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36" r:id="rId1"/>
    <p:sldMasterId id="2147483752" r:id="rId2"/>
    <p:sldMasterId id="2147483772" r:id="rId3"/>
  </p:sldMasterIdLst>
  <p:notesMasterIdLst>
    <p:notesMasterId r:id="rId231"/>
  </p:notesMasterIdLst>
  <p:sldIdLst>
    <p:sldId id="257" r:id="rId4"/>
    <p:sldId id="431" r:id="rId5"/>
    <p:sldId id="793" r:id="rId6"/>
    <p:sldId id="388" r:id="rId7"/>
    <p:sldId id="624" r:id="rId8"/>
    <p:sldId id="565" r:id="rId9"/>
    <p:sldId id="567" r:id="rId10"/>
    <p:sldId id="568" r:id="rId11"/>
    <p:sldId id="644" r:id="rId12"/>
    <p:sldId id="524" r:id="rId13"/>
    <p:sldId id="795" r:id="rId14"/>
    <p:sldId id="796" r:id="rId15"/>
    <p:sldId id="797" r:id="rId16"/>
    <p:sldId id="822" r:id="rId17"/>
    <p:sldId id="798" r:id="rId18"/>
    <p:sldId id="799" r:id="rId19"/>
    <p:sldId id="800" r:id="rId20"/>
    <p:sldId id="801" r:id="rId21"/>
    <p:sldId id="802" r:id="rId22"/>
    <p:sldId id="803" r:id="rId23"/>
    <p:sldId id="804" r:id="rId24"/>
    <p:sldId id="805" r:id="rId25"/>
    <p:sldId id="806" r:id="rId26"/>
    <p:sldId id="807" r:id="rId27"/>
    <p:sldId id="808" r:id="rId28"/>
    <p:sldId id="809" r:id="rId29"/>
    <p:sldId id="810" r:id="rId30"/>
    <p:sldId id="811" r:id="rId31"/>
    <p:sldId id="812" r:id="rId32"/>
    <p:sldId id="813" r:id="rId33"/>
    <p:sldId id="815" r:id="rId34"/>
    <p:sldId id="817" r:id="rId35"/>
    <p:sldId id="818" r:id="rId36"/>
    <p:sldId id="819" r:id="rId37"/>
    <p:sldId id="820" r:id="rId38"/>
    <p:sldId id="821" r:id="rId39"/>
    <p:sldId id="794" r:id="rId40"/>
    <p:sldId id="792" r:id="rId41"/>
    <p:sldId id="390" r:id="rId42"/>
    <p:sldId id="391" r:id="rId43"/>
    <p:sldId id="527" r:id="rId44"/>
    <p:sldId id="522" r:id="rId45"/>
    <p:sldId id="732" r:id="rId46"/>
    <p:sldId id="528" r:id="rId47"/>
    <p:sldId id="733" r:id="rId48"/>
    <p:sldId id="529" r:id="rId49"/>
    <p:sldId id="537" r:id="rId50"/>
    <p:sldId id="533" r:id="rId51"/>
    <p:sldId id="531" r:id="rId52"/>
    <p:sldId id="735" r:id="rId53"/>
    <p:sldId id="734" r:id="rId54"/>
    <p:sldId id="736" r:id="rId55"/>
    <p:sldId id="745" r:id="rId56"/>
    <p:sldId id="569" r:id="rId57"/>
    <p:sldId id="587" r:id="rId58"/>
    <p:sldId id="605" r:id="rId59"/>
    <p:sldId id="606" r:id="rId60"/>
    <p:sldId id="825" r:id="rId61"/>
    <p:sldId id="607" r:id="rId62"/>
    <p:sldId id="608" r:id="rId63"/>
    <p:sldId id="755" r:id="rId64"/>
    <p:sldId id="609" r:id="rId65"/>
    <p:sldId id="616" r:id="rId66"/>
    <p:sldId id="610" r:id="rId67"/>
    <p:sldId id="823" r:id="rId68"/>
    <p:sldId id="824" r:id="rId69"/>
    <p:sldId id="611" r:id="rId70"/>
    <p:sldId id="612" r:id="rId71"/>
    <p:sldId id="617" r:id="rId72"/>
    <p:sldId id="619" r:id="rId73"/>
    <p:sldId id="620" r:id="rId74"/>
    <p:sldId id="621" r:id="rId75"/>
    <p:sldId id="622" r:id="rId76"/>
    <p:sldId id="623" r:id="rId77"/>
    <p:sldId id="591" r:id="rId78"/>
    <p:sldId id="592" r:id="rId79"/>
    <p:sldId id="594" r:id="rId80"/>
    <p:sldId id="595" r:id="rId81"/>
    <p:sldId id="596" r:id="rId82"/>
    <p:sldId id="826" r:id="rId83"/>
    <p:sldId id="757" r:id="rId84"/>
    <p:sldId id="597" r:id="rId85"/>
    <p:sldId id="598" r:id="rId86"/>
    <p:sldId id="625" r:id="rId87"/>
    <p:sldId id="827" r:id="rId88"/>
    <p:sldId id="626" r:id="rId89"/>
    <p:sldId id="627" r:id="rId90"/>
    <p:sldId id="628" r:id="rId91"/>
    <p:sldId id="828" r:id="rId92"/>
    <p:sldId id="758" r:id="rId93"/>
    <p:sldId id="630" r:id="rId94"/>
    <p:sldId id="759" r:id="rId95"/>
    <p:sldId id="601" r:id="rId96"/>
    <p:sldId id="602" r:id="rId97"/>
    <p:sldId id="603" r:id="rId98"/>
    <p:sldId id="604" r:id="rId99"/>
    <p:sldId id="631" r:id="rId100"/>
    <p:sldId id="633" r:id="rId101"/>
    <p:sldId id="634" r:id="rId102"/>
    <p:sldId id="635" r:id="rId103"/>
    <p:sldId id="632" r:id="rId104"/>
    <p:sldId id="636" r:id="rId105"/>
    <p:sldId id="767" r:id="rId106"/>
    <p:sldId id="589" r:id="rId107"/>
    <p:sldId id="637" r:id="rId108"/>
    <p:sldId id="761" r:id="rId109"/>
    <p:sldId id="762" r:id="rId110"/>
    <p:sldId id="590" r:id="rId111"/>
    <p:sldId id="763" r:id="rId112"/>
    <p:sldId id="638" r:id="rId113"/>
    <p:sldId id="765" r:id="rId114"/>
    <p:sldId id="770" r:id="rId115"/>
    <p:sldId id="648" r:id="rId116"/>
    <p:sldId id="649" r:id="rId117"/>
    <p:sldId id="650" r:id="rId118"/>
    <p:sldId id="651" r:id="rId119"/>
    <p:sldId id="766" r:id="rId120"/>
    <p:sldId id="829" r:id="rId121"/>
    <p:sldId id="830" r:id="rId122"/>
    <p:sldId id="652" r:id="rId123"/>
    <p:sldId id="768" r:id="rId124"/>
    <p:sldId id="831" r:id="rId125"/>
    <p:sldId id="769" r:id="rId126"/>
    <p:sldId id="653" r:id="rId127"/>
    <p:sldId id="654" r:id="rId128"/>
    <p:sldId id="771" r:id="rId129"/>
    <p:sldId id="656" r:id="rId130"/>
    <p:sldId id="659" r:id="rId131"/>
    <p:sldId id="773" r:id="rId132"/>
    <p:sldId id="661" r:id="rId133"/>
    <p:sldId id="662" r:id="rId134"/>
    <p:sldId id="663" r:id="rId135"/>
    <p:sldId id="664" r:id="rId136"/>
    <p:sldId id="665" r:id="rId137"/>
    <p:sldId id="681" r:id="rId138"/>
    <p:sldId id="682" r:id="rId139"/>
    <p:sldId id="683" r:id="rId140"/>
    <p:sldId id="684" r:id="rId141"/>
    <p:sldId id="539" r:id="rId142"/>
    <p:sldId id="685" r:id="rId143"/>
    <p:sldId id="686" r:id="rId144"/>
    <p:sldId id="687" r:id="rId145"/>
    <p:sldId id="690" r:id="rId146"/>
    <p:sldId id="691" r:id="rId147"/>
    <p:sldId id="688" r:id="rId148"/>
    <p:sldId id="689" r:id="rId149"/>
    <p:sldId id="692" r:id="rId150"/>
    <p:sldId id="693" r:id="rId151"/>
    <p:sldId id="694" r:id="rId152"/>
    <p:sldId id="701" r:id="rId153"/>
    <p:sldId id="696" r:id="rId154"/>
    <p:sldId id="697" r:id="rId155"/>
    <p:sldId id="698" r:id="rId156"/>
    <p:sldId id="699" r:id="rId157"/>
    <p:sldId id="700" r:id="rId158"/>
    <p:sldId id="702" r:id="rId159"/>
    <p:sldId id="703" r:id="rId160"/>
    <p:sldId id="704" r:id="rId161"/>
    <p:sldId id="705" r:id="rId162"/>
    <p:sldId id="706" r:id="rId163"/>
    <p:sldId id="707" r:id="rId164"/>
    <p:sldId id="708" r:id="rId165"/>
    <p:sldId id="709" r:id="rId166"/>
    <p:sldId id="526" r:id="rId167"/>
    <p:sldId id="556" r:id="rId168"/>
    <p:sldId id="710" r:id="rId169"/>
    <p:sldId id="557" r:id="rId170"/>
    <p:sldId id="558" r:id="rId171"/>
    <p:sldId id="559" r:id="rId172"/>
    <p:sldId id="560" r:id="rId173"/>
    <p:sldId id="774" r:id="rId174"/>
    <p:sldId id="562" r:id="rId175"/>
    <p:sldId id="832" r:id="rId176"/>
    <p:sldId id="711" r:id="rId177"/>
    <p:sldId id="775" r:id="rId178"/>
    <p:sldId id="777" r:id="rId179"/>
    <p:sldId id="778" r:id="rId180"/>
    <p:sldId id="779" r:id="rId181"/>
    <p:sldId id="780" r:id="rId182"/>
    <p:sldId id="781" r:id="rId183"/>
    <p:sldId id="555" r:id="rId184"/>
    <p:sldId id="716" r:id="rId185"/>
    <p:sldId id="717" r:id="rId186"/>
    <p:sldId id="477" r:id="rId187"/>
    <p:sldId id="718" r:id="rId188"/>
    <p:sldId id="482" r:id="rId189"/>
    <p:sldId id="483" r:id="rId190"/>
    <p:sldId id="478" r:id="rId191"/>
    <p:sldId id="479" r:id="rId192"/>
    <p:sldId id="480" r:id="rId193"/>
    <p:sldId id="481" r:id="rId194"/>
    <p:sldId id="782" r:id="rId195"/>
    <p:sldId id="487" r:id="rId196"/>
    <p:sldId id="783" r:id="rId197"/>
    <p:sldId id="485" r:id="rId198"/>
    <p:sldId id="486" r:id="rId199"/>
    <p:sldId id="784" r:id="rId200"/>
    <p:sldId id="719" r:id="rId201"/>
    <p:sldId id="724" r:id="rId202"/>
    <p:sldId id="720" r:id="rId203"/>
    <p:sldId id="721" r:id="rId204"/>
    <p:sldId id="722" r:id="rId205"/>
    <p:sldId id="723" r:id="rId206"/>
    <p:sldId id="726" r:id="rId207"/>
    <p:sldId id="725" r:id="rId208"/>
    <p:sldId id="727" r:id="rId209"/>
    <p:sldId id="728" r:id="rId210"/>
    <p:sldId id="729" r:id="rId211"/>
    <p:sldId id="730" r:id="rId212"/>
    <p:sldId id="731" r:id="rId213"/>
    <p:sldId id="496" r:id="rId214"/>
    <p:sldId id="497" r:id="rId215"/>
    <p:sldId id="498" r:id="rId216"/>
    <p:sldId id="499" r:id="rId217"/>
    <p:sldId id="500" r:id="rId218"/>
    <p:sldId id="785" r:id="rId219"/>
    <p:sldId id="505" r:id="rId220"/>
    <p:sldId id="506" r:id="rId221"/>
    <p:sldId id="507" r:id="rId222"/>
    <p:sldId id="509" r:id="rId223"/>
    <p:sldId id="510" r:id="rId224"/>
    <p:sldId id="737" r:id="rId225"/>
    <p:sldId id="738" r:id="rId226"/>
    <p:sldId id="786" r:id="rId227"/>
    <p:sldId id="787" r:id="rId228"/>
    <p:sldId id="788" r:id="rId229"/>
    <p:sldId id="789" r:id="rId23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3976" userDrawn="1">
          <p15:clr>
            <a:srgbClr val="A4A3A4"/>
          </p15:clr>
        </p15:guide>
        <p15:guide id="3" orient="horz" pos="2472" userDrawn="1">
          <p15:clr>
            <a:srgbClr val="A4A3A4"/>
          </p15:clr>
        </p15:guide>
        <p15:guide id="4" orient="horz" pos="138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56" autoAdjust="0"/>
    <p:restoredTop sz="96391" autoAdjust="0"/>
  </p:normalViewPr>
  <p:slideViewPr>
    <p:cSldViewPr showGuides="1">
      <p:cViewPr>
        <p:scale>
          <a:sx n="100" d="100"/>
          <a:sy n="100" d="100"/>
        </p:scale>
        <p:origin x="978" y="354"/>
      </p:cViewPr>
      <p:guideLst>
        <p:guide orient="horz"/>
        <p:guide pos="3976"/>
        <p:guide orient="horz" pos="2472"/>
        <p:guide orient="horz" pos="1389"/>
      </p:guideLst>
    </p:cSldViewPr>
  </p:slideViewPr>
  <p:outlineViewPr>
    <p:cViewPr>
      <p:scale>
        <a:sx n="33" d="100"/>
        <a:sy n="33" d="100"/>
      </p:scale>
      <p:origin x="0" y="-17940"/>
    </p:cViewPr>
  </p:outlineViewPr>
  <p:notesTextViewPr>
    <p:cViewPr>
      <p:scale>
        <a:sx n="1" d="1"/>
        <a:sy n="1" d="1"/>
      </p:scale>
      <p:origin x="0" y="0"/>
    </p:cViewPr>
  </p:notesTextViewPr>
  <p:sorterViewPr>
    <p:cViewPr>
      <p:scale>
        <a:sx n="76" d="100"/>
        <a:sy n="7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226" Type="http://schemas.openxmlformats.org/officeDocument/2006/relationships/slide" Target="slides/slide22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16" Type="http://schemas.openxmlformats.org/officeDocument/2006/relationships/slide" Target="slides/slide213.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slide" Target="slides/slide173.xml"/><Relationship Id="rId192" Type="http://schemas.openxmlformats.org/officeDocument/2006/relationships/slide" Target="slides/slide189.xml"/><Relationship Id="rId197" Type="http://schemas.openxmlformats.org/officeDocument/2006/relationships/slide" Target="slides/slide194.xml"/><Relationship Id="rId206" Type="http://schemas.openxmlformats.org/officeDocument/2006/relationships/slide" Target="slides/slide203.xml"/><Relationship Id="rId227" Type="http://schemas.openxmlformats.org/officeDocument/2006/relationships/slide" Target="slides/slide224.xml"/><Relationship Id="rId201" Type="http://schemas.openxmlformats.org/officeDocument/2006/relationships/slide" Target="slides/slide198.xml"/><Relationship Id="rId222" Type="http://schemas.openxmlformats.org/officeDocument/2006/relationships/slide" Target="slides/slide219.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slide" Target="slides/slide179.xml"/><Relationship Id="rId187" Type="http://schemas.openxmlformats.org/officeDocument/2006/relationships/slide" Target="slides/slide184.xml"/><Relationship Id="rId217" Type="http://schemas.openxmlformats.org/officeDocument/2006/relationships/slide" Target="slides/slide214.xml"/><Relationship Id="rId1" Type="http://schemas.openxmlformats.org/officeDocument/2006/relationships/slideMaster" Target="slideMasters/slideMaster1.xml"/><Relationship Id="rId6" Type="http://schemas.openxmlformats.org/officeDocument/2006/relationships/slide" Target="slides/slide3.xml"/><Relationship Id="rId212" Type="http://schemas.openxmlformats.org/officeDocument/2006/relationships/slide" Target="slides/slide209.xml"/><Relationship Id="rId233" Type="http://schemas.openxmlformats.org/officeDocument/2006/relationships/viewProps" Target="viewProps.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172" Type="http://schemas.openxmlformats.org/officeDocument/2006/relationships/slide" Target="slides/slide169.xml"/><Relationship Id="rId193" Type="http://schemas.openxmlformats.org/officeDocument/2006/relationships/slide" Target="slides/slide190.xml"/><Relationship Id="rId202" Type="http://schemas.openxmlformats.org/officeDocument/2006/relationships/slide" Target="slides/slide199.xml"/><Relationship Id="rId207" Type="http://schemas.openxmlformats.org/officeDocument/2006/relationships/slide" Target="slides/slide204.xml"/><Relationship Id="rId223" Type="http://schemas.openxmlformats.org/officeDocument/2006/relationships/slide" Target="slides/slide220.xml"/><Relationship Id="rId228" Type="http://schemas.openxmlformats.org/officeDocument/2006/relationships/slide" Target="slides/slide225.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13" Type="http://schemas.openxmlformats.org/officeDocument/2006/relationships/slide" Target="slides/slide210.xml"/><Relationship Id="rId218" Type="http://schemas.openxmlformats.org/officeDocument/2006/relationships/slide" Target="slides/slide215.xml"/><Relationship Id="rId234"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slide" Target="slides/slide196.xml"/><Relationship Id="rId203" Type="http://schemas.openxmlformats.org/officeDocument/2006/relationships/slide" Target="slides/slide200.xml"/><Relationship Id="rId208" Type="http://schemas.openxmlformats.org/officeDocument/2006/relationships/slide" Target="slides/slide205.xml"/><Relationship Id="rId229" Type="http://schemas.openxmlformats.org/officeDocument/2006/relationships/slide" Target="slides/slide226.xml"/><Relationship Id="rId19" Type="http://schemas.openxmlformats.org/officeDocument/2006/relationships/slide" Target="slides/slide16.xml"/><Relationship Id="rId224" Type="http://schemas.openxmlformats.org/officeDocument/2006/relationships/slide" Target="slides/slide221.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219" Type="http://schemas.openxmlformats.org/officeDocument/2006/relationships/slide" Target="slides/slide216.xml"/><Relationship Id="rId3" Type="http://schemas.openxmlformats.org/officeDocument/2006/relationships/slideMaster" Target="slideMasters/slideMaster3.xml"/><Relationship Id="rId214" Type="http://schemas.openxmlformats.org/officeDocument/2006/relationships/slide" Target="slides/slide211.xml"/><Relationship Id="rId230" Type="http://schemas.openxmlformats.org/officeDocument/2006/relationships/slide" Target="slides/slide227.xml"/><Relationship Id="rId235" Type="http://schemas.openxmlformats.org/officeDocument/2006/relationships/tableStyles" Target="tableStyles.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209" Type="http://schemas.openxmlformats.org/officeDocument/2006/relationships/slide" Target="slides/slide206.xml"/><Relationship Id="rId190" Type="http://schemas.openxmlformats.org/officeDocument/2006/relationships/slide" Target="slides/slide187.xml"/><Relationship Id="rId204" Type="http://schemas.openxmlformats.org/officeDocument/2006/relationships/slide" Target="slides/slide201.xml"/><Relationship Id="rId220" Type="http://schemas.openxmlformats.org/officeDocument/2006/relationships/slide" Target="slides/slide217.xml"/><Relationship Id="rId225" Type="http://schemas.openxmlformats.org/officeDocument/2006/relationships/slide" Target="slides/slide222.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slide" Target="slides/slide207.xml"/><Relationship Id="rId215" Type="http://schemas.openxmlformats.org/officeDocument/2006/relationships/slide" Target="slides/slide212.xml"/><Relationship Id="rId26" Type="http://schemas.openxmlformats.org/officeDocument/2006/relationships/slide" Target="slides/slide23.xml"/><Relationship Id="rId231" Type="http://schemas.openxmlformats.org/officeDocument/2006/relationships/notesMaster" Target="notesMasters/notesMaster1.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slide" Target="slides/slide218.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11" Type="http://schemas.openxmlformats.org/officeDocument/2006/relationships/slide" Target="slides/slide208.xml"/><Relationship Id="rId232" Type="http://schemas.openxmlformats.org/officeDocument/2006/relationships/presProps" Target="presProps.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17C3E4-834A-4FDE-8876-3ED4986C368E}" type="datetimeFigureOut">
              <a:rPr lang="en-US" smtClean="0"/>
              <a:t>12/1/2019</a:t>
            </a:fld>
            <a:endParaRPr lang="en-US" dirty="0"/>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25D16B-934A-4DDA-AA9D-F9317AC24A5D}" type="slidenum">
              <a:rPr lang="en-US" smtClean="0"/>
              <a:t>‹#›</a:t>
            </a:fld>
            <a:endParaRPr lang="en-US" dirty="0"/>
          </a:p>
        </p:txBody>
      </p:sp>
    </p:spTree>
    <p:extLst>
      <p:ext uri="{BB962C8B-B14F-4D97-AF65-F5344CB8AC3E}">
        <p14:creationId xmlns:p14="http://schemas.microsoft.com/office/powerpoint/2010/main" val="2422922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sp>
        <p:nvSpPr>
          <p:cNvPr id="10" name="Bildplatzhalter 2"/>
          <p:cNvSpPr>
            <a:spLocks noGrp="1"/>
          </p:cNvSpPr>
          <p:nvPr>
            <p:ph type="pic" sz="quarter" idx="14"/>
          </p:nvPr>
        </p:nvSpPr>
        <p:spPr>
          <a:xfrm>
            <a:off x="468000" y="0"/>
            <a:ext cx="11253600" cy="6156000"/>
          </a:xfrm>
        </p:spPr>
        <p:txBody>
          <a:bodyPr lIns="144000" tIns="144000">
            <a:normAutofit/>
          </a:bodyPr>
          <a:lstStyle>
            <a:lvl1pPr>
              <a:defRPr sz="1000"/>
            </a:lvl1pPr>
          </a:lstStyle>
          <a:p>
            <a:r>
              <a:rPr lang="de-DE" dirty="0" smtClean="0"/>
              <a:t>Bild durch Klicken auf Symbol hinzufügen</a:t>
            </a:r>
            <a:endParaRPr lang="en-US" dirty="0"/>
          </a:p>
        </p:txBody>
      </p:sp>
      <p:sp>
        <p:nvSpPr>
          <p:cNvPr id="12" name="Textplatzhalter 11"/>
          <p:cNvSpPr>
            <a:spLocks noGrp="1"/>
          </p:cNvSpPr>
          <p:nvPr>
            <p:ph type="body" sz="quarter" idx="11" hasCustomPrompt="1"/>
          </p:nvPr>
        </p:nvSpPr>
        <p:spPr>
          <a:xfrm>
            <a:off x="1080000" y="-1"/>
            <a:ext cx="5040000" cy="2592000"/>
          </a:xfrm>
          <a:solidFill>
            <a:schemeClr val="tx2"/>
          </a:solidFill>
        </p:spPr>
        <p:txBody>
          <a:bodyPr lIns="252000" tIns="252000" rIns="252000" bIns="252000" anchor="b" anchorCtr="0">
            <a:noAutofit/>
          </a:bodyPr>
          <a:lstStyle>
            <a:lvl1pPr>
              <a:lnSpc>
                <a:spcPct val="90000"/>
              </a:lnSpc>
              <a:spcAft>
                <a:spcPts val="0"/>
              </a:spcAft>
              <a:defRPr sz="3600" b="1" cap="none" baseline="0">
                <a:solidFill>
                  <a:schemeClr val="bg1"/>
                </a:solidFill>
                <a:latin typeface="+mj-lt"/>
              </a:defRPr>
            </a:lvl1pPr>
            <a:lvl2pPr marL="0" indent="0">
              <a:spcBef>
                <a:spcPts val="600"/>
              </a:spcBef>
              <a:spcAft>
                <a:spcPts val="0"/>
              </a:spcAft>
              <a:buNone/>
              <a:defRPr sz="2000" b="1">
                <a:solidFill>
                  <a:schemeClr val="bg1"/>
                </a:solidFill>
                <a:latin typeface="+mj-lt"/>
              </a:defRPr>
            </a:lvl2pPr>
            <a:lvl3pPr>
              <a:defRPr b="1">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de-DE" dirty="0" smtClean="0"/>
              <a:t>Textmasterformat</a:t>
            </a:r>
            <a:br>
              <a:rPr lang="de-DE" dirty="0" smtClean="0"/>
            </a:br>
            <a:r>
              <a:rPr lang="de-DE" dirty="0" smtClean="0"/>
              <a:t>bearbeiten</a:t>
            </a:r>
          </a:p>
          <a:p>
            <a:pPr lvl="1"/>
            <a:r>
              <a:rPr lang="de-DE" dirty="0" smtClean="0"/>
              <a:t>Zweite Ebene</a:t>
            </a:r>
          </a:p>
        </p:txBody>
      </p:sp>
      <p:sp>
        <p:nvSpPr>
          <p:cNvPr id="9" name="Textplatzhalter 11"/>
          <p:cNvSpPr>
            <a:spLocks noGrp="1"/>
          </p:cNvSpPr>
          <p:nvPr>
            <p:ph type="body" sz="quarter" idx="13"/>
          </p:nvPr>
        </p:nvSpPr>
        <p:spPr>
          <a:xfrm>
            <a:off x="1080000" y="2700000"/>
            <a:ext cx="5040000" cy="609737"/>
          </a:xfrm>
          <a:solidFill>
            <a:srgbClr val="9D9D9D"/>
          </a:solidFill>
        </p:spPr>
        <p:txBody>
          <a:bodyPr lIns="252000" tIns="180000" rIns="180000" bIns="180000" anchor="t" anchorCtr="0">
            <a:spAutoFit/>
          </a:bodyPr>
          <a:lstStyle>
            <a:lvl1pPr>
              <a:lnSpc>
                <a:spcPct val="100000"/>
              </a:lnSpc>
              <a:spcBef>
                <a:spcPts val="0"/>
              </a:spcBef>
              <a:spcAft>
                <a:spcPts val="0"/>
              </a:spcAft>
              <a:defRPr sz="1600" b="0" cap="none" baseline="0">
                <a:solidFill>
                  <a:schemeClr val="bg1"/>
                </a:solidFill>
                <a:latin typeface="+mj-lt"/>
              </a:defRPr>
            </a:lvl1pPr>
            <a:lvl2pPr marL="0" indent="0">
              <a:spcBef>
                <a:spcPts val="600"/>
              </a:spcBef>
              <a:spcAft>
                <a:spcPts val="0"/>
              </a:spcAft>
              <a:buNone/>
              <a:defRPr sz="1600" b="0" cap="none">
                <a:solidFill>
                  <a:schemeClr val="bg1"/>
                </a:solidFill>
                <a:latin typeface="+mj-lt"/>
              </a:defRPr>
            </a:lvl2pPr>
            <a:lvl3pPr>
              <a:defRPr b="1">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de-DE" smtClean="0"/>
              <a:t>Textmasterformat bearbeiten</a:t>
            </a:r>
          </a:p>
        </p:txBody>
      </p:sp>
    </p:spTree>
    <p:extLst>
      <p:ext uri="{BB962C8B-B14F-4D97-AF65-F5344CB8AC3E}">
        <p14:creationId xmlns:p14="http://schemas.microsoft.com/office/powerpoint/2010/main" val="378177245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Graph">
    <p:spTree>
      <p:nvGrpSpPr>
        <p:cNvPr id="1" name=""/>
        <p:cNvGrpSpPr/>
        <p:nvPr/>
      </p:nvGrpSpPr>
      <p:grpSpPr>
        <a:xfrm>
          <a:off x="0" y="0"/>
          <a:ext cx="0" cy="0"/>
          <a:chOff x="0" y="0"/>
          <a:chExt cx="0" cy="0"/>
        </a:xfrm>
      </p:grpSpPr>
      <p:sp>
        <p:nvSpPr>
          <p:cNvPr id="2" name="Titel 1"/>
          <p:cNvSpPr>
            <a:spLocks noGrp="1"/>
          </p:cNvSpPr>
          <p:nvPr>
            <p:ph type="title"/>
          </p:nvPr>
        </p:nvSpPr>
        <p:spPr>
          <a:xfrm>
            <a:off x="1080000" y="492801"/>
            <a:ext cx="9000000" cy="886397"/>
          </a:xfrm>
        </p:spPr>
        <p:txBody>
          <a:bodyPr/>
          <a:lstStyle>
            <a:lvl1pPr>
              <a:defRPr>
                <a:latin typeface="メイリオ" panose="020B0604030504040204" pitchFamily="50" charset="-128"/>
                <a:ea typeface="メイリオ" panose="020B0604030504040204" pitchFamily="50" charset="-128"/>
              </a:defRPr>
            </a:lvl1pPr>
          </a:lstStyle>
          <a:p>
            <a:r>
              <a:rPr lang="de-DE" smtClean="0"/>
              <a:t>Titelmasterformat durch Klicken bearbeiten</a:t>
            </a:r>
            <a:endParaRPr lang="en-US"/>
          </a:p>
        </p:txBody>
      </p:sp>
      <p:sp>
        <p:nvSpPr>
          <p:cNvPr id="3" name="Foliennummernplatzhalter 2"/>
          <p:cNvSpPr>
            <a:spLocks noGrp="1"/>
          </p:cNvSpPr>
          <p:nvPr>
            <p:ph type="sldNum" sz="quarter" idx="10"/>
          </p:nvPr>
        </p:nvSpPr>
        <p:spPr/>
        <p:txBody>
          <a:bodyPr/>
          <a:lstStyle>
            <a:lvl1pPr>
              <a:defRPr>
                <a:latin typeface="メイリオ" panose="020B0604030504040204" pitchFamily="50" charset="-128"/>
                <a:ea typeface="メイリオ" panose="020B0604030504040204" pitchFamily="50" charset="-128"/>
              </a:defRPr>
            </a:lvl1pPr>
          </a:lstStyle>
          <a:p>
            <a:pPr algn="l"/>
            <a:r>
              <a:rPr lang="de-DE" dirty="0" smtClean="0"/>
              <a:t>ページ </a:t>
            </a:r>
            <a:fld id="{3FD030EF-7044-4946-962A-5D7D09BD1B34}" type="slidenum">
              <a:rPr lang="de-DE" smtClean="0"/>
              <a:pPr algn="l"/>
              <a:t>‹#›</a:t>
            </a:fld>
            <a:endParaRPr lang="de-DE" dirty="0"/>
          </a:p>
        </p:txBody>
      </p:sp>
      <p:cxnSp>
        <p:nvCxnSpPr>
          <p:cNvPr id="5" name="Gerade Verbindung 4"/>
          <p:cNvCxnSpPr/>
          <p:nvPr userDrawn="1"/>
        </p:nvCxnSpPr>
        <p:spPr>
          <a:xfrm>
            <a:off x="1080000" y="1512000"/>
            <a:ext cx="2400000" cy="0"/>
          </a:xfrm>
          <a:prstGeom prst="line">
            <a:avLst/>
          </a:prstGeom>
          <a:ln w="3810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24" name="Diagrammplatzhalter 8"/>
          <p:cNvSpPr>
            <a:spLocks noGrp="1"/>
          </p:cNvSpPr>
          <p:nvPr>
            <p:ph type="chart" sz="quarter" idx="17"/>
          </p:nvPr>
        </p:nvSpPr>
        <p:spPr>
          <a:xfrm>
            <a:off x="6480000" y="1692000"/>
            <a:ext cx="5220000" cy="4248000"/>
          </a:xfrm>
          <a:noFill/>
        </p:spPr>
        <p:txBody>
          <a:bodyPr lIns="144000" tIns="144000" rIns="144000" bIns="144000">
            <a:noAutofit/>
          </a:bodyPr>
          <a:lstStyle>
            <a:lvl1pPr>
              <a:defRPr>
                <a:latin typeface="メイリオ" panose="020B0604030504040204" pitchFamily="50" charset="-128"/>
                <a:ea typeface="メイリオ" panose="020B0604030504040204" pitchFamily="50" charset="-128"/>
              </a:defRPr>
            </a:lvl1pPr>
          </a:lstStyle>
          <a:p>
            <a:endParaRPr lang="en-US" dirty="0"/>
          </a:p>
        </p:txBody>
      </p:sp>
      <p:sp>
        <p:nvSpPr>
          <p:cNvPr id="7" name="Textplatzhalter 4"/>
          <p:cNvSpPr>
            <a:spLocks noGrp="1"/>
          </p:cNvSpPr>
          <p:nvPr>
            <p:ph type="body" sz="quarter" idx="14"/>
          </p:nvPr>
        </p:nvSpPr>
        <p:spPr>
          <a:xfrm>
            <a:off x="1080000" y="1800000"/>
            <a:ext cx="4860000" cy="1887696"/>
          </a:xfrm>
        </p:spPr>
        <p:txBody>
          <a:bodyPr>
            <a:spAutoFit/>
          </a:bodyPr>
          <a:lstStyle>
            <a:lvl1pPr>
              <a:defRPr>
                <a:latin typeface="メイリオ" panose="020B0604030504040204" pitchFamily="50" charset="-128"/>
                <a:ea typeface="メイリオ" panose="020B0604030504040204" pitchFamily="50" charset="-128"/>
              </a:defRPr>
            </a:lvl1pPr>
            <a:lvl2pPr>
              <a:defRPr>
                <a:latin typeface="メイリオ" panose="020B0604030504040204" pitchFamily="50" charset="-128"/>
                <a:ea typeface="メイリオ" panose="020B0604030504040204" pitchFamily="50" charset="-128"/>
              </a:defRPr>
            </a:lvl2pPr>
            <a:lvl3pPr>
              <a:defRPr>
                <a:latin typeface="メイリオ" panose="020B0604030504040204" pitchFamily="50" charset="-128"/>
                <a:ea typeface="メイリオ" panose="020B0604030504040204" pitchFamily="50" charset="-128"/>
              </a:defRPr>
            </a:lvl3pPr>
            <a:lvl4pPr>
              <a:defRPr>
                <a:latin typeface="メイリオ" panose="020B0604030504040204" pitchFamily="50" charset="-128"/>
                <a:ea typeface="メイリオ" panose="020B0604030504040204" pitchFamily="50" charset="-128"/>
              </a:defRPr>
            </a:lvl4pPr>
            <a:lvl5pPr>
              <a:defRPr>
                <a:latin typeface="メイリオ" panose="020B0604030504040204" pitchFamily="50" charset="-128"/>
                <a:ea typeface="メイリオ" panose="020B0604030504040204" pitchFamily="50" charset="-128"/>
              </a:defRPr>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Tree>
    <p:extLst>
      <p:ext uri="{BB962C8B-B14F-4D97-AF65-F5344CB8AC3E}">
        <p14:creationId xmlns:p14="http://schemas.microsoft.com/office/powerpoint/2010/main" val="334495332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 large + caption">
    <p:spTree>
      <p:nvGrpSpPr>
        <p:cNvPr id="1" name=""/>
        <p:cNvGrpSpPr/>
        <p:nvPr/>
      </p:nvGrpSpPr>
      <p:grpSpPr>
        <a:xfrm>
          <a:off x="0" y="0"/>
          <a:ext cx="0" cy="0"/>
          <a:chOff x="0" y="0"/>
          <a:chExt cx="0" cy="0"/>
        </a:xfrm>
      </p:grpSpPr>
      <p:sp>
        <p:nvSpPr>
          <p:cNvPr id="2" name="Titel 1"/>
          <p:cNvSpPr>
            <a:spLocks noGrp="1"/>
          </p:cNvSpPr>
          <p:nvPr>
            <p:ph type="title"/>
          </p:nvPr>
        </p:nvSpPr>
        <p:spPr>
          <a:xfrm>
            <a:off x="1080000" y="492801"/>
            <a:ext cx="9000000" cy="886397"/>
          </a:xfrm>
        </p:spPr>
        <p:txBody>
          <a:bodyPr/>
          <a:lstStyle>
            <a:lvl1pPr>
              <a:defRPr>
                <a:latin typeface="メイリオ" panose="020B0604030504040204" pitchFamily="50" charset="-128"/>
                <a:ea typeface="メイリオ" panose="020B0604030504040204" pitchFamily="50" charset="-128"/>
              </a:defRPr>
            </a:lvl1pPr>
          </a:lstStyle>
          <a:p>
            <a:r>
              <a:rPr lang="de-DE" smtClean="0"/>
              <a:t>Titelmasterformat durch Klicken bearbeiten</a:t>
            </a:r>
            <a:endParaRPr lang="en-US"/>
          </a:p>
        </p:txBody>
      </p:sp>
      <p:sp>
        <p:nvSpPr>
          <p:cNvPr id="3" name="Foliennummernplatzhalter 2"/>
          <p:cNvSpPr>
            <a:spLocks noGrp="1"/>
          </p:cNvSpPr>
          <p:nvPr>
            <p:ph type="sldNum" sz="quarter" idx="10"/>
          </p:nvPr>
        </p:nvSpPr>
        <p:spPr/>
        <p:txBody>
          <a:bodyPr/>
          <a:lstStyle>
            <a:lvl1pPr>
              <a:defRPr>
                <a:latin typeface="メイリオ" panose="020B0604030504040204" pitchFamily="50" charset="-128"/>
                <a:ea typeface="メイリオ" panose="020B0604030504040204" pitchFamily="50" charset="-128"/>
              </a:defRPr>
            </a:lvl1pPr>
          </a:lstStyle>
          <a:p>
            <a:pPr algn="l"/>
            <a:r>
              <a:rPr lang="de-DE" dirty="0" smtClean="0"/>
              <a:t>ページ </a:t>
            </a:r>
            <a:fld id="{3FD030EF-7044-4946-962A-5D7D09BD1B34}" type="slidenum">
              <a:rPr lang="de-DE" smtClean="0"/>
              <a:pPr algn="l"/>
              <a:t>‹#›</a:t>
            </a:fld>
            <a:endParaRPr lang="de-DE" dirty="0"/>
          </a:p>
        </p:txBody>
      </p:sp>
      <p:cxnSp>
        <p:nvCxnSpPr>
          <p:cNvPr id="5" name="Gerade Verbindung 4"/>
          <p:cNvCxnSpPr/>
          <p:nvPr userDrawn="1"/>
        </p:nvCxnSpPr>
        <p:spPr>
          <a:xfrm>
            <a:off x="1080000" y="1512000"/>
            <a:ext cx="2400000" cy="0"/>
          </a:xfrm>
          <a:prstGeom prst="line">
            <a:avLst/>
          </a:prstGeom>
          <a:ln w="3810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19" name="Diagrammplatzhalter 8"/>
          <p:cNvSpPr>
            <a:spLocks noGrp="1"/>
          </p:cNvSpPr>
          <p:nvPr>
            <p:ph type="chart" sz="quarter" idx="16"/>
          </p:nvPr>
        </p:nvSpPr>
        <p:spPr>
          <a:xfrm>
            <a:off x="1080000" y="1692000"/>
            <a:ext cx="8100000" cy="4068000"/>
          </a:xfrm>
          <a:noFill/>
        </p:spPr>
        <p:txBody>
          <a:bodyPr lIns="144000" tIns="144000" rIns="144000" bIns="144000">
            <a:noAutofit/>
          </a:bodyPr>
          <a:lstStyle>
            <a:lvl1pPr>
              <a:defRPr>
                <a:latin typeface="メイリオ" panose="020B0604030504040204" pitchFamily="50" charset="-128"/>
                <a:ea typeface="メイリオ" panose="020B0604030504040204" pitchFamily="50" charset="-128"/>
              </a:defRPr>
            </a:lvl1pPr>
          </a:lstStyle>
          <a:p>
            <a:endParaRPr lang="en-US" dirty="0"/>
          </a:p>
        </p:txBody>
      </p:sp>
      <p:sp>
        <p:nvSpPr>
          <p:cNvPr id="20" name="Textplatzhalter 6"/>
          <p:cNvSpPr>
            <a:spLocks noGrp="1"/>
          </p:cNvSpPr>
          <p:nvPr>
            <p:ph type="body" sz="quarter" idx="17"/>
          </p:nvPr>
        </p:nvSpPr>
        <p:spPr>
          <a:xfrm>
            <a:off x="9972000" y="2340000"/>
            <a:ext cx="1728000" cy="1239314"/>
          </a:xfrm>
        </p:spPr>
        <p:txBody>
          <a:bodyPr/>
          <a:lstStyle>
            <a:lvl1pPr>
              <a:defRPr sz="1400">
                <a:latin typeface="メイリオ" panose="020B0604030504040204" pitchFamily="50" charset="-128"/>
                <a:ea typeface="メイリオ" panose="020B0604030504040204" pitchFamily="50" charset="-128"/>
              </a:defRPr>
            </a:lvl1pPr>
            <a:lvl2pPr>
              <a:defRPr sz="1400">
                <a:latin typeface="メイリオ" panose="020B0604030504040204" pitchFamily="50" charset="-128"/>
                <a:ea typeface="メイリオ" panose="020B0604030504040204" pitchFamily="50" charset="-128"/>
              </a:defRPr>
            </a:lvl2pPr>
            <a:lvl3pPr>
              <a:defRPr sz="1400">
                <a:latin typeface="メイリオ" panose="020B0604030504040204" pitchFamily="50" charset="-128"/>
                <a:ea typeface="メイリオ" panose="020B0604030504040204" pitchFamily="50" charset="-128"/>
              </a:defRPr>
            </a:lvl3pPr>
            <a:lvl4pPr>
              <a:defRPr sz="1400"/>
            </a:lvl4pPr>
            <a:lvl5pPr>
              <a:defRPr sz="1400"/>
            </a:lvl5pPr>
          </a:lstStyle>
          <a:p>
            <a:pPr lvl="0"/>
            <a:r>
              <a:rPr lang="de-DE" dirty="0" smtClean="0"/>
              <a:t>Textmasterformat bearbeiten</a:t>
            </a:r>
          </a:p>
          <a:p>
            <a:pPr lvl="1"/>
            <a:r>
              <a:rPr lang="de-DE" dirty="0" smtClean="0"/>
              <a:t>Zweite Ebene</a:t>
            </a:r>
          </a:p>
          <a:p>
            <a:pPr lvl="2"/>
            <a:r>
              <a:rPr lang="de-DE" dirty="0" smtClean="0"/>
              <a:t>Dritte Ebene</a:t>
            </a:r>
          </a:p>
        </p:txBody>
      </p:sp>
    </p:spTree>
    <p:extLst>
      <p:ext uri="{BB962C8B-B14F-4D97-AF65-F5344CB8AC3E}">
        <p14:creationId xmlns:p14="http://schemas.microsoft.com/office/powerpoint/2010/main" val="324029984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Graphs + Caption">
    <p:spTree>
      <p:nvGrpSpPr>
        <p:cNvPr id="1" name=""/>
        <p:cNvGrpSpPr/>
        <p:nvPr/>
      </p:nvGrpSpPr>
      <p:grpSpPr>
        <a:xfrm>
          <a:off x="0" y="0"/>
          <a:ext cx="0" cy="0"/>
          <a:chOff x="0" y="0"/>
          <a:chExt cx="0" cy="0"/>
        </a:xfrm>
      </p:grpSpPr>
      <p:sp>
        <p:nvSpPr>
          <p:cNvPr id="2" name="Titel 1"/>
          <p:cNvSpPr>
            <a:spLocks noGrp="1"/>
          </p:cNvSpPr>
          <p:nvPr>
            <p:ph type="title"/>
          </p:nvPr>
        </p:nvSpPr>
        <p:spPr>
          <a:xfrm>
            <a:off x="1080000" y="492801"/>
            <a:ext cx="9000000" cy="886397"/>
          </a:xfrm>
        </p:spPr>
        <p:txBody>
          <a:bodyPr/>
          <a:lstStyle>
            <a:lvl1pPr>
              <a:defRPr>
                <a:latin typeface="メイリオ" panose="020B0604030504040204" pitchFamily="50" charset="-128"/>
                <a:ea typeface="メイリオ" panose="020B0604030504040204" pitchFamily="50" charset="-128"/>
              </a:defRPr>
            </a:lvl1pPr>
          </a:lstStyle>
          <a:p>
            <a:r>
              <a:rPr lang="de-DE" smtClean="0"/>
              <a:t>Titelmasterformat durch Klicken bearbeiten</a:t>
            </a:r>
            <a:endParaRPr lang="en-US"/>
          </a:p>
        </p:txBody>
      </p:sp>
      <p:sp>
        <p:nvSpPr>
          <p:cNvPr id="3" name="Foliennummernplatzhalter 2"/>
          <p:cNvSpPr>
            <a:spLocks noGrp="1"/>
          </p:cNvSpPr>
          <p:nvPr>
            <p:ph type="sldNum" sz="quarter" idx="10"/>
          </p:nvPr>
        </p:nvSpPr>
        <p:spPr/>
        <p:txBody>
          <a:bodyPr/>
          <a:lstStyle>
            <a:lvl1pPr>
              <a:defRPr>
                <a:latin typeface="メイリオ" panose="020B0604030504040204" pitchFamily="50" charset="-128"/>
                <a:ea typeface="メイリオ" panose="020B0604030504040204" pitchFamily="50" charset="-128"/>
              </a:defRPr>
            </a:lvl1pPr>
          </a:lstStyle>
          <a:p>
            <a:pPr algn="l"/>
            <a:r>
              <a:rPr lang="de-DE" dirty="0" smtClean="0"/>
              <a:t>ページ </a:t>
            </a:r>
            <a:fld id="{3FD030EF-7044-4946-962A-5D7D09BD1B34}" type="slidenum">
              <a:rPr lang="de-DE" smtClean="0"/>
              <a:pPr algn="l"/>
              <a:t>‹#›</a:t>
            </a:fld>
            <a:endParaRPr lang="de-DE" dirty="0"/>
          </a:p>
        </p:txBody>
      </p:sp>
      <p:cxnSp>
        <p:nvCxnSpPr>
          <p:cNvPr id="5" name="Gerade Verbindung 4"/>
          <p:cNvCxnSpPr/>
          <p:nvPr userDrawn="1"/>
        </p:nvCxnSpPr>
        <p:spPr>
          <a:xfrm>
            <a:off x="1080000" y="1512000"/>
            <a:ext cx="2400000" cy="0"/>
          </a:xfrm>
          <a:prstGeom prst="line">
            <a:avLst/>
          </a:prstGeom>
          <a:ln w="3810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23" name="Diagrammplatzhalter 8"/>
          <p:cNvSpPr>
            <a:spLocks noGrp="1"/>
          </p:cNvSpPr>
          <p:nvPr>
            <p:ph type="chart" sz="quarter" idx="16"/>
          </p:nvPr>
        </p:nvSpPr>
        <p:spPr>
          <a:xfrm>
            <a:off x="1080000" y="1692000"/>
            <a:ext cx="3960000" cy="2160000"/>
          </a:xfrm>
          <a:noFill/>
          <a:ln w="6350">
            <a:solidFill>
              <a:schemeClr val="bg2">
                <a:lumMod val="90000"/>
              </a:schemeClr>
            </a:solidFill>
          </a:ln>
        </p:spPr>
        <p:txBody>
          <a:bodyPr lIns="144000" tIns="144000" rIns="144000" bIns="144000">
            <a:noAutofit/>
          </a:bodyPr>
          <a:lstStyle>
            <a:lvl1pPr>
              <a:defRPr>
                <a:latin typeface="メイリオ" panose="020B0604030504040204" pitchFamily="50" charset="-128"/>
                <a:ea typeface="メイリオ" panose="020B0604030504040204" pitchFamily="50" charset="-128"/>
              </a:defRPr>
            </a:lvl1pPr>
          </a:lstStyle>
          <a:p>
            <a:endParaRPr lang="en-US" dirty="0"/>
          </a:p>
        </p:txBody>
      </p:sp>
      <p:sp>
        <p:nvSpPr>
          <p:cNvPr id="24" name="Textplatzhalter 6"/>
          <p:cNvSpPr>
            <a:spLocks noGrp="1"/>
          </p:cNvSpPr>
          <p:nvPr>
            <p:ph type="body" sz="quarter" idx="17"/>
          </p:nvPr>
        </p:nvSpPr>
        <p:spPr>
          <a:xfrm>
            <a:off x="9972000" y="2340000"/>
            <a:ext cx="1728000" cy="1239314"/>
          </a:xfrm>
        </p:spPr>
        <p:txBody>
          <a:bodyPr/>
          <a:lstStyle>
            <a:lvl1pPr>
              <a:defRPr sz="1400">
                <a:latin typeface="メイリオ" panose="020B0604030504040204" pitchFamily="50" charset="-128"/>
                <a:ea typeface="メイリオ" panose="020B0604030504040204" pitchFamily="50" charset="-128"/>
              </a:defRPr>
            </a:lvl1pPr>
            <a:lvl2pPr>
              <a:defRPr sz="1400">
                <a:latin typeface="メイリオ" panose="020B0604030504040204" pitchFamily="50" charset="-128"/>
                <a:ea typeface="メイリオ" panose="020B0604030504040204" pitchFamily="50" charset="-128"/>
              </a:defRPr>
            </a:lvl2pPr>
            <a:lvl3pPr>
              <a:defRPr sz="1400">
                <a:latin typeface="メイリオ" panose="020B0604030504040204" pitchFamily="50" charset="-128"/>
                <a:ea typeface="メイリオ" panose="020B0604030504040204" pitchFamily="50" charset="-128"/>
              </a:defRPr>
            </a:lvl3pPr>
            <a:lvl4pPr>
              <a:defRPr sz="1400"/>
            </a:lvl4pPr>
            <a:lvl5pPr>
              <a:defRPr sz="1400"/>
            </a:lvl5pPr>
          </a:lstStyle>
          <a:p>
            <a:pPr lvl="0"/>
            <a:r>
              <a:rPr lang="de-DE" dirty="0" smtClean="0"/>
              <a:t>Textmasterformat bearbeiten</a:t>
            </a:r>
          </a:p>
          <a:p>
            <a:pPr lvl="1"/>
            <a:r>
              <a:rPr lang="de-DE" dirty="0" smtClean="0"/>
              <a:t>Zweite Ebene</a:t>
            </a:r>
          </a:p>
          <a:p>
            <a:pPr lvl="2"/>
            <a:r>
              <a:rPr lang="de-DE" dirty="0" smtClean="0"/>
              <a:t>Dritte Ebene</a:t>
            </a:r>
          </a:p>
        </p:txBody>
      </p:sp>
      <p:sp>
        <p:nvSpPr>
          <p:cNvPr id="25" name="Diagrammplatzhalter 8"/>
          <p:cNvSpPr>
            <a:spLocks noGrp="1"/>
          </p:cNvSpPr>
          <p:nvPr>
            <p:ph type="chart" sz="quarter" idx="18"/>
          </p:nvPr>
        </p:nvSpPr>
        <p:spPr>
          <a:xfrm>
            <a:off x="5220000" y="1692000"/>
            <a:ext cx="3960000" cy="2160000"/>
          </a:xfrm>
          <a:noFill/>
          <a:ln w="6350">
            <a:solidFill>
              <a:schemeClr val="bg2">
                <a:lumMod val="90000"/>
              </a:schemeClr>
            </a:solidFill>
          </a:ln>
        </p:spPr>
        <p:txBody>
          <a:bodyPr lIns="144000" tIns="144000" rIns="144000" bIns="144000">
            <a:noAutofit/>
          </a:bodyPr>
          <a:lstStyle>
            <a:lvl1pPr>
              <a:defRPr>
                <a:latin typeface="メイリオ" panose="020B0604030504040204" pitchFamily="50" charset="-128"/>
                <a:ea typeface="メイリオ" panose="020B0604030504040204" pitchFamily="50" charset="-128"/>
              </a:defRPr>
            </a:lvl1pPr>
          </a:lstStyle>
          <a:p>
            <a:endParaRPr lang="en-US" dirty="0"/>
          </a:p>
        </p:txBody>
      </p:sp>
      <p:sp>
        <p:nvSpPr>
          <p:cNvPr id="26" name="Diagrammplatzhalter 8"/>
          <p:cNvSpPr>
            <a:spLocks noGrp="1"/>
          </p:cNvSpPr>
          <p:nvPr>
            <p:ph type="chart" sz="quarter" idx="19"/>
          </p:nvPr>
        </p:nvSpPr>
        <p:spPr>
          <a:xfrm>
            <a:off x="1080000" y="3996000"/>
            <a:ext cx="3960000" cy="2160000"/>
          </a:xfrm>
          <a:noFill/>
          <a:ln w="6350">
            <a:solidFill>
              <a:schemeClr val="bg2">
                <a:lumMod val="90000"/>
              </a:schemeClr>
            </a:solidFill>
          </a:ln>
        </p:spPr>
        <p:txBody>
          <a:bodyPr lIns="144000" tIns="144000" rIns="144000" bIns="144000">
            <a:noAutofit/>
          </a:bodyPr>
          <a:lstStyle>
            <a:lvl1pPr>
              <a:defRPr>
                <a:latin typeface="メイリオ" panose="020B0604030504040204" pitchFamily="50" charset="-128"/>
                <a:ea typeface="メイリオ" panose="020B0604030504040204" pitchFamily="50" charset="-128"/>
              </a:defRPr>
            </a:lvl1pPr>
          </a:lstStyle>
          <a:p>
            <a:endParaRPr lang="en-US" dirty="0"/>
          </a:p>
        </p:txBody>
      </p:sp>
      <p:sp>
        <p:nvSpPr>
          <p:cNvPr id="27" name="Diagrammplatzhalter 8"/>
          <p:cNvSpPr>
            <a:spLocks noGrp="1"/>
          </p:cNvSpPr>
          <p:nvPr>
            <p:ph type="chart" sz="quarter" idx="20"/>
          </p:nvPr>
        </p:nvSpPr>
        <p:spPr>
          <a:xfrm>
            <a:off x="5220000" y="3996000"/>
            <a:ext cx="3960000" cy="2160000"/>
          </a:xfrm>
          <a:noFill/>
          <a:ln w="6350">
            <a:solidFill>
              <a:schemeClr val="bg2">
                <a:lumMod val="90000"/>
              </a:schemeClr>
            </a:solidFill>
          </a:ln>
        </p:spPr>
        <p:txBody>
          <a:bodyPr lIns="144000" tIns="144000" rIns="144000" bIns="144000">
            <a:noAutofit/>
          </a:bodyPr>
          <a:lstStyle>
            <a:lvl1pPr>
              <a:defRPr>
                <a:latin typeface="メイリオ" panose="020B0604030504040204" pitchFamily="50" charset="-128"/>
                <a:ea typeface="メイリオ" panose="020B0604030504040204" pitchFamily="50" charset="-128"/>
              </a:defRPr>
            </a:lvl1pPr>
          </a:lstStyle>
          <a:p>
            <a:endParaRPr lang="en-US" dirty="0"/>
          </a:p>
        </p:txBody>
      </p:sp>
    </p:spTree>
    <p:extLst>
      <p:ext uri="{BB962C8B-B14F-4D97-AF65-F5344CB8AC3E}">
        <p14:creationId xmlns:p14="http://schemas.microsoft.com/office/powerpoint/2010/main" val="106119760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 Caption">
    <p:spTree>
      <p:nvGrpSpPr>
        <p:cNvPr id="1" name=""/>
        <p:cNvGrpSpPr/>
        <p:nvPr/>
      </p:nvGrpSpPr>
      <p:grpSpPr>
        <a:xfrm>
          <a:off x="0" y="0"/>
          <a:ext cx="0" cy="0"/>
          <a:chOff x="0" y="0"/>
          <a:chExt cx="0" cy="0"/>
        </a:xfrm>
      </p:grpSpPr>
      <p:sp>
        <p:nvSpPr>
          <p:cNvPr id="2" name="Titel 1"/>
          <p:cNvSpPr>
            <a:spLocks noGrp="1"/>
          </p:cNvSpPr>
          <p:nvPr>
            <p:ph type="title"/>
          </p:nvPr>
        </p:nvSpPr>
        <p:spPr>
          <a:xfrm>
            <a:off x="1080000" y="492801"/>
            <a:ext cx="9000000" cy="886397"/>
          </a:xfrm>
        </p:spPr>
        <p:txBody>
          <a:bodyPr/>
          <a:lstStyle>
            <a:lvl1pPr>
              <a:defRPr>
                <a:latin typeface="メイリオ" panose="020B0604030504040204" pitchFamily="50" charset="-128"/>
                <a:ea typeface="メイリオ" panose="020B0604030504040204" pitchFamily="50" charset="-128"/>
              </a:defRPr>
            </a:lvl1pPr>
          </a:lstStyle>
          <a:p>
            <a:r>
              <a:rPr lang="de-DE" smtClean="0"/>
              <a:t>Titelmasterformat durch Klicken bearbeiten</a:t>
            </a:r>
            <a:endParaRPr lang="en-US"/>
          </a:p>
        </p:txBody>
      </p:sp>
      <p:sp>
        <p:nvSpPr>
          <p:cNvPr id="3" name="Foliennummernplatzhalter 2"/>
          <p:cNvSpPr>
            <a:spLocks noGrp="1"/>
          </p:cNvSpPr>
          <p:nvPr>
            <p:ph type="sldNum" sz="quarter" idx="10"/>
          </p:nvPr>
        </p:nvSpPr>
        <p:spPr/>
        <p:txBody>
          <a:bodyPr/>
          <a:lstStyle>
            <a:lvl1pPr>
              <a:defRPr>
                <a:latin typeface="メイリオ" panose="020B0604030504040204" pitchFamily="50" charset="-128"/>
                <a:ea typeface="メイリオ" panose="020B0604030504040204" pitchFamily="50" charset="-128"/>
              </a:defRPr>
            </a:lvl1pPr>
          </a:lstStyle>
          <a:p>
            <a:pPr algn="l"/>
            <a:r>
              <a:rPr lang="de-DE" dirty="0" smtClean="0"/>
              <a:t>ページ </a:t>
            </a:r>
            <a:fld id="{3FD030EF-7044-4946-962A-5D7D09BD1B34}" type="slidenum">
              <a:rPr lang="de-DE" smtClean="0"/>
              <a:pPr algn="l"/>
              <a:t>‹#›</a:t>
            </a:fld>
            <a:endParaRPr lang="de-DE" dirty="0"/>
          </a:p>
        </p:txBody>
      </p:sp>
      <p:cxnSp>
        <p:nvCxnSpPr>
          <p:cNvPr id="5" name="Gerade Verbindung 4"/>
          <p:cNvCxnSpPr/>
          <p:nvPr userDrawn="1"/>
        </p:nvCxnSpPr>
        <p:spPr>
          <a:xfrm>
            <a:off x="1080000" y="1512000"/>
            <a:ext cx="2400000" cy="0"/>
          </a:xfrm>
          <a:prstGeom prst="line">
            <a:avLst/>
          </a:prstGeom>
          <a:ln w="3810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19" name="Textplatzhalter 6"/>
          <p:cNvSpPr>
            <a:spLocks noGrp="1"/>
          </p:cNvSpPr>
          <p:nvPr>
            <p:ph type="body" sz="quarter" idx="17"/>
          </p:nvPr>
        </p:nvSpPr>
        <p:spPr>
          <a:xfrm>
            <a:off x="9972000" y="2340000"/>
            <a:ext cx="1728000" cy="1239314"/>
          </a:xfrm>
        </p:spPr>
        <p:txBody>
          <a:bodyPr/>
          <a:lstStyle>
            <a:lvl1pPr>
              <a:defRPr sz="1400">
                <a:latin typeface="メイリオ" panose="020B0604030504040204" pitchFamily="50" charset="-128"/>
                <a:ea typeface="メイリオ" panose="020B0604030504040204" pitchFamily="50" charset="-128"/>
              </a:defRPr>
            </a:lvl1pPr>
            <a:lvl2pPr>
              <a:defRPr sz="1400">
                <a:latin typeface="メイリオ" panose="020B0604030504040204" pitchFamily="50" charset="-128"/>
                <a:ea typeface="メイリオ" panose="020B0604030504040204" pitchFamily="50" charset="-128"/>
              </a:defRPr>
            </a:lvl2pPr>
            <a:lvl3pPr>
              <a:defRPr sz="1400">
                <a:latin typeface="メイリオ" panose="020B0604030504040204" pitchFamily="50" charset="-128"/>
                <a:ea typeface="メイリオ" panose="020B0604030504040204" pitchFamily="50" charset="-128"/>
              </a:defRPr>
            </a:lvl3pPr>
            <a:lvl4pPr>
              <a:defRPr sz="1400"/>
            </a:lvl4pPr>
            <a:lvl5pPr>
              <a:defRPr sz="1400"/>
            </a:lvl5pPr>
          </a:lstStyle>
          <a:p>
            <a:pPr lvl="0"/>
            <a:r>
              <a:rPr lang="de-DE" dirty="0" smtClean="0"/>
              <a:t>Textmasterformat bearbeiten</a:t>
            </a:r>
          </a:p>
          <a:p>
            <a:pPr lvl="1"/>
            <a:r>
              <a:rPr lang="de-DE" dirty="0" smtClean="0"/>
              <a:t>Zweite Ebene</a:t>
            </a:r>
          </a:p>
          <a:p>
            <a:pPr lvl="2"/>
            <a:r>
              <a:rPr lang="de-DE" dirty="0" smtClean="0"/>
              <a:t>Dritte Ebene</a:t>
            </a:r>
          </a:p>
        </p:txBody>
      </p:sp>
      <p:sp>
        <p:nvSpPr>
          <p:cNvPr id="20" name="Tabellenplatzhalter 8"/>
          <p:cNvSpPr>
            <a:spLocks noGrp="1"/>
          </p:cNvSpPr>
          <p:nvPr>
            <p:ph type="tbl" sz="quarter" idx="18"/>
          </p:nvPr>
        </p:nvSpPr>
        <p:spPr>
          <a:xfrm>
            <a:off x="1079997" y="1800000"/>
            <a:ext cx="8100000" cy="295466"/>
          </a:xfrm>
        </p:spPr>
        <p:txBody>
          <a:bodyPr/>
          <a:lstStyle>
            <a:lvl1pPr>
              <a:defRPr>
                <a:latin typeface="メイリオ" panose="020B0604030504040204" pitchFamily="50" charset="-128"/>
                <a:ea typeface="メイリオ" panose="020B0604030504040204" pitchFamily="50" charset="-128"/>
              </a:defRPr>
            </a:lvl1pPr>
          </a:lstStyle>
          <a:p>
            <a:endParaRPr lang="en-US" dirty="0"/>
          </a:p>
        </p:txBody>
      </p:sp>
    </p:spTree>
    <p:extLst>
      <p:ext uri="{BB962C8B-B14F-4D97-AF65-F5344CB8AC3E}">
        <p14:creationId xmlns:p14="http://schemas.microsoft.com/office/powerpoint/2010/main" val="64006780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pter_picture">
    <p:spTree>
      <p:nvGrpSpPr>
        <p:cNvPr id="1" name=""/>
        <p:cNvGrpSpPr/>
        <p:nvPr/>
      </p:nvGrpSpPr>
      <p:grpSpPr>
        <a:xfrm>
          <a:off x="0" y="0"/>
          <a:ext cx="0" cy="0"/>
          <a:chOff x="0" y="0"/>
          <a:chExt cx="0" cy="0"/>
        </a:xfrm>
      </p:grpSpPr>
      <p:sp>
        <p:nvSpPr>
          <p:cNvPr id="4" name="Bildplatzhalter 3"/>
          <p:cNvSpPr>
            <a:spLocks noGrp="1"/>
          </p:cNvSpPr>
          <p:nvPr>
            <p:ph type="pic" sz="quarter" idx="15"/>
          </p:nvPr>
        </p:nvSpPr>
        <p:spPr>
          <a:xfrm>
            <a:off x="468000" y="540000"/>
            <a:ext cx="11253600" cy="5616000"/>
          </a:xfrm>
          <a:ln w="6350">
            <a:solidFill>
              <a:schemeClr val="tx1">
                <a:lumMod val="20000"/>
                <a:lumOff val="80000"/>
              </a:schemeClr>
            </a:solidFill>
          </a:ln>
        </p:spPr>
        <p:txBody>
          <a:bodyPr lIns="144000" tIns="144000">
            <a:normAutofit/>
          </a:bodyPr>
          <a:lstStyle>
            <a:lvl1pPr>
              <a:defRPr sz="1000">
                <a:latin typeface="メイリオ" panose="020B0604030504040204" pitchFamily="50" charset="-128"/>
                <a:ea typeface="メイリオ" panose="020B0604030504040204" pitchFamily="50" charset="-128"/>
              </a:defRPr>
            </a:lvl1pPr>
          </a:lstStyle>
          <a:p>
            <a:r>
              <a:rPr lang="de-DE" dirty="0" smtClean="0"/>
              <a:t>Bild durch Klicken auf Symbol hinzufügen</a:t>
            </a:r>
            <a:endParaRPr lang="en-US" dirty="0"/>
          </a:p>
        </p:txBody>
      </p:sp>
      <p:sp>
        <p:nvSpPr>
          <p:cNvPr id="5" name="Textplatzhalter 11"/>
          <p:cNvSpPr>
            <a:spLocks noGrp="1"/>
          </p:cNvSpPr>
          <p:nvPr>
            <p:ph type="body" sz="quarter" idx="11"/>
          </p:nvPr>
        </p:nvSpPr>
        <p:spPr>
          <a:xfrm>
            <a:off x="468000" y="1080000"/>
            <a:ext cx="7920000" cy="1500237"/>
          </a:xfrm>
          <a:solidFill>
            <a:schemeClr val="tx2"/>
          </a:solidFill>
        </p:spPr>
        <p:txBody>
          <a:bodyPr wrap="square" lIns="252000" tIns="180000" rIns="180000" bIns="180000">
            <a:spAutoFit/>
          </a:bodyPr>
          <a:lstStyle>
            <a:lvl1pPr>
              <a:defRPr sz="3600" b="1" cap="none" baseline="0">
                <a:solidFill>
                  <a:schemeClr val="bg1"/>
                </a:solidFill>
                <a:latin typeface="メイリオ" panose="020B0604030504040204" pitchFamily="50" charset="-128"/>
                <a:ea typeface="メイリオ" panose="020B0604030504040204" pitchFamily="50" charset="-128"/>
              </a:defRPr>
            </a:lvl1pPr>
            <a:lvl2pPr marL="0" indent="0">
              <a:buNone/>
              <a:defRPr sz="2000" b="1">
                <a:solidFill>
                  <a:schemeClr val="bg1"/>
                </a:solidFill>
                <a:latin typeface="メイリオ" panose="020B0604030504040204" pitchFamily="50" charset="-128"/>
                <a:ea typeface="メイリオ" panose="020B0604030504040204" pitchFamily="50" charset="-128"/>
              </a:defRPr>
            </a:lvl2pPr>
            <a:lvl3pPr>
              <a:defRPr b="1">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de-DE" dirty="0" smtClean="0"/>
              <a:t>Textmasterformat bearbeiten</a:t>
            </a:r>
          </a:p>
          <a:p>
            <a:pPr lvl="1"/>
            <a:r>
              <a:rPr lang="de-DE" dirty="0" smtClean="0"/>
              <a:t>Zweite Ebene</a:t>
            </a:r>
          </a:p>
        </p:txBody>
      </p:sp>
    </p:spTree>
    <p:extLst>
      <p:ext uri="{BB962C8B-B14F-4D97-AF65-F5344CB8AC3E}">
        <p14:creationId xmlns:p14="http://schemas.microsoft.com/office/powerpoint/2010/main" val="174917488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pter_grey">
    <p:spTree>
      <p:nvGrpSpPr>
        <p:cNvPr id="1" name=""/>
        <p:cNvGrpSpPr/>
        <p:nvPr/>
      </p:nvGrpSpPr>
      <p:grpSpPr>
        <a:xfrm>
          <a:off x="0" y="0"/>
          <a:ext cx="0" cy="0"/>
          <a:chOff x="0" y="0"/>
          <a:chExt cx="0" cy="0"/>
        </a:xfrm>
      </p:grpSpPr>
      <p:sp>
        <p:nvSpPr>
          <p:cNvPr id="6" name="Rechteck 5"/>
          <p:cNvSpPr/>
          <p:nvPr userDrawn="1"/>
        </p:nvSpPr>
        <p:spPr>
          <a:xfrm>
            <a:off x="468000" y="540000"/>
            <a:ext cx="11253600" cy="561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メイリオ" panose="020B0604030504040204" pitchFamily="50" charset="-128"/>
              <a:ea typeface="メイリオ" panose="020B0604030504040204" pitchFamily="50" charset="-128"/>
            </a:endParaRPr>
          </a:p>
        </p:txBody>
      </p:sp>
      <p:sp>
        <p:nvSpPr>
          <p:cNvPr id="5" name="Textplatzhalter 11"/>
          <p:cNvSpPr>
            <a:spLocks noGrp="1"/>
          </p:cNvSpPr>
          <p:nvPr>
            <p:ph type="body" sz="quarter" idx="11"/>
          </p:nvPr>
        </p:nvSpPr>
        <p:spPr>
          <a:xfrm>
            <a:off x="468000" y="1080000"/>
            <a:ext cx="7920000" cy="1500237"/>
          </a:xfrm>
          <a:solidFill>
            <a:schemeClr val="tx2"/>
          </a:solidFill>
        </p:spPr>
        <p:txBody>
          <a:bodyPr lIns="252000" tIns="180000" rIns="180000" bIns="180000">
            <a:spAutoFit/>
          </a:bodyPr>
          <a:lstStyle>
            <a:lvl1pPr>
              <a:defRPr sz="3600" b="1" cap="none" baseline="0">
                <a:solidFill>
                  <a:schemeClr val="bg1"/>
                </a:solidFill>
                <a:latin typeface="メイリオ" panose="020B0604030504040204" pitchFamily="50" charset="-128"/>
                <a:ea typeface="メイリオ" panose="020B0604030504040204" pitchFamily="50" charset="-128"/>
              </a:defRPr>
            </a:lvl1pPr>
            <a:lvl2pPr marL="0" indent="0">
              <a:buNone/>
              <a:defRPr sz="2000" b="1">
                <a:solidFill>
                  <a:schemeClr val="bg1"/>
                </a:solidFill>
                <a:latin typeface="メイリオ" panose="020B0604030504040204" pitchFamily="50" charset="-128"/>
                <a:ea typeface="メイリオ" panose="020B0604030504040204" pitchFamily="50" charset="-128"/>
              </a:defRPr>
            </a:lvl2pPr>
            <a:lvl3pPr>
              <a:defRPr b="1">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de-DE" dirty="0" smtClean="0"/>
              <a:t>Textmasterformat bearbeiten</a:t>
            </a:r>
          </a:p>
          <a:p>
            <a:pPr lvl="1"/>
            <a:r>
              <a:rPr lang="de-DE" dirty="0" smtClean="0"/>
              <a:t>Zweite Ebene</a:t>
            </a:r>
          </a:p>
        </p:txBody>
      </p:sp>
    </p:spTree>
    <p:extLst>
      <p:ext uri="{BB962C8B-B14F-4D97-AF65-F5344CB8AC3E}">
        <p14:creationId xmlns:p14="http://schemas.microsoft.com/office/powerpoint/2010/main" val="112029872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_Slide">
    <p:spTree>
      <p:nvGrpSpPr>
        <p:cNvPr id="1" name=""/>
        <p:cNvGrpSpPr/>
        <p:nvPr/>
      </p:nvGrpSpPr>
      <p:grpSpPr>
        <a:xfrm>
          <a:off x="0" y="0"/>
          <a:ext cx="0" cy="0"/>
          <a:chOff x="0" y="0"/>
          <a:chExt cx="0" cy="0"/>
        </a:xfrm>
      </p:grpSpPr>
      <p:sp>
        <p:nvSpPr>
          <p:cNvPr id="6" name="Rechteck 5"/>
          <p:cNvSpPr/>
          <p:nvPr userDrawn="1"/>
        </p:nvSpPr>
        <p:spPr>
          <a:xfrm>
            <a:off x="468000" y="540000"/>
            <a:ext cx="11253600" cy="561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メイリオ" panose="020B0604030504040204" pitchFamily="50" charset="-128"/>
              <a:ea typeface="メイリオ" panose="020B0604030504040204" pitchFamily="50" charset="-128"/>
            </a:endParaRPr>
          </a:p>
        </p:txBody>
      </p:sp>
      <p:sp>
        <p:nvSpPr>
          <p:cNvPr id="7" name="Textplatzhalter 13"/>
          <p:cNvSpPr>
            <a:spLocks noGrp="1"/>
          </p:cNvSpPr>
          <p:nvPr>
            <p:ph type="body" sz="quarter" idx="13"/>
          </p:nvPr>
        </p:nvSpPr>
        <p:spPr>
          <a:xfrm>
            <a:off x="1080000" y="1484761"/>
            <a:ext cx="5280000" cy="332399"/>
          </a:xfrm>
        </p:spPr>
        <p:txBody>
          <a:bodyPr wrap="square">
            <a:spAutoFit/>
          </a:bodyPr>
          <a:lstStyle>
            <a:lvl1pPr>
              <a:spcAft>
                <a:spcPts val="0"/>
              </a:spcAft>
              <a:defRPr sz="1800" b="1" cap="none" baseline="0">
                <a:solidFill>
                  <a:schemeClr val="bg1"/>
                </a:solidFill>
                <a:latin typeface="メイリオ" panose="020B0604030504040204" pitchFamily="50" charset="-128"/>
                <a:ea typeface="メイリオ" panose="020B0604030504040204" pitchFamily="50" charset="-128"/>
              </a:defRPr>
            </a:lvl1pPr>
            <a:lvl2pPr>
              <a:defRPr sz="1100" b="1" cap="all" baseline="0">
                <a:latin typeface="+mj-lt"/>
              </a:defRPr>
            </a:lvl2pPr>
            <a:lvl3pPr>
              <a:defRPr sz="1100" b="1" cap="all" baseline="0">
                <a:latin typeface="+mj-lt"/>
              </a:defRPr>
            </a:lvl3pPr>
            <a:lvl4pPr>
              <a:defRPr sz="1100" b="1" cap="all" baseline="0">
                <a:latin typeface="+mj-lt"/>
              </a:defRPr>
            </a:lvl4pPr>
            <a:lvl5pPr>
              <a:defRPr sz="1100" b="1" cap="all" baseline="0">
                <a:latin typeface="+mj-lt"/>
              </a:defRPr>
            </a:lvl5pPr>
          </a:lstStyle>
          <a:p>
            <a:pPr lvl="0"/>
            <a:r>
              <a:rPr lang="de-DE" smtClean="0"/>
              <a:t>Textmasterformat bearbeiten</a:t>
            </a:r>
          </a:p>
        </p:txBody>
      </p:sp>
      <p:cxnSp>
        <p:nvCxnSpPr>
          <p:cNvPr id="8" name="Gerade Verbindung 7"/>
          <p:cNvCxnSpPr/>
          <p:nvPr userDrawn="1"/>
        </p:nvCxnSpPr>
        <p:spPr>
          <a:xfrm>
            <a:off x="1080000" y="1268760"/>
            <a:ext cx="2400000" cy="0"/>
          </a:xfrm>
          <a:prstGeom prst="line">
            <a:avLst/>
          </a:prstGeom>
          <a:ln w="38100">
            <a:solidFill>
              <a:schemeClr val="bg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994314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9_Title + Content">
    <p:spTree>
      <p:nvGrpSpPr>
        <p:cNvPr id="1" name=""/>
        <p:cNvGrpSpPr/>
        <p:nvPr/>
      </p:nvGrpSpPr>
      <p:grpSpPr>
        <a:xfrm>
          <a:off x="0" y="0"/>
          <a:ext cx="0" cy="0"/>
          <a:chOff x="0" y="0"/>
          <a:chExt cx="0" cy="0"/>
        </a:xfrm>
      </p:grpSpPr>
      <p:sp>
        <p:nvSpPr>
          <p:cNvPr id="2" name="Titel 1"/>
          <p:cNvSpPr>
            <a:spLocks noGrp="1"/>
          </p:cNvSpPr>
          <p:nvPr>
            <p:ph type="title"/>
          </p:nvPr>
        </p:nvSpPr>
        <p:spPr>
          <a:xfrm>
            <a:off x="1080000" y="492801"/>
            <a:ext cx="9000000" cy="886397"/>
          </a:xfrm>
        </p:spPr>
        <p:txBody>
          <a:bodyPr/>
          <a:lstStyle>
            <a:lvl1pPr>
              <a:defRPr cap="none" baseline="0">
                <a:latin typeface="メイリオ" panose="020B0604030504040204" pitchFamily="50" charset="-128"/>
                <a:ea typeface="メイリオ" panose="020B0604030504040204" pitchFamily="50" charset="-128"/>
              </a:defRPr>
            </a:lvl1pPr>
          </a:lstStyle>
          <a:p>
            <a:r>
              <a:rPr lang="de-DE" dirty="0" smtClean="0"/>
              <a:t>Titelmasterformat durch Klicken bearbeiten</a:t>
            </a:r>
            <a:endParaRPr lang="en-US" dirty="0"/>
          </a:p>
        </p:txBody>
      </p:sp>
      <p:sp>
        <p:nvSpPr>
          <p:cNvPr id="3" name="Foliennummernplatzhalter 2"/>
          <p:cNvSpPr>
            <a:spLocks noGrp="1"/>
          </p:cNvSpPr>
          <p:nvPr>
            <p:ph type="sldNum" sz="quarter" idx="10"/>
          </p:nvPr>
        </p:nvSpPr>
        <p:spPr/>
        <p:txBody>
          <a:bodyPr/>
          <a:lstStyle/>
          <a:p>
            <a:pPr algn="l"/>
            <a:r>
              <a:rPr lang="de-DE" dirty="0" smtClean="0"/>
              <a:t>ページ </a:t>
            </a:r>
            <a:fld id="{3FD030EF-7044-4946-962A-5D7D09BD1B34}" type="slidenum">
              <a:rPr lang="de-DE" smtClean="0"/>
              <a:pPr algn="l"/>
              <a:t>‹#›</a:t>
            </a:fld>
            <a:endParaRPr lang="de-DE" dirty="0"/>
          </a:p>
        </p:txBody>
      </p:sp>
      <p:cxnSp>
        <p:nvCxnSpPr>
          <p:cNvPr id="5" name="Gerade Verbindung 4"/>
          <p:cNvCxnSpPr/>
          <p:nvPr userDrawn="1"/>
        </p:nvCxnSpPr>
        <p:spPr>
          <a:xfrm>
            <a:off x="1080000" y="1512000"/>
            <a:ext cx="2400000" cy="0"/>
          </a:xfrm>
          <a:prstGeom prst="line">
            <a:avLst/>
          </a:prstGeom>
          <a:ln w="3810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685846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sp>
        <p:nvSpPr>
          <p:cNvPr id="10" name="Bildplatzhalter 2"/>
          <p:cNvSpPr>
            <a:spLocks noGrp="1"/>
          </p:cNvSpPr>
          <p:nvPr>
            <p:ph type="pic" sz="quarter" idx="14"/>
          </p:nvPr>
        </p:nvSpPr>
        <p:spPr>
          <a:xfrm>
            <a:off x="468000" y="0"/>
            <a:ext cx="11253600" cy="6156000"/>
          </a:xfrm>
        </p:spPr>
        <p:txBody>
          <a:bodyPr lIns="144000" tIns="144000">
            <a:normAutofit/>
          </a:bodyPr>
          <a:lstStyle>
            <a:lvl1pPr>
              <a:defRPr sz="1000">
                <a:latin typeface="メイリオ" panose="020B0604030504040204" pitchFamily="50" charset="-128"/>
                <a:ea typeface="メイリオ" panose="020B0604030504040204" pitchFamily="50" charset="-128"/>
              </a:defRPr>
            </a:lvl1pPr>
          </a:lstStyle>
          <a:p>
            <a:r>
              <a:rPr lang="de-DE" dirty="0" smtClean="0"/>
              <a:t>Bild durch Klicken auf Symbol hinzufügen</a:t>
            </a:r>
            <a:endParaRPr lang="en-US" dirty="0"/>
          </a:p>
        </p:txBody>
      </p:sp>
      <p:sp>
        <p:nvSpPr>
          <p:cNvPr id="12" name="Textplatzhalter 11"/>
          <p:cNvSpPr>
            <a:spLocks noGrp="1"/>
          </p:cNvSpPr>
          <p:nvPr>
            <p:ph type="body" sz="quarter" idx="11" hasCustomPrompt="1"/>
          </p:nvPr>
        </p:nvSpPr>
        <p:spPr>
          <a:xfrm>
            <a:off x="1080000" y="-1"/>
            <a:ext cx="5040000" cy="2592000"/>
          </a:xfrm>
          <a:solidFill>
            <a:schemeClr val="tx2"/>
          </a:solidFill>
        </p:spPr>
        <p:txBody>
          <a:bodyPr lIns="252000" tIns="252000" rIns="252000" bIns="252000" anchor="b" anchorCtr="0">
            <a:noAutofit/>
          </a:bodyPr>
          <a:lstStyle>
            <a:lvl1pPr>
              <a:lnSpc>
                <a:spcPct val="90000"/>
              </a:lnSpc>
              <a:spcAft>
                <a:spcPts val="0"/>
              </a:spcAft>
              <a:defRPr sz="3600" b="1" cap="none" baseline="0">
                <a:solidFill>
                  <a:schemeClr val="bg1"/>
                </a:solidFill>
                <a:latin typeface="メイリオ" panose="020B0604030504040204" pitchFamily="50" charset="-128"/>
                <a:ea typeface="メイリオ" panose="020B0604030504040204" pitchFamily="50" charset="-128"/>
              </a:defRPr>
            </a:lvl1pPr>
            <a:lvl2pPr marL="0" indent="0">
              <a:spcBef>
                <a:spcPts val="600"/>
              </a:spcBef>
              <a:spcAft>
                <a:spcPts val="0"/>
              </a:spcAft>
              <a:buNone/>
              <a:defRPr sz="2000" b="1">
                <a:solidFill>
                  <a:schemeClr val="bg1"/>
                </a:solidFill>
                <a:latin typeface="メイリオ" panose="020B0604030504040204" pitchFamily="50" charset="-128"/>
                <a:ea typeface="メイリオ" panose="020B0604030504040204" pitchFamily="50" charset="-128"/>
              </a:defRPr>
            </a:lvl2pPr>
            <a:lvl3pPr>
              <a:defRPr b="1">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de-DE" dirty="0" smtClean="0"/>
              <a:t>Textmasterformat</a:t>
            </a:r>
            <a:br>
              <a:rPr lang="de-DE" dirty="0" smtClean="0"/>
            </a:br>
            <a:r>
              <a:rPr lang="de-DE" dirty="0" smtClean="0"/>
              <a:t>bearbeiten</a:t>
            </a:r>
          </a:p>
          <a:p>
            <a:pPr lvl="1"/>
            <a:r>
              <a:rPr lang="de-DE" dirty="0" smtClean="0"/>
              <a:t>Zweite Ebene</a:t>
            </a:r>
          </a:p>
        </p:txBody>
      </p:sp>
      <p:sp>
        <p:nvSpPr>
          <p:cNvPr id="9" name="Textplatzhalter 11"/>
          <p:cNvSpPr>
            <a:spLocks noGrp="1"/>
          </p:cNvSpPr>
          <p:nvPr>
            <p:ph type="body" sz="quarter" idx="13"/>
          </p:nvPr>
        </p:nvSpPr>
        <p:spPr>
          <a:xfrm>
            <a:off x="1080000" y="2700000"/>
            <a:ext cx="5040000" cy="609737"/>
          </a:xfrm>
          <a:solidFill>
            <a:srgbClr val="9D9D9D"/>
          </a:solidFill>
        </p:spPr>
        <p:txBody>
          <a:bodyPr lIns="252000" tIns="180000" rIns="180000" bIns="180000" anchor="t" anchorCtr="0">
            <a:spAutoFit/>
          </a:bodyPr>
          <a:lstStyle>
            <a:lvl1pPr>
              <a:lnSpc>
                <a:spcPct val="100000"/>
              </a:lnSpc>
              <a:spcBef>
                <a:spcPts val="0"/>
              </a:spcBef>
              <a:spcAft>
                <a:spcPts val="0"/>
              </a:spcAft>
              <a:defRPr sz="1600" b="0" cap="none" baseline="0">
                <a:solidFill>
                  <a:schemeClr val="bg1"/>
                </a:solidFill>
                <a:latin typeface="メイリオ" panose="020B0604030504040204" pitchFamily="50" charset="-128"/>
                <a:ea typeface="メイリオ" panose="020B0604030504040204" pitchFamily="50" charset="-128"/>
              </a:defRPr>
            </a:lvl1pPr>
            <a:lvl2pPr marL="0" indent="0">
              <a:spcBef>
                <a:spcPts val="600"/>
              </a:spcBef>
              <a:spcAft>
                <a:spcPts val="0"/>
              </a:spcAft>
              <a:buNone/>
              <a:defRPr sz="1600" b="0" cap="none">
                <a:solidFill>
                  <a:schemeClr val="bg1"/>
                </a:solidFill>
                <a:latin typeface="+mj-lt"/>
              </a:defRPr>
            </a:lvl2pPr>
            <a:lvl3pPr>
              <a:defRPr b="1">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de-DE" smtClean="0"/>
              <a:t>Textmasterformat bearbeiten</a:t>
            </a:r>
          </a:p>
        </p:txBody>
      </p:sp>
    </p:spTree>
    <p:extLst>
      <p:ext uri="{BB962C8B-B14F-4D97-AF65-F5344CB8AC3E}">
        <p14:creationId xmlns:p14="http://schemas.microsoft.com/office/powerpoint/2010/main" val="310408606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grey">
    <p:spTree>
      <p:nvGrpSpPr>
        <p:cNvPr id="1" name=""/>
        <p:cNvGrpSpPr/>
        <p:nvPr/>
      </p:nvGrpSpPr>
      <p:grpSpPr>
        <a:xfrm>
          <a:off x="0" y="0"/>
          <a:ext cx="0" cy="0"/>
          <a:chOff x="0" y="0"/>
          <a:chExt cx="0" cy="0"/>
        </a:xfrm>
      </p:grpSpPr>
      <p:sp>
        <p:nvSpPr>
          <p:cNvPr id="10" name="Rechteck 9"/>
          <p:cNvSpPr/>
          <p:nvPr userDrawn="1"/>
        </p:nvSpPr>
        <p:spPr>
          <a:xfrm>
            <a:off x="468000" y="0"/>
            <a:ext cx="11253600" cy="615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メイリオ" panose="020B0604030504040204" pitchFamily="50" charset="-128"/>
              <a:ea typeface="メイリオ" panose="020B0604030504040204" pitchFamily="50" charset="-128"/>
            </a:endParaRPr>
          </a:p>
        </p:txBody>
      </p:sp>
      <p:sp>
        <p:nvSpPr>
          <p:cNvPr id="12" name="Textplatzhalter 11"/>
          <p:cNvSpPr>
            <a:spLocks noGrp="1"/>
          </p:cNvSpPr>
          <p:nvPr>
            <p:ph type="body" sz="quarter" idx="11" hasCustomPrompt="1"/>
          </p:nvPr>
        </p:nvSpPr>
        <p:spPr>
          <a:xfrm>
            <a:off x="1080000" y="-1"/>
            <a:ext cx="5040000" cy="2592000"/>
          </a:xfrm>
          <a:solidFill>
            <a:schemeClr val="tx2"/>
          </a:solidFill>
        </p:spPr>
        <p:txBody>
          <a:bodyPr lIns="252000" tIns="252000" rIns="180000" bIns="252000" anchor="b" anchorCtr="0">
            <a:noAutofit/>
          </a:bodyPr>
          <a:lstStyle>
            <a:lvl1pPr>
              <a:lnSpc>
                <a:spcPct val="90000"/>
              </a:lnSpc>
              <a:spcAft>
                <a:spcPts val="0"/>
              </a:spcAft>
              <a:defRPr sz="3600" b="1" cap="none" baseline="0">
                <a:solidFill>
                  <a:schemeClr val="bg1"/>
                </a:solidFill>
                <a:latin typeface="メイリオ" panose="020B0604030504040204" pitchFamily="50" charset="-128"/>
                <a:ea typeface="メイリオ" panose="020B0604030504040204" pitchFamily="50" charset="-128"/>
              </a:defRPr>
            </a:lvl1pPr>
            <a:lvl2pPr marL="0" indent="0">
              <a:spcBef>
                <a:spcPts val="600"/>
              </a:spcBef>
              <a:spcAft>
                <a:spcPts val="0"/>
              </a:spcAft>
              <a:buNone/>
              <a:defRPr sz="2000" b="1">
                <a:solidFill>
                  <a:schemeClr val="bg1"/>
                </a:solidFill>
                <a:latin typeface="メイリオ" panose="020B0604030504040204" pitchFamily="50" charset="-128"/>
                <a:ea typeface="メイリオ" panose="020B0604030504040204" pitchFamily="50" charset="-128"/>
              </a:defRPr>
            </a:lvl2pPr>
            <a:lvl3pPr>
              <a:defRPr b="1">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de-DE" dirty="0" smtClean="0"/>
              <a:t>Textmasterformat</a:t>
            </a:r>
            <a:br>
              <a:rPr lang="de-DE" dirty="0" smtClean="0"/>
            </a:br>
            <a:r>
              <a:rPr lang="de-DE" dirty="0" smtClean="0"/>
              <a:t>bearbeiten</a:t>
            </a:r>
          </a:p>
          <a:p>
            <a:pPr lvl="1"/>
            <a:r>
              <a:rPr lang="de-DE" dirty="0" smtClean="0"/>
              <a:t>Zweite Ebene</a:t>
            </a:r>
          </a:p>
        </p:txBody>
      </p:sp>
      <p:sp>
        <p:nvSpPr>
          <p:cNvPr id="9" name="Textplatzhalter 11"/>
          <p:cNvSpPr>
            <a:spLocks noGrp="1"/>
          </p:cNvSpPr>
          <p:nvPr>
            <p:ph type="body" sz="quarter" idx="13"/>
          </p:nvPr>
        </p:nvSpPr>
        <p:spPr>
          <a:xfrm>
            <a:off x="1080000" y="2700000"/>
            <a:ext cx="5040000" cy="609737"/>
          </a:xfrm>
          <a:solidFill>
            <a:schemeClr val="bg1"/>
          </a:solidFill>
        </p:spPr>
        <p:txBody>
          <a:bodyPr lIns="252000" tIns="180000" rIns="180000" bIns="180000" anchor="t" anchorCtr="0">
            <a:spAutoFit/>
          </a:bodyPr>
          <a:lstStyle>
            <a:lvl1pPr>
              <a:lnSpc>
                <a:spcPct val="100000"/>
              </a:lnSpc>
              <a:spcBef>
                <a:spcPts val="0"/>
              </a:spcBef>
              <a:spcAft>
                <a:spcPts val="0"/>
              </a:spcAft>
              <a:defRPr sz="1600" b="0" cap="none" baseline="0">
                <a:solidFill>
                  <a:schemeClr val="accent1"/>
                </a:solidFill>
                <a:latin typeface="メイリオ" panose="020B0604030504040204" pitchFamily="50" charset="-128"/>
                <a:ea typeface="メイリオ" panose="020B0604030504040204" pitchFamily="50" charset="-128"/>
              </a:defRPr>
            </a:lvl1pPr>
            <a:lvl2pPr marL="0" indent="0">
              <a:spcBef>
                <a:spcPts val="600"/>
              </a:spcBef>
              <a:spcAft>
                <a:spcPts val="0"/>
              </a:spcAft>
              <a:buNone/>
              <a:defRPr sz="1600" b="0" cap="none">
                <a:solidFill>
                  <a:schemeClr val="bg1"/>
                </a:solidFill>
                <a:latin typeface="+mj-lt"/>
              </a:defRPr>
            </a:lvl2pPr>
            <a:lvl3pPr>
              <a:defRPr b="1">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de-DE" smtClean="0"/>
              <a:t>Textmasterformat bearbeiten</a:t>
            </a:r>
          </a:p>
        </p:txBody>
      </p:sp>
    </p:spTree>
    <p:extLst>
      <p:ext uri="{BB962C8B-B14F-4D97-AF65-F5344CB8AC3E}">
        <p14:creationId xmlns:p14="http://schemas.microsoft.com/office/powerpoint/2010/main" val="106039050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grey">
    <p:spTree>
      <p:nvGrpSpPr>
        <p:cNvPr id="1" name=""/>
        <p:cNvGrpSpPr/>
        <p:nvPr/>
      </p:nvGrpSpPr>
      <p:grpSpPr>
        <a:xfrm>
          <a:off x="0" y="0"/>
          <a:ext cx="0" cy="0"/>
          <a:chOff x="0" y="0"/>
          <a:chExt cx="0" cy="0"/>
        </a:xfrm>
      </p:grpSpPr>
      <p:sp>
        <p:nvSpPr>
          <p:cNvPr id="10" name="Rechteck 9"/>
          <p:cNvSpPr/>
          <p:nvPr userDrawn="1"/>
        </p:nvSpPr>
        <p:spPr>
          <a:xfrm>
            <a:off x="468000" y="0"/>
            <a:ext cx="11253600" cy="615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platzhalter 11"/>
          <p:cNvSpPr>
            <a:spLocks noGrp="1"/>
          </p:cNvSpPr>
          <p:nvPr>
            <p:ph type="body" sz="quarter" idx="11" hasCustomPrompt="1"/>
          </p:nvPr>
        </p:nvSpPr>
        <p:spPr>
          <a:xfrm>
            <a:off x="1080000" y="-1"/>
            <a:ext cx="5040000" cy="2592000"/>
          </a:xfrm>
          <a:solidFill>
            <a:schemeClr val="tx2"/>
          </a:solidFill>
        </p:spPr>
        <p:txBody>
          <a:bodyPr lIns="252000" tIns="252000" rIns="180000" bIns="252000" anchor="b" anchorCtr="0">
            <a:noAutofit/>
          </a:bodyPr>
          <a:lstStyle>
            <a:lvl1pPr>
              <a:lnSpc>
                <a:spcPct val="90000"/>
              </a:lnSpc>
              <a:spcAft>
                <a:spcPts val="0"/>
              </a:spcAft>
              <a:defRPr sz="3600" b="1" cap="none" baseline="0">
                <a:solidFill>
                  <a:schemeClr val="bg1"/>
                </a:solidFill>
                <a:latin typeface="メイリオ" panose="020B0604030504040204" pitchFamily="50" charset="-128"/>
                <a:ea typeface="メイリオ" panose="020B0604030504040204" pitchFamily="50" charset="-128"/>
              </a:defRPr>
            </a:lvl1pPr>
            <a:lvl2pPr marL="0" indent="0">
              <a:spcBef>
                <a:spcPts val="600"/>
              </a:spcBef>
              <a:spcAft>
                <a:spcPts val="0"/>
              </a:spcAft>
              <a:buNone/>
              <a:defRPr sz="2000" b="1">
                <a:solidFill>
                  <a:schemeClr val="bg1"/>
                </a:solidFill>
                <a:latin typeface="+mj-lt"/>
              </a:defRPr>
            </a:lvl2pPr>
            <a:lvl3pPr>
              <a:defRPr b="1">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de-DE" dirty="0" smtClean="0"/>
              <a:t>Textmasterformat</a:t>
            </a:r>
            <a:br>
              <a:rPr lang="de-DE" dirty="0" smtClean="0"/>
            </a:br>
            <a:r>
              <a:rPr lang="de-DE" dirty="0" smtClean="0"/>
              <a:t>bearbeiten</a:t>
            </a:r>
          </a:p>
          <a:p>
            <a:pPr lvl="1"/>
            <a:r>
              <a:rPr lang="de-DE" dirty="0" smtClean="0"/>
              <a:t>Zweite Ebene</a:t>
            </a:r>
          </a:p>
        </p:txBody>
      </p:sp>
      <p:sp>
        <p:nvSpPr>
          <p:cNvPr id="9" name="Textplatzhalter 11"/>
          <p:cNvSpPr>
            <a:spLocks noGrp="1"/>
          </p:cNvSpPr>
          <p:nvPr>
            <p:ph type="body" sz="quarter" idx="13"/>
          </p:nvPr>
        </p:nvSpPr>
        <p:spPr>
          <a:xfrm>
            <a:off x="1080000" y="2700000"/>
            <a:ext cx="5040000" cy="609737"/>
          </a:xfrm>
          <a:solidFill>
            <a:schemeClr val="bg1"/>
          </a:solidFill>
        </p:spPr>
        <p:txBody>
          <a:bodyPr lIns="252000" tIns="180000" rIns="180000" bIns="180000" anchor="t" anchorCtr="0">
            <a:spAutoFit/>
          </a:bodyPr>
          <a:lstStyle>
            <a:lvl1pPr>
              <a:lnSpc>
                <a:spcPct val="100000"/>
              </a:lnSpc>
              <a:spcBef>
                <a:spcPts val="0"/>
              </a:spcBef>
              <a:spcAft>
                <a:spcPts val="0"/>
              </a:spcAft>
              <a:defRPr sz="1600" b="0" cap="none" baseline="0">
                <a:solidFill>
                  <a:schemeClr val="accent1"/>
                </a:solidFill>
                <a:latin typeface="メイリオ" panose="020B0604030504040204" pitchFamily="50" charset="-128"/>
                <a:ea typeface="メイリオ" panose="020B0604030504040204" pitchFamily="50" charset="-128"/>
              </a:defRPr>
            </a:lvl1pPr>
            <a:lvl2pPr marL="0" indent="0">
              <a:spcBef>
                <a:spcPts val="600"/>
              </a:spcBef>
              <a:spcAft>
                <a:spcPts val="0"/>
              </a:spcAft>
              <a:buNone/>
              <a:defRPr sz="1600" b="0" cap="none">
                <a:solidFill>
                  <a:schemeClr val="bg1"/>
                </a:solidFill>
                <a:latin typeface="+mj-lt"/>
              </a:defRPr>
            </a:lvl2pPr>
            <a:lvl3pPr>
              <a:defRPr b="1">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de-DE" dirty="0" smtClean="0"/>
              <a:t>Textmasterformat bearbeiten</a:t>
            </a:r>
          </a:p>
        </p:txBody>
      </p:sp>
    </p:spTree>
    <p:extLst>
      <p:ext uri="{BB962C8B-B14F-4D97-AF65-F5344CB8AC3E}">
        <p14:creationId xmlns:p14="http://schemas.microsoft.com/office/powerpoint/2010/main" val="136587501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en-US" dirty="0"/>
          </a:p>
        </p:txBody>
      </p:sp>
      <p:sp>
        <p:nvSpPr>
          <p:cNvPr id="3" name="Foliennummernplatzhalter 2"/>
          <p:cNvSpPr>
            <a:spLocks noGrp="1"/>
          </p:cNvSpPr>
          <p:nvPr>
            <p:ph type="sldNum" sz="quarter" idx="10"/>
          </p:nvPr>
        </p:nvSpPr>
        <p:spPr/>
        <p:txBody>
          <a:bodyPr/>
          <a:lstStyle/>
          <a:p>
            <a:pPr algn="l"/>
            <a:r>
              <a:rPr lang="de-DE" dirty="0" smtClean="0"/>
              <a:t>ページ </a:t>
            </a:r>
            <a:fld id="{3FD030EF-7044-4946-962A-5D7D09BD1B34}" type="slidenum">
              <a:rPr lang="de-DE" smtClean="0"/>
              <a:pPr algn="l"/>
              <a:t>‹#›</a:t>
            </a:fld>
            <a:endParaRPr lang="de-DE" dirty="0"/>
          </a:p>
        </p:txBody>
      </p:sp>
      <p:sp>
        <p:nvSpPr>
          <p:cNvPr id="4" name="Inhaltsplatzhalter 2"/>
          <p:cNvSpPr>
            <a:spLocks noGrp="1"/>
          </p:cNvSpPr>
          <p:nvPr>
            <p:ph idx="1"/>
          </p:nvPr>
        </p:nvSpPr>
        <p:spPr>
          <a:xfrm>
            <a:off x="1080000" y="1800000"/>
            <a:ext cx="9000000" cy="295466"/>
          </a:xfrm>
          <a:ln>
            <a:noFill/>
          </a:ln>
        </p:spPr>
        <p:txBody>
          <a:bodyPr>
            <a:spAutoFit/>
          </a:bodyPr>
          <a:lstStyle>
            <a:lvl1pPr marL="177800" indent="-177800">
              <a:spcAft>
                <a:spcPts val="1800"/>
              </a:spcAft>
              <a:buClr>
                <a:schemeClr val="tx2"/>
              </a:buClr>
              <a:buFont typeface="Wingdings" panose="05000000000000000000" pitchFamily="2" charset="2"/>
              <a:buChar char="§"/>
              <a:tabLst>
                <a:tab pos="6637338" algn="r"/>
              </a:tabLst>
              <a:defRPr sz="1600"/>
            </a:lvl1pPr>
          </a:lstStyle>
          <a:p>
            <a:pPr lvl="0"/>
            <a:r>
              <a:rPr lang="de-DE" dirty="0" smtClean="0"/>
              <a:t>Textmasterformat bearbeiten</a:t>
            </a:r>
          </a:p>
        </p:txBody>
      </p:sp>
      <p:cxnSp>
        <p:nvCxnSpPr>
          <p:cNvPr id="5" name="Gerade Verbindung 4"/>
          <p:cNvCxnSpPr/>
          <p:nvPr userDrawn="1"/>
        </p:nvCxnSpPr>
        <p:spPr>
          <a:xfrm>
            <a:off x="1080000" y="1512000"/>
            <a:ext cx="2400000" cy="0"/>
          </a:xfrm>
          <a:prstGeom prst="line">
            <a:avLst/>
          </a:prstGeom>
          <a:ln w="3810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06761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2" name="Titel 1"/>
          <p:cNvSpPr>
            <a:spLocks noGrp="1"/>
          </p:cNvSpPr>
          <p:nvPr>
            <p:ph type="title"/>
          </p:nvPr>
        </p:nvSpPr>
        <p:spPr>
          <a:xfrm>
            <a:off x="1080000" y="936000"/>
            <a:ext cx="9000000" cy="443198"/>
          </a:xfrm>
        </p:spPr>
        <p:txBody>
          <a:bodyPr/>
          <a:lstStyle/>
          <a:p>
            <a:r>
              <a:rPr lang="de-DE" dirty="0" smtClean="0"/>
              <a:t>Titelmasterformat durch Klicken bearbeiten</a:t>
            </a:r>
            <a:endParaRPr lang="en-US" dirty="0"/>
          </a:p>
        </p:txBody>
      </p:sp>
      <p:sp>
        <p:nvSpPr>
          <p:cNvPr id="3" name="Foliennummernplatzhalter 2"/>
          <p:cNvSpPr>
            <a:spLocks noGrp="1"/>
          </p:cNvSpPr>
          <p:nvPr>
            <p:ph type="sldNum" sz="quarter" idx="10"/>
          </p:nvPr>
        </p:nvSpPr>
        <p:spPr/>
        <p:txBody>
          <a:bodyPr/>
          <a:lstStyle/>
          <a:p>
            <a:pPr algn="l"/>
            <a:r>
              <a:rPr lang="de-DE" dirty="0" smtClean="0"/>
              <a:t>ページ </a:t>
            </a:r>
            <a:fld id="{3FD030EF-7044-4946-962A-5D7D09BD1B34}" type="slidenum">
              <a:rPr lang="de-DE" smtClean="0"/>
              <a:pPr algn="l"/>
              <a:t>‹#›</a:t>
            </a:fld>
            <a:endParaRPr lang="de-DE" dirty="0"/>
          </a:p>
        </p:txBody>
      </p:sp>
      <p:sp>
        <p:nvSpPr>
          <p:cNvPr id="4" name="Inhaltsplatzhalter 2"/>
          <p:cNvSpPr>
            <a:spLocks noGrp="1"/>
          </p:cNvSpPr>
          <p:nvPr>
            <p:ph idx="1"/>
          </p:nvPr>
        </p:nvSpPr>
        <p:spPr>
          <a:xfrm>
            <a:off x="1080000" y="1800000"/>
            <a:ext cx="9000000" cy="1887696"/>
          </a:xfrm>
        </p:spPr>
        <p:txBody>
          <a:bodyPr/>
          <a:lstStyle>
            <a:lvl1pPr>
              <a:lnSpc>
                <a:spcPct val="120000"/>
              </a:lnSpc>
              <a:spcBef>
                <a:spcPts val="0"/>
              </a:spcBef>
              <a:spcAft>
                <a:spcPts val="800"/>
              </a:spcAft>
              <a:defRPr sz="1600"/>
            </a:lvl1pPr>
            <a:lvl2pPr>
              <a:lnSpc>
                <a:spcPct val="120000"/>
              </a:lnSpc>
              <a:spcBef>
                <a:spcPts val="0"/>
              </a:spcBef>
              <a:spcAft>
                <a:spcPts val="800"/>
              </a:spcAft>
              <a:defRPr sz="1600"/>
            </a:lvl2pPr>
            <a:lvl3pPr>
              <a:lnSpc>
                <a:spcPct val="120000"/>
              </a:lnSpc>
              <a:spcBef>
                <a:spcPts val="0"/>
              </a:spcBef>
              <a:spcAft>
                <a:spcPts val="800"/>
              </a:spcAft>
              <a:defRPr sz="1600"/>
            </a:lvl3pPr>
            <a:lvl4pPr>
              <a:lnSpc>
                <a:spcPct val="120000"/>
              </a:lnSpc>
              <a:spcBef>
                <a:spcPts val="0"/>
              </a:spcBef>
              <a:spcAft>
                <a:spcPts val="800"/>
              </a:spcAft>
              <a:defRPr sz="1600"/>
            </a:lvl4pPr>
            <a:lvl5pPr>
              <a:lnSpc>
                <a:spcPct val="120000"/>
              </a:lnSpc>
              <a:spcBef>
                <a:spcPts val="0"/>
              </a:spcBef>
              <a:spcAft>
                <a:spcPts val="800"/>
              </a:spcAft>
              <a:defRPr sz="1600"/>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cxnSp>
        <p:nvCxnSpPr>
          <p:cNvPr id="5" name="Gerade Verbindung 4"/>
          <p:cNvCxnSpPr/>
          <p:nvPr userDrawn="1"/>
        </p:nvCxnSpPr>
        <p:spPr>
          <a:xfrm>
            <a:off x="1080000" y="1512000"/>
            <a:ext cx="2400000" cy="0"/>
          </a:xfrm>
          <a:prstGeom prst="line">
            <a:avLst/>
          </a:prstGeom>
          <a:ln w="3810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787306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Text 2col">
    <p:spTree>
      <p:nvGrpSpPr>
        <p:cNvPr id="1" name=""/>
        <p:cNvGrpSpPr/>
        <p:nvPr/>
      </p:nvGrpSpPr>
      <p:grpSpPr>
        <a:xfrm>
          <a:off x="0" y="0"/>
          <a:ext cx="0" cy="0"/>
          <a:chOff x="0" y="0"/>
          <a:chExt cx="0" cy="0"/>
        </a:xfrm>
      </p:grpSpPr>
      <p:sp>
        <p:nvSpPr>
          <p:cNvPr id="2" name="Titel 1"/>
          <p:cNvSpPr>
            <a:spLocks noGrp="1"/>
          </p:cNvSpPr>
          <p:nvPr>
            <p:ph type="title"/>
          </p:nvPr>
        </p:nvSpPr>
        <p:spPr>
          <a:xfrm>
            <a:off x="1080000" y="936000"/>
            <a:ext cx="9000000" cy="443198"/>
          </a:xfrm>
        </p:spPr>
        <p:txBody>
          <a:bodyPr/>
          <a:lstStyle/>
          <a:p>
            <a:r>
              <a:rPr lang="de-DE" dirty="0" smtClean="0"/>
              <a:t>Titelmasterformat durch Klicken bearbeiten</a:t>
            </a:r>
            <a:endParaRPr lang="en-US" dirty="0"/>
          </a:p>
        </p:txBody>
      </p:sp>
      <p:sp>
        <p:nvSpPr>
          <p:cNvPr id="3" name="Foliennummernplatzhalter 2"/>
          <p:cNvSpPr>
            <a:spLocks noGrp="1"/>
          </p:cNvSpPr>
          <p:nvPr>
            <p:ph type="sldNum" sz="quarter" idx="10"/>
          </p:nvPr>
        </p:nvSpPr>
        <p:spPr/>
        <p:txBody>
          <a:bodyPr/>
          <a:lstStyle/>
          <a:p>
            <a:pPr algn="l"/>
            <a:r>
              <a:rPr lang="de-DE" dirty="0" smtClean="0"/>
              <a:t>ページ </a:t>
            </a:r>
            <a:fld id="{3FD030EF-7044-4946-962A-5D7D09BD1B34}" type="slidenum">
              <a:rPr lang="de-DE" smtClean="0"/>
              <a:pPr algn="l"/>
              <a:t>‹#›</a:t>
            </a:fld>
            <a:endParaRPr lang="de-DE" dirty="0"/>
          </a:p>
        </p:txBody>
      </p:sp>
      <p:cxnSp>
        <p:nvCxnSpPr>
          <p:cNvPr id="5" name="Gerade Verbindung 4"/>
          <p:cNvCxnSpPr/>
          <p:nvPr userDrawn="1"/>
        </p:nvCxnSpPr>
        <p:spPr>
          <a:xfrm>
            <a:off x="1080000" y="1512000"/>
            <a:ext cx="2400000" cy="0"/>
          </a:xfrm>
          <a:prstGeom prst="line">
            <a:avLst/>
          </a:prstGeom>
          <a:ln w="3810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13" name="Textplatzhalter 4"/>
          <p:cNvSpPr>
            <a:spLocks noGrp="1"/>
          </p:cNvSpPr>
          <p:nvPr>
            <p:ph type="body" sz="quarter" idx="14"/>
          </p:nvPr>
        </p:nvSpPr>
        <p:spPr>
          <a:xfrm>
            <a:off x="1080000" y="1800000"/>
            <a:ext cx="4860000" cy="1887696"/>
          </a:xfrm>
        </p:spPr>
        <p:txBody>
          <a:bodyPr>
            <a:sp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14" name="Textplatzhalter 4"/>
          <p:cNvSpPr>
            <a:spLocks noGrp="1"/>
          </p:cNvSpPr>
          <p:nvPr>
            <p:ph type="body" sz="quarter" idx="15"/>
          </p:nvPr>
        </p:nvSpPr>
        <p:spPr>
          <a:xfrm>
            <a:off x="6300000" y="1800000"/>
            <a:ext cx="4860000" cy="1887696"/>
          </a:xfrm>
        </p:spPr>
        <p:txBody>
          <a:bodyPr>
            <a:sp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Tree>
    <p:extLst>
      <p:ext uri="{BB962C8B-B14F-4D97-AF65-F5344CB8AC3E}">
        <p14:creationId xmlns:p14="http://schemas.microsoft.com/office/powerpoint/2010/main" val="266197982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Text +1 Picture">
    <p:spTree>
      <p:nvGrpSpPr>
        <p:cNvPr id="1" name=""/>
        <p:cNvGrpSpPr/>
        <p:nvPr/>
      </p:nvGrpSpPr>
      <p:grpSpPr>
        <a:xfrm>
          <a:off x="0" y="0"/>
          <a:ext cx="0" cy="0"/>
          <a:chOff x="0" y="0"/>
          <a:chExt cx="0" cy="0"/>
        </a:xfrm>
      </p:grpSpPr>
      <p:sp>
        <p:nvSpPr>
          <p:cNvPr id="2" name="Titel 1"/>
          <p:cNvSpPr>
            <a:spLocks noGrp="1"/>
          </p:cNvSpPr>
          <p:nvPr>
            <p:ph type="title"/>
          </p:nvPr>
        </p:nvSpPr>
        <p:spPr>
          <a:xfrm>
            <a:off x="1080000" y="936000"/>
            <a:ext cx="9000000" cy="443198"/>
          </a:xfrm>
        </p:spPr>
        <p:txBody>
          <a:bodyPr/>
          <a:lstStyle/>
          <a:p>
            <a:r>
              <a:rPr lang="de-DE" smtClean="0"/>
              <a:t>Titelmasterformat durch Klicken bearbeiten</a:t>
            </a:r>
            <a:endParaRPr lang="en-US"/>
          </a:p>
        </p:txBody>
      </p:sp>
      <p:sp>
        <p:nvSpPr>
          <p:cNvPr id="3" name="Foliennummernplatzhalter 2"/>
          <p:cNvSpPr>
            <a:spLocks noGrp="1"/>
          </p:cNvSpPr>
          <p:nvPr>
            <p:ph type="sldNum" sz="quarter" idx="10"/>
          </p:nvPr>
        </p:nvSpPr>
        <p:spPr/>
        <p:txBody>
          <a:bodyPr/>
          <a:lstStyle/>
          <a:p>
            <a:pPr algn="l"/>
            <a:r>
              <a:rPr lang="de-DE" dirty="0" smtClean="0"/>
              <a:t>ページ </a:t>
            </a:r>
            <a:fld id="{3FD030EF-7044-4946-962A-5D7D09BD1B34}" type="slidenum">
              <a:rPr lang="de-DE" smtClean="0"/>
              <a:pPr algn="l"/>
              <a:t>‹#›</a:t>
            </a:fld>
            <a:endParaRPr lang="de-DE" dirty="0"/>
          </a:p>
        </p:txBody>
      </p:sp>
      <p:cxnSp>
        <p:nvCxnSpPr>
          <p:cNvPr id="5" name="Gerade Verbindung 4"/>
          <p:cNvCxnSpPr/>
          <p:nvPr userDrawn="1"/>
        </p:nvCxnSpPr>
        <p:spPr>
          <a:xfrm>
            <a:off x="1080000" y="1512000"/>
            <a:ext cx="2400000" cy="0"/>
          </a:xfrm>
          <a:prstGeom prst="line">
            <a:avLst/>
          </a:prstGeom>
          <a:ln w="3810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13" name="Textplatzhalter 4"/>
          <p:cNvSpPr>
            <a:spLocks noGrp="1"/>
          </p:cNvSpPr>
          <p:nvPr>
            <p:ph type="body" sz="quarter" idx="14"/>
          </p:nvPr>
        </p:nvSpPr>
        <p:spPr>
          <a:xfrm>
            <a:off x="1080000" y="1800000"/>
            <a:ext cx="4860000" cy="1887696"/>
          </a:xfrm>
        </p:spPr>
        <p:txBody>
          <a:bodyPr>
            <a:sp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15" name="Bildplatzhalter 3"/>
          <p:cNvSpPr>
            <a:spLocks noGrp="1"/>
          </p:cNvSpPr>
          <p:nvPr>
            <p:ph type="pic" sz="quarter" idx="15"/>
          </p:nvPr>
        </p:nvSpPr>
        <p:spPr>
          <a:xfrm>
            <a:off x="6300000" y="1800000"/>
            <a:ext cx="5400000" cy="4248000"/>
          </a:xfrm>
          <a:ln w="6350">
            <a:noFill/>
          </a:ln>
        </p:spPr>
        <p:txBody>
          <a:bodyPr lIns="144000" tIns="144000">
            <a:normAutofit/>
          </a:bodyPr>
          <a:lstStyle>
            <a:lvl1pPr>
              <a:defRPr sz="1000"/>
            </a:lvl1pPr>
          </a:lstStyle>
          <a:p>
            <a:r>
              <a:rPr lang="de-DE" dirty="0" smtClean="0"/>
              <a:t>Bild durch Klicken auf Symbol hinzufügen</a:t>
            </a:r>
            <a:endParaRPr lang="en-US" dirty="0"/>
          </a:p>
        </p:txBody>
      </p:sp>
    </p:spTree>
    <p:extLst>
      <p:ext uri="{BB962C8B-B14F-4D97-AF65-F5344CB8AC3E}">
        <p14:creationId xmlns:p14="http://schemas.microsoft.com/office/powerpoint/2010/main" val="202456082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 4 pictures">
    <p:spTree>
      <p:nvGrpSpPr>
        <p:cNvPr id="1" name=""/>
        <p:cNvGrpSpPr/>
        <p:nvPr/>
      </p:nvGrpSpPr>
      <p:grpSpPr>
        <a:xfrm>
          <a:off x="0" y="0"/>
          <a:ext cx="0" cy="0"/>
          <a:chOff x="0" y="0"/>
          <a:chExt cx="0" cy="0"/>
        </a:xfrm>
      </p:grpSpPr>
      <p:sp>
        <p:nvSpPr>
          <p:cNvPr id="2" name="Titel 1"/>
          <p:cNvSpPr>
            <a:spLocks noGrp="1"/>
          </p:cNvSpPr>
          <p:nvPr>
            <p:ph type="title"/>
          </p:nvPr>
        </p:nvSpPr>
        <p:spPr>
          <a:xfrm>
            <a:off x="1080000" y="936000"/>
            <a:ext cx="9000000" cy="443198"/>
          </a:xfrm>
        </p:spPr>
        <p:txBody>
          <a:bodyPr/>
          <a:lstStyle/>
          <a:p>
            <a:r>
              <a:rPr lang="de-DE" dirty="0" smtClean="0"/>
              <a:t>Titelmasterformat durch Klicken bearbeiten</a:t>
            </a:r>
            <a:endParaRPr lang="en-US" dirty="0"/>
          </a:p>
        </p:txBody>
      </p:sp>
      <p:sp>
        <p:nvSpPr>
          <p:cNvPr id="3" name="Foliennummernplatzhalter 2"/>
          <p:cNvSpPr>
            <a:spLocks noGrp="1"/>
          </p:cNvSpPr>
          <p:nvPr>
            <p:ph type="sldNum" sz="quarter" idx="10"/>
          </p:nvPr>
        </p:nvSpPr>
        <p:spPr/>
        <p:txBody>
          <a:bodyPr/>
          <a:lstStyle/>
          <a:p>
            <a:pPr algn="l"/>
            <a:r>
              <a:rPr lang="de-DE" dirty="0" smtClean="0"/>
              <a:t>ページ </a:t>
            </a:r>
            <a:fld id="{3FD030EF-7044-4946-962A-5D7D09BD1B34}" type="slidenum">
              <a:rPr lang="de-DE" smtClean="0"/>
              <a:pPr algn="l"/>
              <a:t>‹#›</a:t>
            </a:fld>
            <a:endParaRPr lang="de-DE" dirty="0"/>
          </a:p>
        </p:txBody>
      </p:sp>
      <p:cxnSp>
        <p:nvCxnSpPr>
          <p:cNvPr id="5" name="Gerade Verbindung 4"/>
          <p:cNvCxnSpPr/>
          <p:nvPr userDrawn="1"/>
        </p:nvCxnSpPr>
        <p:spPr>
          <a:xfrm>
            <a:off x="1080000" y="1512000"/>
            <a:ext cx="2400000" cy="0"/>
          </a:xfrm>
          <a:prstGeom prst="line">
            <a:avLst/>
          </a:prstGeom>
          <a:ln w="3810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13" name="Textplatzhalter 4"/>
          <p:cNvSpPr>
            <a:spLocks noGrp="1"/>
          </p:cNvSpPr>
          <p:nvPr>
            <p:ph type="body" sz="quarter" idx="14"/>
          </p:nvPr>
        </p:nvSpPr>
        <p:spPr>
          <a:xfrm>
            <a:off x="1080000" y="1800000"/>
            <a:ext cx="4860000" cy="1887696"/>
          </a:xfrm>
        </p:spPr>
        <p:txBody>
          <a:bodyPr>
            <a:sp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14" name="Bildplatzhalter 3"/>
          <p:cNvSpPr>
            <a:spLocks noGrp="1"/>
          </p:cNvSpPr>
          <p:nvPr>
            <p:ph type="pic" sz="quarter" idx="15"/>
          </p:nvPr>
        </p:nvSpPr>
        <p:spPr>
          <a:xfrm>
            <a:off x="6300000" y="1800000"/>
            <a:ext cx="2628000" cy="1980000"/>
          </a:xfrm>
          <a:ln w="6350">
            <a:solidFill>
              <a:schemeClr val="tx1">
                <a:lumMod val="20000"/>
                <a:lumOff val="80000"/>
              </a:schemeClr>
            </a:solidFill>
          </a:ln>
        </p:spPr>
        <p:txBody>
          <a:bodyPr lIns="144000" tIns="144000">
            <a:normAutofit/>
          </a:bodyPr>
          <a:lstStyle>
            <a:lvl1pPr>
              <a:defRPr sz="1000"/>
            </a:lvl1pPr>
          </a:lstStyle>
          <a:p>
            <a:r>
              <a:rPr lang="de-DE" dirty="0" smtClean="0"/>
              <a:t>Bild durch Klicken auf Symbol hinzufügen</a:t>
            </a:r>
            <a:endParaRPr lang="en-US" dirty="0"/>
          </a:p>
        </p:txBody>
      </p:sp>
      <p:sp>
        <p:nvSpPr>
          <p:cNvPr id="16" name="Bildplatzhalter 3"/>
          <p:cNvSpPr>
            <a:spLocks noGrp="1"/>
          </p:cNvSpPr>
          <p:nvPr>
            <p:ph type="pic" sz="quarter" idx="16"/>
          </p:nvPr>
        </p:nvSpPr>
        <p:spPr>
          <a:xfrm>
            <a:off x="9072352" y="1800000"/>
            <a:ext cx="2628000" cy="1980000"/>
          </a:xfrm>
          <a:ln w="6350">
            <a:solidFill>
              <a:schemeClr val="tx1">
                <a:lumMod val="20000"/>
                <a:lumOff val="80000"/>
              </a:schemeClr>
            </a:solidFill>
          </a:ln>
        </p:spPr>
        <p:txBody>
          <a:bodyPr lIns="144000" tIns="144000">
            <a:normAutofit/>
          </a:bodyPr>
          <a:lstStyle>
            <a:lvl1pPr>
              <a:defRPr sz="1000"/>
            </a:lvl1pPr>
          </a:lstStyle>
          <a:p>
            <a:r>
              <a:rPr lang="de-DE" dirty="0" smtClean="0"/>
              <a:t>Bild durch Klicken auf Symbol hinzufügen</a:t>
            </a:r>
            <a:endParaRPr lang="en-US" dirty="0"/>
          </a:p>
        </p:txBody>
      </p:sp>
      <p:sp>
        <p:nvSpPr>
          <p:cNvPr id="17" name="Bildplatzhalter 3"/>
          <p:cNvSpPr>
            <a:spLocks noGrp="1"/>
          </p:cNvSpPr>
          <p:nvPr>
            <p:ph type="pic" sz="quarter" idx="17"/>
          </p:nvPr>
        </p:nvSpPr>
        <p:spPr>
          <a:xfrm>
            <a:off x="6300000" y="3924000"/>
            <a:ext cx="2628000" cy="1980000"/>
          </a:xfrm>
          <a:ln w="6350">
            <a:solidFill>
              <a:schemeClr val="tx1">
                <a:lumMod val="20000"/>
                <a:lumOff val="80000"/>
              </a:schemeClr>
            </a:solidFill>
          </a:ln>
        </p:spPr>
        <p:txBody>
          <a:bodyPr lIns="144000" tIns="144000">
            <a:normAutofit/>
          </a:bodyPr>
          <a:lstStyle>
            <a:lvl1pPr>
              <a:defRPr sz="1000"/>
            </a:lvl1pPr>
          </a:lstStyle>
          <a:p>
            <a:r>
              <a:rPr lang="de-DE" dirty="0" smtClean="0"/>
              <a:t>Bild durch Klicken auf Symbol hinzufügen</a:t>
            </a:r>
            <a:endParaRPr lang="en-US" dirty="0"/>
          </a:p>
        </p:txBody>
      </p:sp>
      <p:sp>
        <p:nvSpPr>
          <p:cNvPr id="18" name="Bildplatzhalter 3"/>
          <p:cNvSpPr>
            <a:spLocks noGrp="1"/>
          </p:cNvSpPr>
          <p:nvPr>
            <p:ph type="pic" sz="quarter" idx="18"/>
          </p:nvPr>
        </p:nvSpPr>
        <p:spPr>
          <a:xfrm>
            <a:off x="9072352" y="3924000"/>
            <a:ext cx="2628000" cy="1980000"/>
          </a:xfrm>
          <a:ln w="6350">
            <a:solidFill>
              <a:schemeClr val="tx1">
                <a:lumMod val="20000"/>
                <a:lumOff val="80000"/>
              </a:schemeClr>
            </a:solidFill>
          </a:ln>
        </p:spPr>
        <p:txBody>
          <a:bodyPr lIns="144000" tIns="144000">
            <a:normAutofit/>
          </a:bodyPr>
          <a:lstStyle>
            <a:lvl1pPr>
              <a:defRPr sz="1000"/>
            </a:lvl1pPr>
          </a:lstStyle>
          <a:p>
            <a:r>
              <a:rPr lang="de-DE" dirty="0" smtClean="0"/>
              <a:t>Bild durch Klicken auf Symbol hinzufügen</a:t>
            </a:r>
            <a:endParaRPr lang="en-US" dirty="0"/>
          </a:p>
        </p:txBody>
      </p:sp>
    </p:spTree>
    <p:extLst>
      <p:ext uri="{BB962C8B-B14F-4D97-AF65-F5344CB8AC3E}">
        <p14:creationId xmlns:p14="http://schemas.microsoft.com/office/powerpoint/2010/main" val="155659377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 Picture large + Caption">
    <p:spTree>
      <p:nvGrpSpPr>
        <p:cNvPr id="1" name=""/>
        <p:cNvGrpSpPr/>
        <p:nvPr/>
      </p:nvGrpSpPr>
      <p:grpSpPr>
        <a:xfrm>
          <a:off x="0" y="0"/>
          <a:ext cx="0" cy="0"/>
          <a:chOff x="0" y="0"/>
          <a:chExt cx="0" cy="0"/>
        </a:xfrm>
      </p:grpSpPr>
      <p:sp>
        <p:nvSpPr>
          <p:cNvPr id="2" name="Titel 1"/>
          <p:cNvSpPr>
            <a:spLocks noGrp="1"/>
          </p:cNvSpPr>
          <p:nvPr>
            <p:ph type="title"/>
          </p:nvPr>
        </p:nvSpPr>
        <p:spPr>
          <a:xfrm>
            <a:off x="1080000" y="936000"/>
            <a:ext cx="9000000" cy="443198"/>
          </a:xfrm>
        </p:spPr>
        <p:txBody>
          <a:bodyPr/>
          <a:lstStyle/>
          <a:p>
            <a:r>
              <a:rPr lang="de-DE" dirty="0" smtClean="0"/>
              <a:t>Titelmasterformat durch Klicken bearbeiten</a:t>
            </a:r>
            <a:endParaRPr lang="en-US" dirty="0"/>
          </a:p>
        </p:txBody>
      </p:sp>
      <p:sp>
        <p:nvSpPr>
          <p:cNvPr id="3" name="Foliennummernplatzhalter 2"/>
          <p:cNvSpPr>
            <a:spLocks noGrp="1"/>
          </p:cNvSpPr>
          <p:nvPr>
            <p:ph type="sldNum" sz="quarter" idx="10"/>
          </p:nvPr>
        </p:nvSpPr>
        <p:spPr/>
        <p:txBody>
          <a:bodyPr/>
          <a:lstStyle/>
          <a:p>
            <a:pPr algn="l"/>
            <a:r>
              <a:rPr lang="de-DE" dirty="0" smtClean="0"/>
              <a:t>ページ </a:t>
            </a:r>
            <a:fld id="{3FD030EF-7044-4946-962A-5D7D09BD1B34}" type="slidenum">
              <a:rPr lang="de-DE" smtClean="0"/>
              <a:pPr algn="l"/>
              <a:t>‹#›</a:t>
            </a:fld>
            <a:endParaRPr lang="de-DE" dirty="0"/>
          </a:p>
        </p:txBody>
      </p:sp>
      <p:cxnSp>
        <p:nvCxnSpPr>
          <p:cNvPr id="5" name="Gerade Verbindung 4"/>
          <p:cNvCxnSpPr/>
          <p:nvPr userDrawn="1"/>
        </p:nvCxnSpPr>
        <p:spPr>
          <a:xfrm>
            <a:off x="1080000" y="1512000"/>
            <a:ext cx="2400000" cy="0"/>
          </a:xfrm>
          <a:prstGeom prst="line">
            <a:avLst/>
          </a:prstGeom>
          <a:ln w="3810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19" name="Textplatzhalter 6"/>
          <p:cNvSpPr>
            <a:spLocks noGrp="1"/>
          </p:cNvSpPr>
          <p:nvPr>
            <p:ph type="body" sz="quarter" idx="17"/>
          </p:nvPr>
        </p:nvSpPr>
        <p:spPr>
          <a:xfrm>
            <a:off x="9972000" y="2340000"/>
            <a:ext cx="1728000" cy="1239314"/>
          </a:xfrm>
        </p:spPr>
        <p:txBody>
          <a:bodyPr/>
          <a:lstStyle>
            <a:lvl1pPr>
              <a:defRPr sz="1400"/>
            </a:lvl1pPr>
            <a:lvl2pPr>
              <a:defRPr sz="1400"/>
            </a:lvl2pPr>
            <a:lvl3pPr>
              <a:defRPr sz="1400"/>
            </a:lvl3pPr>
            <a:lvl4pPr>
              <a:defRPr sz="1400"/>
            </a:lvl4pPr>
            <a:lvl5pPr>
              <a:defRPr sz="1400"/>
            </a:lvl5pPr>
          </a:lstStyle>
          <a:p>
            <a:pPr lvl="0"/>
            <a:r>
              <a:rPr lang="de-DE" dirty="0" smtClean="0"/>
              <a:t>Textmasterformat bearbeiten</a:t>
            </a:r>
          </a:p>
          <a:p>
            <a:pPr lvl="1"/>
            <a:r>
              <a:rPr lang="de-DE" dirty="0" smtClean="0"/>
              <a:t>Zweite Ebene</a:t>
            </a:r>
          </a:p>
          <a:p>
            <a:pPr lvl="2"/>
            <a:r>
              <a:rPr lang="de-DE" dirty="0" smtClean="0"/>
              <a:t>Dritte Ebene</a:t>
            </a:r>
          </a:p>
        </p:txBody>
      </p:sp>
      <p:sp>
        <p:nvSpPr>
          <p:cNvPr id="20" name="Bildplatzhalter 8"/>
          <p:cNvSpPr>
            <a:spLocks noGrp="1"/>
          </p:cNvSpPr>
          <p:nvPr>
            <p:ph type="pic" sz="quarter" idx="18"/>
          </p:nvPr>
        </p:nvSpPr>
        <p:spPr>
          <a:xfrm>
            <a:off x="1080000" y="1800000"/>
            <a:ext cx="8100000" cy="4248000"/>
          </a:xfrm>
        </p:spPr>
        <p:txBody>
          <a:bodyPr lIns="144000" tIns="144000">
            <a:noAutofit/>
          </a:bodyPr>
          <a:lstStyle>
            <a:lvl1pPr>
              <a:defRPr sz="1000"/>
            </a:lvl1pPr>
          </a:lstStyle>
          <a:p>
            <a:endParaRPr lang="en-US" dirty="0"/>
          </a:p>
        </p:txBody>
      </p:sp>
    </p:spTree>
    <p:extLst>
      <p:ext uri="{BB962C8B-B14F-4D97-AF65-F5344CB8AC3E}">
        <p14:creationId xmlns:p14="http://schemas.microsoft.com/office/powerpoint/2010/main" val="177465637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Graphs">
    <p:spTree>
      <p:nvGrpSpPr>
        <p:cNvPr id="1" name=""/>
        <p:cNvGrpSpPr/>
        <p:nvPr/>
      </p:nvGrpSpPr>
      <p:grpSpPr>
        <a:xfrm>
          <a:off x="0" y="0"/>
          <a:ext cx="0" cy="0"/>
          <a:chOff x="0" y="0"/>
          <a:chExt cx="0" cy="0"/>
        </a:xfrm>
      </p:grpSpPr>
      <p:sp>
        <p:nvSpPr>
          <p:cNvPr id="2" name="Titel 1"/>
          <p:cNvSpPr>
            <a:spLocks noGrp="1"/>
          </p:cNvSpPr>
          <p:nvPr>
            <p:ph type="title"/>
          </p:nvPr>
        </p:nvSpPr>
        <p:spPr>
          <a:xfrm>
            <a:off x="1080000" y="936000"/>
            <a:ext cx="9000000" cy="443198"/>
          </a:xfrm>
        </p:spPr>
        <p:txBody>
          <a:bodyPr/>
          <a:lstStyle/>
          <a:p>
            <a:r>
              <a:rPr lang="de-DE" dirty="0" smtClean="0"/>
              <a:t>Titelmasterformat durch Klicken bearbeiten</a:t>
            </a:r>
            <a:endParaRPr lang="en-US" dirty="0"/>
          </a:p>
        </p:txBody>
      </p:sp>
      <p:sp>
        <p:nvSpPr>
          <p:cNvPr id="3" name="Foliennummernplatzhalter 2"/>
          <p:cNvSpPr>
            <a:spLocks noGrp="1"/>
          </p:cNvSpPr>
          <p:nvPr>
            <p:ph type="sldNum" sz="quarter" idx="10"/>
          </p:nvPr>
        </p:nvSpPr>
        <p:spPr/>
        <p:txBody>
          <a:bodyPr/>
          <a:lstStyle/>
          <a:p>
            <a:pPr algn="l"/>
            <a:r>
              <a:rPr lang="de-DE" dirty="0" smtClean="0"/>
              <a:t>ページ </a:t>
            </a:r>
            <a:fld id="{3FD030EF-7044-4946-962A-5D7D09BD1B34}" type="slidenum">
              <a:rPr lang="de-DE" smtClean="0"/>
              <a:pPr algn="l"/>
              <a:t>‹#›</a:t>
            </a:fld>
            <a:endParaRPr lang="de-DE" dirty="0"/>
          </a:p>
        </p:txBody>
      </p:sp>
      <p:cxnSp>
        <p:nvCxnSpPr>
          <p:cNvPr id="5" name="Gerade Verbindung 4"/>
          <p:cNvCxnSpPr/>
          <p:nvPr userDrawn="1"/>
        </p:nvCxnSpPr>
        <p:spPr>
          <a:xfrm>
            <a:off x="1080000" y="1512000"/>
            <a:ext cx="2400000" cy="0"/>
          </a:xfrm>
          <a:prstGeom prst="line">
            <a:avLst/>
          </a:prstGeom>
          <a:ln w="3810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23" name="Diagrammplatzhalter 8"/>
          <p:cNvSpPr>
            <a:spLocks noGrp="1"/>
          </p:cNvSpPr>
          <p:nvPr>
            <p:ph type="chart" sz="quarter" idx="16"/>
          </p:nvPr>
        </p:nvSpPr>
        <p:spPr>
          <a:xfrm>
            <a:off x="1080000" y="1692000"/>
            <a:ext cx="5220000" cy="4248000"/>
          </a:xfrm>
          <a:noFill/>
        </p:spPr>
        <p:txBody>
          <a:bodyPr lIns="144000" tIns="144000" rIns="144000" bIns="144000">
            <a:noAutofit/>
          </a:bodyPr>
          <a:lstStyle/>
          <a:p>
            <a:endParaRPr lang="en-US" dirty="0"/>
          </a:p>
        </p:txBody>
      </p:sp>
      <p:sp>
        <p:nvSpPr>
          <p:cNvPr id="24" name="Diagrammplatzhalter 8"/>
          <p:cNvSpPr>
            <a:spLocks noGrp="1"/>
          </p:cNvSpPr>
          <p:nvPr>
            <p:ph type="chart" sz="quarter" idx="17"/>
          </p:nvPr>
        </p:nvSpPr>
        <p:spPr>
          <a:xfrm>
            <a:off x="6480000" y="1692000"/>
            <a:ext cx="5220000" cy="4248000"/>
          </a:xfrm>
          <a:noFill/>
        </p:spPr>
        <p:txBody>
          <a:bodyPr lIns="144000" tIns="144000" rIns="144000" bIns="144000">
            <a:noAutofit/>
          </a:bodyPr>
          <a:lstStyle/>
          <a:p>
            <a:endParaRPr lang="en-US" dirty="0"/>
          </a:p>
        </p:txBody>
      </p:sp>
    </p:spTree>
    <p:extLst>
      <p:ext uri="{BB962C8B-B14F-4D97-AF65-F5344CB8AC3E}">
        <p14:creationId xmlns:p14="http://schemas.microsoft.com/office/powerpoint/2010/main" val="343250759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aph large + caption">
    <p:spTree>
      <p:nvGrpSpPr>
        <p:cNvPr id="1" name=""/>
        <p:cNvGrpSpPr/>
        <p:nvPr/>
      </p:nvGrpSpPr>
      <p:grpSpPr>
        <a:xfrm>
          <a:off x="0" y="0"/>
          <a:ext cx="0" cy="0"/>
          <a:chOff x="0" y="0"/>
          <a:chExt cx="0" cy="0"/>
        </a:xfrm>
      </p:grpSpPr>
      <p:sp>
        <p:nvSpPr>
          <p:cNvPr id="2" name="Titel 1"/>
          <p:cNvSpPr>
            <a:spLocks noGrp="1"/>
          </p:cNvSpPr>
          <p:nvPr>
            <p:ph type="title"/>
          </p:nvPr>
        </p:nvSpPr>
        <p:spPr>
          <a:xfrm>
            <a:off x="1080000" y="936000"/>
            <a:ext cx="9000000" cy="443198"/>
          </a:xfrm>
        </p:spPr>
        <p:txBody>
          <a:bodyPr/>
          <a:lstStyle/>
          <a:p>
            <a:r>
              <a:rPr lang="de-DE" dirty="0" smtClean="0"/>
              <a:t>Titelmasterformat durch Klicken bearbeiten</a:t>
            </a:r>
            <a:endParaRPr lang="en-US" dirty="0"/>
          </a:p>
        </p:txBody>
      </p:sp>
      <p:sp>
        <p:nvSpPr>
          <p:cNvPr id="3" name="Foliennummernplatzhalter 2"/>
          <p:cNvSpPr>
            <a:spLocks noGrp="1"/>
          </p:cNvSpPr>
          <p:nvPr>
            <p:ph type="sldNum" sz="quarter" idx="10"/>
          </p:nvPr>
        </p:nvSpPr>
        <p:spPr/>
        <p:txBody>
          <a:bodyPr/>
          <a:lstStyle/>
          <a:p>
            <a:pPr algn="l"/>
            <a:r>
              <a:rPr lang="de-DE" dirty="0" smtClean="0"/>
              <a:t>ページ </a:t>
            </a:r>
            <a:fld id="{3FD030EF-7044-4946-962A-5D7D09BD1B34}" type="slidenum">
              <a:rPr lang="de-DE" smtClean="0"/>
              <a:pPr algn="l"/>
              <a:t>‹#›</a:t>
            </a:fld>
            <a:endParaRPr lang="de-DE" dirty="0"/>
          </a:p>
        </p:txBody>
      </p:sp>
      <p:cxnSp>
        <p:nvCxnSpPr>
          <p:cNvPr id="5" name="Gerade Verbindung 4"/>
          <p:cNvCxnSpPr/>
          <p:nvPr userDrawn="1"/>
        </p:nvCxnSpPr>
        <p:spPr>
          <a:xfrm>
            <a:off x="1080000" y="1512000"/>
            <a:ext cx="2400000" cy="0"/>
          </a:xfrm>
          <a:prstGeom prst="line">
            <a:avLst/>
          </a:prstGeom>
          <a:ln w="3810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19" name="Diagrammplatzhalter 8"/>
          <p:cNvSpPr>
            <a:spLocks noGrp="1"/>
          </p:cNvSpPr>
          <p:nvPr>
            <p:ph type="chart" sz="quarter" idx="16"/>
          </p:nvPr>
        </p:nvSpPr>
        <p:spPr>
          <a:xfrm>
            <a:off x="1080000" y="1692000"/>
            <a:ext cx="8100000" cy="4068000"/>
          </a:xfrm>
          <a:noFill/>
        </p:spPr>
        <p:txBody>
          <a:bodyPr lIns="144000" tIns="144000" rIns="144000" bIns="144000">
            <a:noAutofit/>
          </a:bodyPr>
          <a:lstStyle/>
          <a:p>
            <a:endParaRPr lang="en-US" dirty="0"/>
          </a:p>
        </p:txBody>
      </p:sp>
      <p:sp>
        <p:nvSpPr>
          <p:cNvPr id="20" name="Textplatzhalter 6"/>
          <p:cNvSpPr>
            <a:spLocks noGrp="1"/>
          </p:cNvSpPr>
          <p:nvPr>
            <p:ph type="body" sz="quarter" idx="17"/>
          </p:nvPr>
        </p:nvSpPr>
        <p:spPr>
          <a:xfrm>
            <a:off x="9972000" y="2340000"/>
            <a:ext cx="1728000" cy="1239314"/>
          </a:xfrm>
        </p:spPr>
        <p:txBody>
          <a:bodyPr/>
          <a:lstStyle>
            <a:lvl1pPr>
              <a:defRPr sz="1400"/>
            </a:lvl1pPr>
            <a:lvl2pPr>
              <a:defRPr sz="1400"/>
            </a:lvl2pPr>
            <a:lvl3pPr>
              <a:defRPr sz="1400"/>
            </a:lvl3pPr>
            <a:lvl4pPr>
              <a:defRPr sz="1400"/>
            </a:lvl4pPr>
            <a:lvl5pPr>
              <a:defRPr sz="1400"/>
            </a:lvl5pPr>
          </a:lstStyle>
          <a:p>
            <a:pPr lvl="0"/>
            <a:r>
              <a:rPr lang="de-DE" dirty="0" smtClean="0"/>
              <a:t>Textmasterformat bearbeiten</a:t>
            </a:r>
          </a:p>
          <a:p>
            <a:pPr lvl="1"/>
            <a:r>
              <a:rPr lang="de-DE" dirty="0" smtClean="0"/>
              <a:t>Zweite Ebene</a:t>
            </a:r>
          </a:p>
          <a:p>
            <a:pPr lvl="2"/>
            <a:r>
              <a:rPr lang="de-DE" dirty="0" smtClean="0"/>
              <a:t>Dritte Ebene</a:t>
            </a:r>
          </a:p>
        </p:txBody>
      </p:sp>
    </p:spTree>
    <p:extLst>
      <p:ext uri="{BB962C8B-B14F-4D97-AF65-F5344CB8AC3E}">
        <p14:creationId xmlns:p14="http://schemas.microsoft.com/office/powerpoint/2010/main" val="34141142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Graphs + Caption">
    <p:spTree>
      <p:nvGrpSpPr>
        <p:cNvPr id="1" name=""/>
        <p:cNvGrpSpPr/>
        <p:nvPr/>
      </p:nvGrpSpPr>
      <p:grpSpPr>
        <a:xfrm>
          <a:off x="0" y="0"/>
          <a:ext cx="0" cy="0"/>
          <a:chOff x="0" y="0"/>
          <a:chExt cx="0" cy="0"/>
        </a:xfrm>
      </p:grpSpPr>
      <p:sp>
        <p:nvSpPr>
          <p:cNvPr id="2" name="Titel 1"/>
          <p:cNvSpPr>
            <a:spLocks noGrp="1"/>
          </p:cNvSpPr>
          <p:nvPr>
            <p:ph type="title"/>
          </p:nvPr>
        </p:nvSpPr>
        <p:spPr>
          <a:xfrm>
            <a:off x="1080000" y="936000"/>
            <a:ext cx="9000000" cy="443198"/>
          </a:xfrm>
        </p:spPr>
        <p:txBody>
          <a:bodyPr/>
          <a:lstStyle/>
          <a:p>
            <a:r>
              <a:rPr lang="de-DE" dirty="0" smtClean="0"/>
              <a:t>Titelmasterformat durch Klicken bearbeiten</a:t>
            </a:r>
            <a:endParaRPr lang="en-US" dirty="0"/>
          </a:p>
        </p:txBody>
      </p:sp>
      <p:sp>
        <p:nvSpPr>
          <p:cNvPr id="3" name="Foliennummernplatzhalter 2"/>
          <p:cNvSpPr>
            <a:spLocks noGrp="1"/>
          </p:cNvSpPr>
          <p:nvPr>
            <p:ph type="sldNum" sz="quarter" idx="10"/>
          </p:nvPr>
        </p:nvSpPr>
        <p:spPr/>
        <p:txBody>
          <a:bodyPr/>
          <a:lstStyle/>
          <a:p>
            <a:pPr algn="l"/>
            <a:r>
              <a:rPr lang="de-DE" dirty="0" smtClean="0"/>
              <a:t>ページ </a:t>
            </a:r>
            <a:fld id="{3FD030EF-7044-4946-962A-5D7D09BD1B34}" type="slidenum">
              <a:rPr lang="de-DE" smtClean="0"/>
              <a:pPr algn="l"/>
              <a:t>‹#›</a:t>
            </a:fld>
            <a:endParaRPr lang="de-DE" dirty="0"/>
          </a:p>
        </p:txBody>
      </p:sp>
      <p:cxnSp>
        <p:nvCxnSpPr>
          <p:cNvPr id="5" name="Gerade Verbindung 4"/>
          <p:cNvCxnSpPr/>
          <p:nvPr userDrawn="1"/>
        </p:nvCxnSpPr>
        <p:spPr>
          <a:xfrm>
            <a:off x="1080000" y="1512000"/>
            <a:ext cx="2400000" cy="0"/>
          </a:xfrm>
          <a:prstGeom prst="line">
            <a:avLst/>
          </a:prstGeom>
          <a:ln w="3810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23" name="Diagrammplatzhalter 8"/>
          <p:cNvSpPr>
            <a:spLocks noGrp="1"/>
          </p:cNvSpPr>
          <p:nvPr>
            <p:ph type="chart" sz="quarter" idx="16"/>
          </p:nvPr>
        </p:nvSpPr>
        <p:spPr>
          <a:xfrm>
            <a:off x="1080000" y="1692000"/>
            <a:ext cx="3960000" cy="2160000"/>
          </a:xfrm>
          <a:noFill/>
          <a:ln w="6350">
            <a:solidFill>
              <a:schemeClr val="bg2">
                <a:lumMod val="90000"/>
              </a:schemeClr>
            </a:solidFill>
          </a:ln>
        </p:spPr>
        <p:txBody>
          <a:bodyPr lIns="144000" tIns="144000" rIns="144000" bIns="144000">
            <a:noAutofit/>
          </a:bodyPr>
          <a:lstStyle/>
          <a:p>
            <a:endParaRPr lang="en-US" dirty="0"/>
          </a:p>
        </p:txBody>
      </p:sp>
      <p:sp>
        <p:nvSpPr>
          <p:cNvPr id="24" name="Textplatzhalter 6"/>
          <p:cNvSpPr>
            <a:spLocks noGrp="1"/>
          </p:cNvSpPr>
          <p:nvPr>
            <p:ph type="body" sz="quarter" idx="17"/>
          </p:nvPr>
        </p:nvSpPr>
        <p:spPr>
          <a:xfrm>
            <a:off x="9972000" y="2340000"/>
            <a:ext cx="1728000" cy="1239314"/>
          </a:xfrm>
        </p:spPr>
        <p:txBody>
          <a:bodyPr/>
          <a:lstStyle>
            <a:lvl1pPr>
              <a:defRPr sz="1400"/>
            </a:lvl1pPr>
            <a:lvl2pPr>
              <a:defRPr sz="1400"/>
            </a:lvl2pPr>
            <a:lvl3pPr>
              <a:defRPr sz="1400"/>
            </a:lvl3pPr>
            <a:lvl4pPr>
              <a:defRPr sz="1400"/>
            </a:lvl4pPr>
            <a:lvl5pPr>
              <a:defRPr sz="1400"/>
            </a:lvl5pPr>
          </a:lstStyle>
          <a:p>
            <a:pPr lvl="0"/>
            <a:r>
              <a:rPr lang="de-DE" dirty="0" smtClean="0"/>
              <a:t>Textmasterformat bearbeiten</a:t>
            </a:r>
          </a:p>
          <a:p>
            <a:pPr lvl="1"/>
            <a:r>
              <a:rPr lang="de-DE" dirty="0" smtClean="0"/>
              <a:t>Zweite Ebene</a:t>
            </a:r>
          </a:p>
          <a:p>
            <a:pPr lvl="2"/>
            <a:r>
              <a:rPr lang="de-DE" dirty="0" smtClean="0"/>
              <a:t>Dritte Ebene</a:t>
            </a:r>
          </a:p>
        </p:txBody>
      </p:sp>
      <p:sp>
        <p:nvSpPr>
          <p:cNvPr id="25" name="Diagrammplatzhalter 8"/>
          <p:cNvSpPr>
            <a:spLocks noGrp="1"/>
          </p:cNvSpPr>
          <p:nvPr>
            <p:ph type="chart" sz="quarter" idx="18"/>
          </p:nvPr>
        </p:nvSpPr>
        <p:spPr>
          <a:xfrm>
            <a:off x="5220000" y="1692000"/>
            <a:ext cx="3960000" cy="2160000"/>
          </a:xfrm>
          <a:noFill/>
          <a:ln w="6350">
            <a:solidFill>
              <a:schemeClr val="bg2">
                <a:lumMod val="90000"/>
              </a:schemeClr>
            </a:solidFill>
          </a:ln>
        </p:spPr>
        <p:txBody>
          <a:bodyPr lIns="144000" tIns="144000" rIns="144000" bIns="144000">
            <a:noAutofit/>
          </a:bodyPr>
          <a:lstStyle/>
          <a:p>
            <a:endParaRPr lang="en-US" dirty="0"/>
          </a:p>
        </p:txBody>
      </p:sp>
      <p:sp>
        <p:nvSpPr>
          <p:cNvPr id="26" name="Diagrammplatzhalter 8"/>
          <p:cNvSpPr>
            <a:spLocks noGrp="1"/>
          </p:cNvSpPr>
          <p:nvPr>
            <p:ph type="chart" sz="quarter" idx="19"/>
          </p:nvPr>
        </p:nvSpPr>
        <p:spPr>
          <a:xfrm>
            <a:off x="1080000" y="3996000"/>
            <a:ext cx="3960000" cy="2160000"/>
          </a:xfrm>
          <a:noFill/>
          <a:ln w="6350">
            <a:solidFill>
              <a:schemeClr val="bg2">
                <a:lumMod val="90000"/>
              </a:schemeClr>
            </a:solidFill>
          </a:ln>
        </p:spPr>
        <p:txBody>
          <a:bodyPr lIns="144000" tIns="144000" rIns="144000" bIns="144000">
            <a:noAutofit/>
          </a:bodyPr>
          <a:lstStyle/>
          <a:p>
            <a:endParaRPr lang="en-US" dirty="0"/>
          </a:p>
        </p:txBody>
      </p:sp>
      <p:sp>
        <p:nvSpPr>
          <p:cNvPr id="27" name="Diagrammplatzhalter 8"/>
          <p:cNvSpPr>
            <a:spLocks noGrp="1"/>
          </p:cNvSpPr>
          <p:nvPr>
            <p:ph type="chart" sz="quarter" idx="20"/>
          </p:nvPr>
        </p:nvSpPr>
        <p:spPr>
          <a:xfrm>
            <a:off x="5220000" y="3996000"/>
            <a:ext cx="3960000" cy="2160000"/>
          </a:xfrm>
          <a:noFill/>
          <a:ln w="6350">
            <a:solidFill>
              <a:schemeClr val="bg2">
                <a:lumMod val="90000"/>
              </a:schemeClr>
            </a:solidFill>
          </a:ln>
        </p:spPr>
        <p:txBody>
          <a:bodyPr lIns="144000" tIns="144000" rIns="144000" bIns="144000">
            <a:noAutofit/>
          </a:bodyPr>
          <a:lstStyle/>
          <a:p>
            <a:endParaRPr lang="en-US" dirty="0"/>
          </a:p>
        </p:txBody>
      </p:sp>
    </p:spTree>
    <p:extLst>
      <p:ext uri="{BB962C8B-B14F-4D97-AF65-F5344CB8AC3E}">
        <p14:creationId xmlns:p14="http://schemas.microsoft.com/office/powerpoint/2010/main" val="40196387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able + Caption">
    <p:spTree>
      <p:nvGrpSpPr>
        <p:cNvPr id="1" name=""/>
        <p:cNvGrpSpPr/>
        <p:nvPr/>
      </p:nvGrpSpPr>
      <p:grpSpPr>
        <a:xfrm>
          <a:off x="0" y="0"/>
          <a:ext cx="0" cy="0"/>
          <a:chOff x="0" y="0"/>
          <a:chExt cx="0" cy="0"/>
        </a:xfrm>
      </p:grpSpPr>
      <p:sp>
        <p:nvSpPr>
          <p:cNvPr id="2" name="Titel 1"/>
          <p:cNvSpPr>
            <a:spLocks noGrp="1"/>
          </p:cNvSpPr>
          <p:nvPr>
            <p:ph type="title"/>
          </p:nvPr>
        </p:nvSpPr>
        <p:spPr>
          <a:xfrm>
            <a:off x="1080000" y="936000"/>
            <a:ext cx="9000000" cy="443198"/>
          </a:xfrm>
        </p:spPr>
        <p:txBody>
          <a:bodyPr/>
          <a:lstStyle/>
          <a:p>
            <a:r>
              <a:rPr lang="de-DE" dirty="0" smtClean="0"/>
              <a:t>Titelmasterformat durch Klicken bearbeiten</a:t>
            </a:r>
            <a:endParaRPr lang="en-US" dirty="0"/>
          </a:p>
        </p:txBody>
      </p:sp>
      <p:sp>
        <p:nvSpPr>
          <p:cNvPr id="3" name="Foliennummernplatzhalter 2"/>
          <p:cNvSpPr>
            <a:spLocks noGrp="1"/>
          </p:cNvSpPr>
          <p:nvPr>
            <p:ph type="sldNum" sz="quarter" idx="10"/>
          </p:nvPr>
        </p:nvSpPr>
        <p:spPr/>
        <p:txBody>
          <a:bodyPr/>
          <a:lstStyle/>
          <a:p>
            <a:pPr algn="l"/>
            <a:r>
              <a:rPr lang="de-DE" dirty="0" smtClean="0"/>
              <a:t>ページ </a:t>
            </a:r>
            <a:fld id="{3FD030EF-7044-4946-962A-5D7D09BD1B34}" type="slidenum">
              <a:rPr lang="de-DE" smtClean="0"/>
              <a:pPr algn="l"/>
              <a:t>‹#›</a:t>
            </a:fld>
            <a:endParaRPr lang="de-DE" dirty="0"/>
          </a:p>
        </p:txBody>
      </p:sp>
      <p:cxnSp>
        <p:nvCxnSpPr>
          <p:cNvPr id="5" name="Gerade Verbindung 4"/>
          <p:cNvCxnSpPr/>
          <p:nvPr userDrawn="1"/>
        </p:nvCxnSpPr>
        <p:spPr>
          <a:xfrm>
            <a:off x="1080000" y="1512000"/>
            <a:ext cx="2400000" cy="0"/>
          </a:xfrm>
          <a:prstGeom prst="line">
            <a:avLst/>
          </a:prstGeom>
          <a:ln w="3810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19" name="Textplatzhalter 6"/>
          <p:cNvSpPr>
            <a:spLocks noGrp="1"/>
          </p:cNvSpPr>
          <p:nvPr>
            <p:ph type="body" sz="quarter" idx="17"/>
          </p:nvPr>
        </p:nvSpPr>
        <p:spPr>
          <a:xfrm>
            <a:off x="9972000" y="2340000"/>
            <a:ext cx="1728000" cy="1239314"/>
          </a:xfrm>
        </p:spPr>
        <p:txBody>
          <a:bodyPr/>
          <a:lstStyle>
            <a:lvl1pPr>
              <a:defRPr sz="1400"/>
            </a:lvl1pPr>
            <a:lvl2pPr>
              <a:defRPr sz="1400"/>
            </a:lvl2pPr>
            <a:lvl3pPr>
              <a:defRPr sz="1400"/>
            </a:lvl3pPr>
            <a:lvl4pPr>
              <a:defRPr sz="1400"/>
            </a:lvl4pPr>
            <a:lvl5pPr>
              <a:defRPr sz="1400"/>
            </a:lvl5pPr>
          </a:lstStyle>
          <a:p>
            <a:pPr lvl="0"/>
            <a:r>
              <a:rPr lang="de-DE" dirty="0" smtClean="0"/>
              <a:t>Textmasterformat bearbeiten</a:t>
            </a:r>
          </a:p>
          <a:p>
            <a:pPr lvl="1"/>
            <a:r>
              <a:rPr lang="de-DE" dirty="0" smtClean="0"/>
              <a:t>Zweite Ebene</a:t>
            </a:r>
          </a:p>
          <a:p>
            <a:pPr lvl="2"/>
            <a:r>
              <a:rPr lang="de-DE" dirty="0" smtClean="0"/>
              <a:t>Dritte Ebene</a:t>
            </a:r>
          </a:p>
        </p:txBody>
      </p:sp>
      <p:sp>
        <p:nvSpPr>
          <p:cNvPr id="20" name="Tabellenplatzhalter 8"/>
          <p:cNvSpPr>
            <a:spLocks noGrp="1"/>
          </p:cNvSpPr>
          <p:nvPr>
            <p:ph type="tbl" sz="quarter" idx="18"/>
          </p:nvPr>
        </p:nvSpPr>
        <p:spPr>
          <a:xfrm>
            <a:off x="1079997" y="1800000"/>
            <a:ext cx="8100000" cy="4248000"/>
          </a:xfrm>
        </p:spPr>
        <p:txBody>
          <a:bodyPr/>
          <a:lstStyle/>
          <a:p>
            <a:endParaRPr lang="en-US" dirty="0"/>
          </a:p>
        </p:txBody>
      </p:sp>
    </p:spTree>
    <p:extLst>
      <p:ext uri="{BB962C8B-B14F-4D97-AF65-F5344CB8AC3E}">
        <p14:creationId xmlns:p14="http://schemas.microsoft.com/office/powerpoint/2010/main" val="130446584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p:cNvSpPr>
            <a:spLocks noGrp="1"/>
          </p:cNvSpPr>
          <p:nvPr>
            <p:ph type="title"/>
          </p:nvPr>
        </p:nvSpPr>
        <p:spPr>
          <a:xfrm>
            <a:off x="1080000" y="492801"/>
            <a:ext cx="8520000" cy="886397"/>
          </a:xfrm>
        </p:spPr>
        <p:txBody>
          <a:bodyPr/>
          <a:lstStyle>
            <a:lvl1pPr>
              <a:defRPr>
                <a:latin typeface="メイリオ" panose="020B0604030504040204" pitchFamily="50" charset="-128"/>
                <a:ea typeface="メイリオ" panose="020B0604030504040204" pitchFamily="50" charset="-128"/>
              </a:defRPr>
            </a:lvl1pPr>
          </a:lstStyle>
          <a:p>
            <a:r>
              <a:rPr lang="de-DE" dirty="0" smtClean="0"/>
              <a:t>Titelmasterformat durch Klicken bearbeiten</a:t>
            </a:r>
            <a:endParaRPr lang="en-US" dirty="0"/>
          </a:p>
        </p:txBody>
      </p:sp>
      <p:sp>
        <p:nvSpPr>
          <p:cNvPr id="3" name="Foliennummernplatzhalter 2"/>
          <p:cNvSpPr>
            <a:spLocks noGrp="1"/>
          </p:cNvSpPr>
          <p:nvPr>
            <p:ph type="sldNum" sz="quarter" idx="10"/>
          </p:nvPr>
        </p:nvSpPr>
        <p:spPr/>
        <p:txBody>
          <a:bodyPr/>
          <a:lstStyle/>
          <a:p>
            <a:pPr algn="l"/>
            <a:r>
              <a:rPr lang="de-DE" dirty="0" smtClean="0"/>
              <a:t>ページ </a:t>
            </a:r>
            <a:fld id="{3FD030EF-7044-4946-962A-5D7D09BD1B34}" type="slidenum">
              <a:rPr lang="de-DE" smtClean="0"/>
              <a:pPr algn="l"/>
              <a:t>‹#›</a:t>
            </a:fld>
            <a:endParaRPr lang="de-DE" dirty="0"/>
          </a:p>
        </p:txBody>
      </p:sp>
      <p:sp>
        <p:nvSpPr>
          <p:cNvPr id="4" name="Inhaltsplatzhalter 2"/>
          <p:cNvSpPr>
            <a:spLocks noGrp="1"/>
          </p:cNvSpPr>
          <p:nvPr>
            <p:ph idx="1"/>
          </p:nvPr>
        </p:nvSpPr>
        <p:spPr>
          <a:xfrm>
            <a:off x="1080000" y="1800000"/>
            <a:ext cx="9000000" cy="295466"/>
          </a:xfrm>
          <a:ln>
            <a:noFill/>
          </a:ln>
        </p:spPr>
        <p:txBody>
          <a:bodyPr>
            <a:spAutoFit/>
          </a:bodyPr>
          <a:lstStyle>
            <a:lvl1pPr marL="177800" indent="-177800">
              <a:spcAft>
                <a:spcPts val="1800"/>
              </a:spcAft>
              <a:buClr>
                <a:schemeClr val="tx2"/>
              </a:buClr>
              <a:buFont typeface="Wingdings" panose="05000000000000000000" pitchFamily="2" charset="2"/>
              <a:buChar char="§"/>
              <a:tabLst>
                <a:tab pos="6637338" algn="r"/>
              </a:tabLst>
              <a:defRPr sz="1600">
                <a:latin typeface="メイリオ" panose="020B0604030504040204" pitchFamily="50" charset="-128"/>
                <a:ea typeface="メイリオ" panose="020B0604030504040204" pitchFamily="50" charset="-128"/>
              </a:defRPr>
            </a:lvl1pPr>
          </a:lstStyle>
          <a:p>
            <a:pPr lvl="0"/>
            <a:r>
              <a:rPr lang="de-DE" dirty="0" smtClean="0"/>
              <a:t>Textmasterformat bearbeiten</a:t>
            </a:r>
          </a:p>
        </p:txBody>
      </p:sp>
      <p:cxnSp>
        <p:nvCxnSpPr>
          <p:cNvPr id="5" name="Gerade Verbindung 4"/>
          <p:cNvCxnSpPr/>
          <p:nvPr userDrawn="1"/>
        </p:nvCxnSpPr>
        <p:spPr>
          <a:xfrm>
            <a:off x="1080000" y="1512000"/>
            <a:ext cx="2400000" cy="0"/>
          </a:xfrm>
          <a:prstGeom prst="line">
            <a:avLst/>
          </a:prstGeom>
          <a:ln w="3810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400049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pter_picture">
    <p:spTree>
      <p:nvGrpSpPr>
        <p:cNvPr id="1" name=""/>
        <p:cNvGrpSpPr/>
        <p:nvPr/>
      </p:nvGrpSpPr>
      <p:grpSpPr>
        <a:xfrm>
          <a:off x="0" y="0"/>
          <a:ext cx="0" cy="0"/>
          <a:chOff x="0" y="0"/>
          <a:chExt cx="0" cy="0"/>
        </a:xfrm>
      </p:grpSpPr>
      <p:sp>
        <p:nvSpPr>
          <p:cNvPr id="4" name="Bildplatzhalter 3"/>
          <p:cNvSpPr>
            <a:spLocks noGrp="1"/>
          </p:cNvSpPr>
          <p:nvPr>
            <p:ph type="pic" sz="quarter" idx="15"/>
          </p:nvPr>
        </p:nvSpPr>
        <p:spPr>
          <a:xfrm>
            <a:off x="468000" y="540000"/>
            <a:ext cx="11253600" cy="5616000"/>
          </a:xfrm>
          <a:ln w="6350">
            <a:solidFill>
              <a:schemeClr val="tx1">
                <a:lumMod val="20000"/>
                <a:lumOff val="80000"/>
              </a:schemeClr>
            </a:solidFill>
          </a:ln>
        </p:spPr>
        <p:txBody>
          <a:bodyPr lIns="144000" tIns="144000">
            <a:normAutofit/>
          </a:bodyPr>
          <a:lstStyle>
            <a:lvl1pPr>
              <a:defRPr sz="1000">
                <a:latin typeface="メイリオ" panose="020B0604030504040204" pitchFamily="50" charset="-128"/>
                <a:ea typeface="メイリオ" panose="020B0604030504040204" pitchFamily="50" charset="-128"/>
              </a:defRPr>
            </a:lvl1pPr>
          </a:lstStyle>
          <a:p>
            <a:r>
              <a:rPr lang="de-DE" dirty="0" smtClean="0"/>
              <a:t>Bild durch Klicken auf Symbol hinzufügen</a:t>
            </a:r>
            <a:endParaRPr lang="en-US" dirty="0"/>
          </a:p>
        </p:txBody>
      </p:sp>
      <p:sp>
        <p:nvSpPr>
          <p:cNvPr id="5" name="Textplatzhalter 11"/>
          <p:cNvSpPr>
            <a:spLocks noGrp="1"/>
          </p:cNvSpPr>
          <p:nvPr>
            <p:ph type="body" sz="quarter" idx="11"/>
          </p:nvPr>
        </p:nvSpPr>
        <p:spPr>
          <a:xfrm>
            <a:off x="468000" y="1080000"/>
            <a:ext cx="7920000" cy="1500237"/>
          </a:xfrm>
          <a:solidFill>
            <a:schemeClr val="tx2"/>
          </a:solidFill>
        </p:spPr>
        <p:txBody>
          <a:bodyPr wrap="square" lIns="252000" tIns="180000" rIns="180000" bIns="180000">
            <a:spAutoFit/>
          </a:bodyPr>
          <a:lstStyle>
            <a:lvl1pPr>
              <a:defRPr sz="3600" b="1" cap="none" baseline="0">
                <a:solidFill>
                  <a:schemeClr val="bg1"/>
                </a:solidFill>
                <a:latin typeface="メイリオ" panose="020B0604030504040204" pitchFamily="50" charset="-128"/>
                <a:ea typeface="メイリオ" panose="020B0604030504040204" pitchFamily="50" charset="-128"/>
              </a:defRPr>
            </a:lvl1pPr>
            <a:lvl2pPr marL="0" indent="0">
              <a:buNone/>
              <a:defRPr sz="2000" b="1">
                <a:solidFill>
                  <a:schemeClr val="bg1"/>
                </a:solidFill>
                <a:latin typeface="メイリオ" panose="020B0604030504040204" pitchFamily="50" charset="-128"/>
                <a:ea typeface="メイリオ" panose="020B0604030504040204" pitchFamily="50" charset="-128"/>
              </a:defRPr>
            </a:lvl2pPr>
            <a:lvl3pPr>
              <a:defRPr b="1">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de-DE" dirty="0" smtClean="0"/>
              <a:t>Textmasterformat bearbeiten</a:t>
            </a:r>
          </a:p>
          <a:p>
            <a:pPr lvl="1"/>
            <a:r>
              <a:rPr lang="de-DE" dirty="0" smtClean="0"/>
              <a:t>Zweite Ebene</a:t>
            </a:r>
          </a:p>
        </p:txBody>
      </p:sp>
    </p:spTree>
    <p:extLst>
      <p:ext uri="{BB962C8B-B14F-4D97-AF65-F5344CB8AC3E}">
        <p14:creationId xmlns:p14="http://schemas.microsoft.com/office/powerpoint/2010/main" val="204101085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pter_grey">
    <p:spTree>
      <p:nvGrpSpPr>
        <p:cNvPr id="1" name=""/>
        <p:cNvGrpSpPr/>
        <p:nvPr/>
      </p:nvGrpSpPr>
      <p:grpSpPr>
        <a:xfrm>
          <a:off x="0" y="0"/>
          <a:ext cx="0" cy="0"/>
          <a:chOff x="0" y="0"/>
          <a:chExt cx="0" cy="0"/>
        </a:xfrm>
      </p:grpSpPr>
      <p:sp>
        <p:nvSpPr>
          <p:cNvPr id="6" name="Rechteck 5"/>
          <p:cNvSpPr/>
          <p:nvPr userDrawn="1"/>
        </p:nvSpPr>
        <p:spPr>
          <a:xfrm>
            <a:off x="468000" y="540000"/>
            <a:ext cx="11253600" cy="561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メイリオ" panose="020B0604030504040204" pitchFamily="50" charset="-128"/>
              <a:ea typeface="メイリオ" panose="020B0604030504040204" pitchFamily="50" charset="-128"/>
            </a:endParaRPr>
          </a:p>
        </p:txBody>
      </p:sp>
      <p:sp>
        <p:nvSpPr>
          <p:cNvPr id="5" name="Textplatzhalter 11"/>
          <p:cNvSpPr>
            <a:spLocks noGrp="1"/>
          </p:cNvSpPr>
          <p:nvPr>
            <p:ph type="body" sz="quarter" idx="11"/>
          </p:nvPr>
        </p:nvSpPr>
        <p:spPr>
          <a:xfrm>
            <a:off x="468000" y="1080000"/>
            <a:ext cx="7920000" cy="1500237"/>
          </a:xfrm>
          <a:solidFill>
            <a:schemeClr val="tx2"/>
          </a:solidFill>
        </p:spPr>
        <p:txBody>
          <a:bodyPr lIns="252000" tIns="180000" rIns="180000" bIns="180000">
            <a:spAutoFit/>
          </a:bodyPr>
          <a:lstStyle>
            <a:lvl1pPr>
              <a:defRPr sz="3600" b="1" cap="none" baseline="0">
                <a:solidFill>
                  <a:schemeClr val="bg1"/>
                </a:solidFill>
                <a:latin typeface="メイリオ" panose="020B0604030504040204" pitchFamily="50" charset="-128"/>
                <a:ea typeface="メイリオ" panose="020B0604030504040204" pitchFamily="50" charset="-128"/>
              </a:defRPr>
            </a:lvl1pPr>
            <a:lvl2pPr marL="0" indent="0">
              <a:buNone/>
              <a:defRPr sz="2000" b="1">
                <a:solidFill>
                  <a:schemeClr val="bg1"/>
                </a:solidFill>
                <a:latin typeface="メイリオ" panose="020B0604030504040204" pitchFamily="50" charset="-128"/>
                <a:ea typeface="メイリオ" panose="020B0604030504040204" pitchFamily="50" charset="-128"/>
              </a:defRPr>
            </a:lvl2pPr>
            <a:lvl3pPr>
              <a:defRPr b="1">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de-DE" dirty="0" smtClean="0"/>
              <a:t>Textmasterformat bearbeiten</a:t>
            </a:r>
          </a:p>
          <a:p>
            <a:pPr lvl="1"/>
            <a:r>
              <a:rPr lang="de-DE" dirty="0" smtClean="0"/>
              <a:t>Zweite Ebene</a:t>
            </a:r>
          </a:p>
        </p:txBody>
      </p:sp>
    </p:spTree>
    <p:extLst>
      <p:ext uri="{BB962C8B-B14F-4D97-AF65-F5344CB8AC3E}">
        <p14:creationId xmlns:p14="http://schemas.microsoft.com/office/powerpoint/2010/main" val="50675122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_Slide">
    <p:spTree>
      <p:nvGrpSpPr>
        <p:cNvPr id="1" name=""/>
        <p:cNvGrpSpPr/>
        <p:nvPr/>
      </p:nvGrpSpPr>
      <p:grpSpPr>
        <a:xfrm>
          <a:off x="0" y="0"/>
          <a:ext cx="0" cy="0"/>
          <a:chOff x="0" y="0"/>
          <a:chExt cx="0" cy="0"/>
        </a:xfrm>
      </p:grpSpPr>
      <p:sp>
        <p:nvSpPr>
          <p:cNvPr id="6" name="Rechteck 5"/>
          <p:cNvSpPr/>
          <p:nvPr userDrawn="1"/>
        </p:nvSpPr>
        <p:spPr>
          <a:xfrm>
            <a:off x="468000" y="540000"/>
            <a:ext cx="11253600" cy="561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メイリオ" panose="020B0604030504040204" pitchFamily="50" charset="-128"/>
              <a:ea typeface="メイリオ" panose="020B0604030504040204" pitchFamily="50" charset="-128"/>
            </a:endParaRPr>
          </a:p>
        </p:txBody>
      </p:sp>
      <p:sp>
        <p:nvSpPr>
          <p:cNvPr id="7" name="Textplatzhalter 13"/>
          <p:cNvSpPr>
            <a:spLocks noGrp="1"/>
          </p:cNvSpPr>
          <p:nvPr>
            <p:ph type="body" sz="quarter" idx="13"/>
          </p:nvPr>
        </p:nvSpPr>
        <p:spPr>
          <a:xfrm>
            <a:off x="1080000" y="1484761"/>
            <a:ext cx="5280000" cy="332399"/>
          </a:xfrm>
        </p:spPr>
        <p:txBody>
          <a:bodyPr wrap="square">
            <a:spAutoFit/>
          </a:bodyPr>
          <a:lstStyle>
            <a:lvl1pPr>
              <a:spcAft>
                <a:spcPts val="0"/>
              </a:spcAft>
              <a:defRPr sz="1800" b="1" cap="none" baseline="0">
                <a:solidFill>
                  <a:schemeClr val="bg1"/>
                </a:solidFill>
                <a:latin typeface="メイリオ" panose="020B0604030504040204" pitchFamily="50" charset="-128"/>
                <a:ea typeface="メイリオ" panose="020B0604030504040204" pitchFamily="50" charset="-128"/>
              </a:defRPr>
            </a:lvl1pPr>
            <a:lvl2pPr>
              <a:defRPr sz="1100" b="1" cap="all" baseline="0">
                <a:latin typeface="+mj-lt"/>
              </a:defRPr>
            </a:lvl2pPr>
            <a:lvl3pPr>
              <a:defRPr sz="1100" b="1" cap="all" baseline="0">
                <a:latin typeface="+mj-lt"/>
              </a:defRPr>
            </a:lvl3pPr>
            <a:lvl4pPr>
              <a:defRPr sz="1100" b="1" cap="all" baseline="0">
                <a:latin typeface="+mj-lt"/>
              </a:defRPr>
            </a:lvl4pPr>
            <a:lvl5pPr>
              <a:defRPr sz="1100" b="1" cap="all" baseline="0">
                <a:latin typeface="+mj-lt"/>
              </a:defRPr>
            </a:lvl5pPr>
          </a:lstStyle>
          <a:p>
            <a:pPr lvl="0"/>
            <a:r>
              <a:rPr lang="de-DE" dirty="0" smtClean="0"/>
              <a:t>Textmasterformat bearbeiten</a:t>
            </a:r>
          </a:p>
        </p:txBody>
      </p:sp>
      <p:cxnSp>
        <p:nvCxnSpPr>
          <p:cNvPr id="8" name="Gerade Verbindung 7"/>
          <p:cNvCxnSpPr/>
          <p:nvPr userDrawn="1"/>
        </p:nvCxnSpPr>
        <p:spPr>
          <a:xfrm>
            <a:off x="1080000" y="1268760"/>
            <a:ext cx="2400000" cy="0"/>
          </a:xfrm>
          <a:prstGeom prst="line">
            <a:avLst/>
          </a:prstGeom>
          <a:ln w="38100">
            <a:solidFill>
              <a:schemeClr val="bg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552952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picture + grey badge">
    <p:spTree>
      <p:nvGrpSpPr>
        <p:cNvPr id="1" name=""/>
        <p:cNvGrpSpPr/>
        <p:nvPr/>
      </p:nvGrpSpPr>
      <p:grpSpPr>
        <a:xfrm>
          <a:off x="0" y="0"/>
          <a:ext cx="0" cy="0"/>
          <a:chOff x="0" y="0"/>
          <a:chExt cx="0" cy="0"/>
        </a:xfrm>
      </p:grpSpPr>
      <p:sp>
        <p:nvSpPr>
          <p:cNvPr id="10" name="Bildplatzhalter 2"/>
          <p:cNvSpPr>
            <a:spLocks noGrp="1"/>
          </p:cNvSpPr>
          <p:nvPr>
            <p:ph type="pic" sz="quarter" idx="14"/>
          </p:nvPr>
        </p:nvSpPr>
        <p:spPr>
          <a:xfrm>
            <a:off x="468000" y="0"/>
            <a:ext cx="11253600" cy="6156000"/>
          </a:xfrm>
        </p:spPr>
        <p:txBody>
          <a:bodyPr lIns="144000" tIns="144000">
            <a:normAutofit/>
          </a:bodyPr>
          <a:lstStyle>
            <a:lvl1pPr>
              <a:defRPr sz="1000"/>
            </a:lvl1pPr>
          </a:lstStyle>
          <a:p>
            <a:r>
              <a:rPr lang="ja-JP" altLang="en-US" smtClean="0"/>
              <a:t>図を追加</a:t>
            </a:r>
            <a:endParaRPr lang="en-US" dirty="0"/>
          </a:p>
        </p:txBody>
      </p:sp>
      <p:sp>
        <p:nvSpPr>
          <p:cNvPr id="12" name="Textplatzhalter 11"/>
          <p:cNvSpPr>
            <a:spLocks noGrp="1"/>
          </p:cNvSpPr>
          <p:nvPr>
            <p:ph type="body" sz="quarter" idx="11" hasCustomPrompt="1"/>
          </p:nvPr>
        </p:nvSpPr>
        <p:spPr>
          <a:xfrm>
            <a:off x="1080000" y="-1"/>
            <a:ext cx="5040000" cy="2592000"/>
          </a:xfrm>
          <a:solidFill>
            <a:schemeClr val="tx2"/>
          </a:solidFill>
        </p:spPr>
        <p:txBody>
          <a:bodyPr lIns="252000" tIns="252000" rIns="252000" bIns="252000" anchor="b" anchorCtr="0">
            <a:noAutofit/>
          </a:bodyPr>
          <a:lstStyle>
            <a:lvl1pPr>
              <a:lnSpc>
                <a:spcPct val="90000"/>
              </a:lnSpc>
              <a:spcAft>
                <a:spcPts val="0"/>
              </a:spcAft>
              <a:defRPr sz="3600" b="1" cap="all" baseline="0">
                <a:solidFill>
                  <a:schemeClr val="bg1"/>
                </a:solidFill>
                <a:latin typeface="+mj-lt"/>
              </a:defRPr>
            </a:lvl1pPr>
            <a:lvl2pPr marL="0" indent="0">
              <a:spcBef>
                <a:spcPts val="600"/>
              </a:spcBef>
              <a:spcAft>
                <a:spcPts val="0"/>
              </a:spcAft>
              <a:buNone/>
              <a:defRPr sz="2000" b="1" cap="all">
                <a:solidFill>
                  <a:schemeClr val="bg1"/>
                </a:solidFill>
                <a:latin typeface="+mj-lt"/>
              </a:defRPr>
            </a:lvl2pPr>
            <a:lvl3pPr>
              <a:defRPr b="1">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altLang="ja-JP" noProof="0" dirty="0" err="1"/>
              <a:t>Textmasterformat</a:t>
            </a:r>
            <a:r>
              <a:rPr lang="en-US" altLang="ja-JP" noProof="0" dirty="0"/>
              <a:t/>
            </a:r>
            <a:br>
              <a:rPr lang="en-US" altLang="ja-JP" noProof="0" dirty="0"/>
            </a:br>
            <a:r>
              <a:rPr lang="en-US" altLang="ja-JP" noProof="0" dirty="0" err="1"/>
              <a:t>bearbeiten</a:t>
            </a:r>
            <a:endParaRPr lang="en-US" altLang="ja-JP" noProof="0" dirty="0"/>
          </a:p>
          <a:p>
            <a:pPr lvl="1"/>
            <a:r>
              <a:rPr lang="en-US" altLang="ja-JP" noProof="0" dirty="0" err="1"/>
              <a:t>Zweite</a:t>
            </a:r>
            <a:r>
              <a:rPr lang="en-US" altLang="ja-JP" noProof="0" dirty="0"/>
              <a:t> </a:t>
            </a:r>
            <a:r>
              <a:rPr lang="en-US" altLang="ja-JP" noProof="0" dirty="0" err="1"/>
              <a:t>Ebene</a:t>
            </a:r>
            <a:endParaRPr lang="en-US" altLang="ja-JP" noProof="0" dirty="0"/>
          </a:p>
        </p:txBody>
      </p:sp>
      <p:sp>
        <p:nvSpPr>
          <p:cNvPr id="9" name="Textplatzhalter 11"/>
          <p:cNvSpPr>
            <a:spLocks noGrp="1"/>
          </p:cNvSpPr>
          <p:nvPr>
            <p:ph type="body" sz="quarter" idx="13"/>
          </p:nvPr>
        </p:nvSpPr>
        <p:spPr>
          <a:xfrm>
            <a:off x="1080000" y="2700000"/>
            <a:ext cx="5040000" cy="609737"/>
          </a:xfrm>
          <a:solidFill>
            <a:srgbClr val="9D9D9D"/>
          </a:solidFill>
        </p:spPr>
        <p:txBody>
          <a:bodyPr lIns="252000" tIns="180000" rIns="180000" bIns="180000" anchor="t" anchorCtr="0">
            <a:spAutoFit/>
          </a:bodyPr>
          <a:lstStyle>
            <a:lvl1pPr>
              <a:lnSpc>
                <a:spcPct val="100000"/>
              </a:lnSpc>
              <a:spcBef>
                <a:spcPts val="0"/>
              </a:spcBef>
              <a:spcAft>
                <a:spcPts val="0"/>
              </a:spcAft>
              <a:defRPr sz="1600" b="0" cap="all" baseline="0">
                <a:solidFill>
                  <a:schemeClr val="bg1"/>
                </a:solidFill>
                <a:latin typeface="+mj-lt"/>
              </a:defRPr>
            </a:lvl1pPr>
            <a:lvl2pPr marL="0" indent="0">
              <a:spcBef>
                <a:spcPts val="600"/>
              </a:spcBef>
              <a:spcAft>
                <a:spcPts val="0"/>
              </a:spcAft>
              <a:buNone/>
              <a:defRPr sz="1600" b="0" cap="none">
                <a:solidFill>
                  <a:schemeClr val="bg1"/>
                </a:solidFill>
                <a:latin typeface="+mj-lt"/>
              </a:defRPr>
            </a:lvl2pPr>
            <a:lvl3pPr>
              <a:defRPr b="1">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ja-JP" altLang="en-US" noProof="0" smtClean="0"/>
              <a:t>マスター テキストの書式設定</a:t>
            </a:r>
          </a:p>
        </p:txBody>
      </p:sp>
      <p:pic>
        <p:nvPicPr>
          <p:cNvPr id="5" name="Bild 4" descr="Badge_grey.png" hidden="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84432" y="0"/>
            <a:ext cx="1419800" cy="1275442"/>
          </a:xfrm>
          <a:prstGeom prst="rect">
            <a:avLst/>
          </a:prstGeom>
        </p:spPr>
      </p:pic>
    </p:spTree>
    <p:extLst>
      <p:ext uri="{BB962C8B-B14F-4D97-AF65-F5344CB8AC3E}">
        <p14:creationId xmlns:p14="http://schemas.microsoft.com/office/powerpoint/2010/main" val="66471607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_grey + badge">
    <p:spTree>
      <p:nvGrpSpPr>
        <p:cNvPr id="1" name=""/>
        <p:cNvGrpSpPr/>
        <p:nvPr/>
      </p:nvGrpSpPr>
      <p:grpSpPr>
        <a:xfrm>
          <a:off x="0" y="0"/>
          <a:ext cx="0" cy="0"/>
          <a:chOff x="0" y="0"/>
          <a:chExt cx="0" cy="0"/>
        </a:xfrm>
      </p:grpSpPr>
      <p:sp>
        <p:nvSpPr>
          <p:cNvPr id="10" name="Rechteck 9"/>
          <p:cNvSpPr/>
          <p:nvPr userDrawn="1"/>
        </p:nvSpPr>
        <p:spPr>
          <a:xfrm>
            <a:off x="468000" y="0"/>
            <a:ext cx="11253600" cy="615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platzhalter 11"/>
          <p:cNvSpPr>
            <a:spLocks noGrp="1"/>
          </p:cNvSpPr>
          <p:nvPr>
            <p:ph type="body" sz="quarter" idx="11" hasCustomPrompt="1"/>
          </p:nvPr>
        </p:nvSpPr>
        <p:spPr>
          <a:xfrm>
            <a:off x="1080000" y="-1"/>
            <a:ext cx="5040000" cy="2592000"/>
          </a:xfrm>
          <a:solidFill>
            <a:schemeClr val="tx2"/>
          </a:solidFill>
        </p:spPr>
        <p:txBody>
          <a:bodyPr lIns="252000" tIns="252000" rIns="180000" bIns="252000" anchor="b" anchorCtr="0">
            <a:noAutofit/>
          </a:bodyPr>
          <a:lstStyle>
            <a:lvl1pPr>
              <a:lnSpc>
                <a:spcPct val="90000"/>
              </a:lnSpc>
              <a:spcAft>
                <a:spcPts val="0"/>
              </a:spcAft>
              <a:defRPr sz="3600" b="1" cap="all" baseline="0">
                <a:solidFill>
                  <a:schemeClr val="bg1"/>
                </a:solidFill>
                <a:latin typeface="+mj-lt"/>
              </a:defRPr>
            </a:lvl1pPr>
            <a:lvl2pPr marL="0" indent="0">
              <a:spcBef>
                <a:spcPts val="600"/>
              </a:spcBef>
              <a:spcAft>
                <a:spcPts val="0"/>
              </a:spcAft>
              <a:buNone/>
              <a:defRPr sz="2000" b="1" cap="all">
                <a:solidFill>
                  <a:schemeClr val="bg1"/>
                </a:solidFill>
                <a:latin typeface="+mj-lt"/>
              </a:defRPr>
            </a:lvl2pPr>
            <a:lvl3pPr>
              <a:defRPr b="1">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altLang="ja-JP" noProof="0" dirty="0" err="1"/>
              <a:t>Textmasterformat</a:t>
            </a:r>
            <a:r>
              <a:rPr lang="en-US" altLang="ja-JP" noProof="0" dirty="0"/>
              <a:t/>
            </a:r>
            <a:br>
              <a:rPr lang="en-US" altLang="ja-JP" noProof="0" dirty="0"/>
            </a:br>
            <a:r>
              <a:rPr lang="en-US" altLang="ja-JP" noProof="0" dirty="0" err="1"/>
              <a:t>bearbeiten</a:t>
            </a:r>
            <a:endParaRPr lang="en-US" altLang="ja-JP" noProof="0" dirty="0"/>
          </a:p>
          <a:p>
            <a:pPr lvl="1"/>
            <a:r>
              <a:rPr lang="en-US" altLang="ja-JP" noProof="0" dirty="0" err="1"/>
              <a:t>Zweite</a:t>
            </a:r>
            <a:r>
              <a:rPr lang="en-US" altLang="ja-JP" noProof="0" dirty="0"/>
              <a:t> </a:t>
            </a:r>
            <a:r>
              <a:rPr lang="en-US" altLang="ja-JP" noProof="0" dirty="0" err="1"/>
              <a:t>Ebene</a:t>
            </a:r>
            <a:endParaRPr lang="en-US" altLang="ja-JP" noProof="0" dirty="0"/>
          </a:p>
        </p:txBody>
      </p:sp>
      <p:sp>
        <p:nvSpPr>
          <p:cNvPr id="9" name="Textplatzhalter 11"/>
          <p:cNvSpPr>
            <a:spLocks noGrp="1"/>
          </p:cNvSpPr>
          <p:nvPr>
            <p:ph type="body" sz="quarter" idx="13"/>
          </p:nvPr>
        </p:nvSpPr>
        <p:spPr>
          <a:xfrm>
            <a:off x="1080000" y="2700000"/>
            <a:ext cx="5040000" cy="609737"/>
          </a:xfrm>
          <a:solidFill>
            <a:schemeClr val="bg1"/>
          </a:solidFill>
        </p:spPr>
        <p:txBody>
          <a:bodyPr lIns="252000" tIns="180000" rIns="180000" bIns="180000" anchor="t" anchorCtr="0">
            <a:spAutoFit/>
          </a:bodyPr>
          <a:lstStyle>
            <a:lvl1pPr>
              <a:lnSpc>
                <a:spcPct val="100000"/>
              </a:lnSpc>
              <a:spcBef>
                <a:spcPts val="0"/>
              </a:spcBef>
              <a:spcAft>
                <a:spcPts val="0"/>
              </a:spcAft>
              <a:defRPr sz="1600" b="0" cap="all" baseline="0">
                <a:solidFill>
                  <a:schemeClr val="accent1"/>
                </a:solidFill>
                <a:latin typeface="+mj-lt"/>
              </a:defRPr>
            </a:lvl1pPr>
            <a:lvl2pPr marL="0" indent="0">
              <a:spcBef>
                <a:spcPts val="600"/>
              </a:spcBef>
              <a:spcAft>
                <a:spcPts val="0"/>
              </a:spcAft>
              <a:buNone/>
              <a:defRPr sz="1600" b="0" cap="none">
                <a:solidFill>
                  <a:schemeClr val="bg1"/>
                </a:solidFill>
                <a:latin typeface="+mj-lt"/>
              </a:defRPr>
            </a:lvl2pPr>
            <a:lvl3pPr>
              <a:defRPr b="1">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ja-JP" altLang="en-US" noProof="0" smtClean="0"/>
              <a:t>マスター テキストの書式設定</a:t>
            </a:r>
          </a:p>
        </p:txBody>
      </p:sp>
      <p:sp>
        <p:nvSpPr>
          <p:cNvPr id="3" name="正方形/長方形 2"/>
          <p:cNvSpPr/>
          <p:nvPr userDrawn="1"/>
        </p:nvSpPr>
        <p:spPr>
          <a:xfrm>
            <a:off x="5951984" y="6381328"/>
            <a:ext cx="2557110" cy="369332"/>
          </a:xfrm>
          <a:prstGeom prst="rect">
            <a:avLst/>
          </a:prstGeom>
        </p:spPr>
        <p:txBody>
          <a:bodyPr wrap="none">
            <a:spAutoFit/>
          </a:bodyPr>
          <a:lstStyle/>
          <a:p>
            <a:r>
              <a:rPr lang="ja-JP" altLang="en-US" dirty="0" smtClean="0"/>
              <a:t>ZQ18-BP-G30-00</a:t>
            </a:r>
            <a:r>
              <a:rPr lang="en-US" altLang="ja-JP" dirty="0" smtClean="0"/>
              <a:t>xx</a:t>
            </a:r>
            <a:r>
              <a:rPr lang="ja-JP" altLang="en-US" dirty="0" smtClean="0"/>
              <a:t>-01</a:t>
            </a:r>
            <a:endParaRPr lang="ja-JP" altLang="en-US" dirty="0"/>
          </a:p>
        </p:txBody>
      </p:sp>
    </p:spTree>
    <p:extLst>
      <p:ext uri="{BB962C8B-B14F-4D97-AF65-F5344CB8AC3E}">
        <p14:creationId xmlns:p14="http://schemas.microsoft.com/office/powerpoint/2010/main" val="41069972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p:cNvSpPr>
            <a:spLocks noGrp="1"/>
          </p:cNvSpPr>
          <p:nvPr>
            <p:ph type="title"/>
          </p:nvPr>
        </p:nvSpPr>
        <p:spPr>
          <a:xfrm>
            <a:off x="1080000" y="923689"/>
            <a:ext cx="8520000" cy="455509"/>
          </a:xfrm>
        </p:spPr>
        <p:txBody>
          <a:bodyPr/>
          <a:lstStyle/>
          <a:p>
            <a:r>
              <a:rPr lang="ja-JP" altLang="en-US" noProof="0" smtClean="0"/>
              <a:t>マスター タイトルの書式設定</a:t>
            </a:r>
            <a:endParaRPr lang="ja-JP" altLang="en-US" noProof="0" dirty="0"/>
          </a:p>
        </p:txBody>
      </p:sp>
      <p:sp>
        <p:nvSpPr>
          <p:cNvPr id="3" name="Foliennummernplatzhalter 2"/>
          <p:cNvSpPr>
            <a:spLocks noGrp="1"/>
          </p:cNvSpPr>
          <p:nvPr>
            <p:ph type="sldNum" sz="quarter" idx="10"/>
          </p:nvPr>
        </p:nvSpPr>
        <p:spPr/>
        <p:txBody>
          <a:bodyPr/>
          <a:lstStyle/>
          <a:p>
            <a:pPr algn="l"/>
            <a:r>
              <a:rPr lang="de-DE" dirty="0"/>
              <a:t>Page </a:t>
            </a:r>
            <a:fld id="{3FD030EF-7044-4946-962A-5D7D09BD1B34}" type="slidenum">
              <a:rPr lang="de-DE" smtClean="0"/>
              <a:pPr algn="l"/>
              <a:t>‹#›</a:t>
            </a:fld>
            <a:endParaRPr lang="de-DE" dirty="0"/>
          </a:p>
        </p:txBody>
      </p:sp>
      <p:sp>
        <p:nvSpPr>
          <p:cNvPr id="4" name="Inhaltsplatzhalter 2"/>
          <p:cNvSpPr>
            <a:spLocks noGrp="1"/>
          </p:cNvSpPr>
          <p:nvPr>
            <p:ph idx="1"/>
          </p:nvPr>
        </p:nvSpPr>
        <p:spPr>
          <a:xfrm>
            <a:off x="1080000" y="1800000"/>
            <a:ext cx="9000000" cy="283154"/>
          </a:xfrm>
          <a:ln>
            <a:noFill/>
          </a:ln>
        </p:spPr>
        <p:txBody>
          <a:bodyPr>
            <a:spAutoFit/>
          </a:bodyPr>
          <a:lstStyle>
            <a:lvl1pPr marL="177800" indent="-177800">
              <a:spcAft>
                <a:spcPts val="1800"/>
              </a:spcAft>
              <a:buClr>
                <a:schemeClr val="tx2"/>
              </a:buClr>
              <a:buFont typeface="Wingdings" panose="05000000000000000000" pitchFamily="2" charset="2"/>
              <a:buChar char="§"/>
              <a:tabLst>
                <a:tab pos="7177088" algn="r"/>
              </a:tabLst>
              <a:defRPr sz="1600"/>
            </a:lvl1pPr>
          </a:lstStyle>
          <a:p>
            <a:pPr lvl="0"/>
            <a:r>
              <a:rPr lang="ja-JP" altLang="en-US" noProof="0" smtClean="0"/>
              <a:t>マスター テキストの書式設定</a:t>
            </a:r>
          </a:p>
        </p:txBody>
      </p:sp>
      <p:cxnSp>
        <p:nvCxnSpPr>
          <p:cNvPr id="5" name="Gerade Verbindung 4"/>
          <p:cNvCxnSpPr/>
          <p:nvPr userDrawn="1"/>
        </p:nvCxnSpPr>
        <p:spPr>
          <a:xfrm>
            <a:off x="1080000" y="1512000"/>
            <a:ext cx="2400000" cy="0"/>
          </a:xfrm>
          <a:prstGeom prst="line">
            <a:avLst/>
          </a:prstGeom>
          <a:ln w="3810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96878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2" name="Titel 1"/>
          <p:cNvSpPr>
            <a:spLocks noGrp="1"/>
          </p:cNvSpPr>
          <p:nvPr>
            <p:ph type="title"/>
          </p:nvPr>
        </p:nvSpPr>
        <p:spPr>
          <a:xfrm>
            <a:off x="1080000" y="923689"/>
            <a:ext cx="9000000" cy="455509"/>
          </a:xfrm>
        </p:spPr>
        <p:txBody>
          <a:bodyPr/>
          <a:lstStyle/>
          <a:p>
            <a:r>
              <a:rPr lang="ja-JP" altLang="en-US" noProof="0" smtClean="0"/>
              <a:t>マスター タイトルの書式設定</a:t>
            </a:r>
            <a:endParaRPr lang="ja-JP" altLang="en-US" noProof="0" dirty="0"/>
          </a:p>
        </p:txBody>
      </p:sp>
      <p:sp>
        <p:nvSpPr>
          <p:cNvPr id="3" name="Foliennummernplatzhalter 2"/>
          <p:cNvSpPr>
            <a:spLocks noGrp="1"/>
          </p:cNvSpPr>
          <p:nvPr>
            <p:ph type="sldNum" sz="quarter" idx="10"/>
          </p:nvPr>
        </p:nvSpPr>
        <p:spPr/>
        <p:txBody>
          <a:bodyPr/>
          <a:lstStyle/>
          <a:p>
            <a:pPr algn="l"/>
            <a:r>
              <a:rPr lang="de-DE" dirty="0"/>
              <a:t>Page </a:t>
            </a:r>
            <a:fld id="{3FD030EF-7044-4946-962A-5D7D09BD1B34}" type="slidenum">
              <a:rPr lang="de-DE" smtClean="0"/>
              <a:pPr algn="l"/>
              <a:t>‹#›</a:t>
            </a:fld>
            <a:endParaRPr lang="de-DE" dirty="0"/>
          </a:p>
        </p:txBody>
      </p:sp>
      <p:sp>
        <p:nvSpPr>
          <p:cNvPr id="4" name="Inhaltsplatzhalter 2"/>
          <p:cNvSpPr>
            <a:spLocks noGrp="1"/>
          </p:cNvSpPr>
          <p:nvPr>
            <p:ph idx="1"/>
          </p:nvPr>
        </p:nvSpPr>
        <p:spPr>
          <a:xfrm>
            <a:off x="1080000" y="1800000"/>
            <a:ext cx="9000000" cy="1887696"/>
          </a:xfrm>
        </p:spPr>
        <p:txBody>
          <a:bodyPr/>
          <a:lstStyle>
            <a:lvl1pPr>
              <a:lnSpc>
                <a:spcPct val="120000"/>
              </a:lnSpc>
              <a:spcBef>
                <a:spcPts val="0"/>
              </a:spcBef>
              <a:spcAft>
                <a:spcPts val="800"/>
              </a:spcAft>
              <a:defRPr sz="1600"/>
            </a:lvl1pPr>
            <a:lvl2pPr>
              <a:lnSpc>
                <a:spcPct val="120000"/>
              </a:lnSpc>
              <a:spcBef>
                <a:spcPts val="0"/>
              </a:spcBef>
              <a:spcAft>
                <a:spcPts val="800"/>
              </a:spcAft>
              <a:defRPr sz="1600"/>
            </a:lvl2pPr>
            <a:lvl3pPr>
              <a:lnSpc>
                <a:spcPct val="120000"/>
              </a:lnSpc>
              <a:spcBef>
                <a:spcPts val="0"/>
              </a:spcBef>
              <a:spcAft>
                <a:spcPts val="800"/>
              </a:spcAft>
              <a:defRPr sz="1600"/>
            </a:lvl3pPr>
            <a:lvl4pPr>
              <a:lnSpc>
                <a:spcPct val="120000"/>
              </a:lnSpc>
              <a:spcBef>
                <a:spcPts val="0"/>
              </a:spcBef>
              <a:spcAft>
                <a:spcPts val="800"/>
              </a:spcAft>
              <a:defRPr sz="1600"/>
            </a:lvl4pPr>
            <a:lvl5pPr>
              <a:lnSpc>
                <a:spcPct val="120000"/>
              </a:lnSpc>
              <a:spcBef>
                <a:spcPts val="0"/>
              </a:spcBef>
              <a:spcAft>
                <a:spcPts val="800"/>
              </a:spcAft>
              <a:defRPr sz="1600"/>
            </a:lvl5pPr>
          </a:lstStyle>
          <a:p>
            <a:pPr lvl="0"/>
            <a:r>
              <a:rPr lang="ja-JP" altLang="en-US" noProof="0" smtClean="0"/>
              <a:t>マスター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endParaRPr lang="en-US" altLang="ja-JP" noProof="0" dirty="0"/>
          </a:p>
        </p:txBody>
      </p:sp>
      <p:cxnSp>
        <p:nvCxnSpPr>
          <p:cNvPr id="5" name="Gerade Verbindung 4"/>
          <p:cNvCxnSpPr/>
          <p:nvPr userDrawn="1"/>
        </p:nvCxnSpPr>
        <p:spPr>
          <a:xfrm>
            <a:off x="1080000" y="1512000"/>
            <a:ext cx="2400000" cy="0"/>
          </a:xfrm>
          <a:prstGeom prst="line">
            <a:avLst/>
          </a:prstGeom>
          <a:ln w="3810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3292596"/>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Text 2col">
    <p:spTree>
      <p:nvGrpSpPr>
        <p:cNvPr id="1" name=""/>
        <p:cNvGrpSpPr/>
        <p:nvPr/>
      </p:nvGrpSpPr>
      <p:grpSpPr>
        <a:xfrm>
          <a:off x="0" y="0"/>
          <a:ext cx="0" cy="0"/>
          <a:chOff x="0" y="0"/>
          <a:chExt cx="0" cy="0"/>
        </a:xfrm>
      </p:grpSpPr>
      <p:sp>
        <p:nvSpPr>
          <p:cNvPr id="2" name="Titel 1"/>
          <p:cNvSpPr>
            <a:spLocks noGrp="1"/>
          </p:cNvSpPr>
          <p:nvPr>
            <p:ph type="title"/>
          </p:nvPr>
        </p:nvSpPr>
        <p:spPr>
          <a:xfrm>
            <a:off x="1080000" y="923689"/>
            <a:ext cx="9000000" cy="455509"/>
          </a:xfrm>
        </p:spPr>
        <p:txBody>
          <a:bodyPr/>
          <a:lstStyle/>
          <a:p>
            <a:r>
              <a:rPr lang="ja-JP" altLang="en-US" noProof="0" smtClean="0"/>
              <a:t>マスター タイトルの書式設定</a:t>
            </a:r>
            <a:endParaRPr lang="ja-JP" altLang="en-US" noProof="0" dirty="0"/>
          </a:p>
        </p:txBody>
      </p:sp>
      <p:sp>
        <p:nvSpPr>
          <p:cNvPr id="3" name="Foliennummernplatzhalter 2"/>
          <p:cNvSpPr>
            <a:spLocks noGrp="1"/>
          </p:cNvSpPr>
          <p:nvPr>
            <p:ph type="sldNum" sz="quarter" idx="10"/>
          </p:nvPr>
        </p:nvSpPr>
        <p:spPr/>
        <p:txBody>
          <a:bodyPr/>
          <a:lstStyle/>
          <a:p>
            <a:pPr algn="l"/>
            <a:r>
              <a:rPr lang="de-DE" dirty="0"/>
              <a:t>Page </a:t>
            </a:r>
            <a:fld id="{3FD030EF-7044-4946-962A-5D7D09BD1B34}" type="slidenum">
              <a:rPr lang="de-DE" smtClean="0"/>
              <a:pPr algn="l"/>
              <a:t>‹#›</a:t>
            </a:fld>
            <a:endParaRPr lang="de-DE" dirty="0"/>
          </a:p>
        </p:txBody>
      </p:sp>
      <p:cxnSp>
        <p:nvCxnSpPr>
          <p:cNvPr id="5" name="Gerade Verbindung 4"/>
          <p:cNvCxnSpPr/>
          <p:nvPr userDrawn="1"/>
        </p:nvCxnSpPr>
        <p:spPr>
          <a:xfrm>
            <a:off x="1080000" y="1512000"/>
            <a:ext cx="2400000" cy="0"/>
          </a:xfrm>
          <a:prstGeom prst="line">
            <a:avLst/>
          </a:prstGeom>
          <a:ln w="3810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13" name="Textplatzhalter 4"/>
          <p:cNvSpPr>
            <a:spLocks noGrp="1"/>
          </p:cNvSpPr>
          <p:nvPr>
            <p:ph type="body" sz="quarter" idx="14"/>
          </p:nvPr>
        </p:nvSpPr>
        <p:spPr>
          <a:xfrm>
            <a:off x="1080000" y="1800000"/>
            <a:ext cx="4860000" cy="1887696"/>
          </a:xfrm>
        </p:spPr>
        <p:txBody>
          <a:bodyPr>
            <a:spAutoFit/>
          </a:bodyPr>
          <a:lstStyle/>
          <a:p>
            <a:pPr lvl="0"/>
            <a:r>
              <a:rPr lang="ja-JP" altLang="en-US" noProof="0" smtClean="0"/>
              <a:t>マスター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endParaRPr lang="en-US" altLang="ja-JP" noProof="0" dirty="0"/>
          </a:p>
        </p:txBody>
      </p:sp>
      <p:sp>
        <p:nvSpPr>
          <p:cNvPr id="14" name="Textplatzhalter 4"/>
          <p:cNvSpPr>
            <a:spLocks noGrp="1"/>
          </p:cNvSpPr>
          <p:nvPr>
            <p:ph type="body" sz="quarter" idx="15"/>
          </p:nvPr>
        </p:nvSpPr>
        <p:spPr>
          <a:xfrm>
            <a:off x="6300000" y="1800000"/>
            <a:ext cx="4860000" cy="1887696"/>
          </a:xfrm>
        </p:spPr>
        <p:txBody>
          <a:bodyPr>
            <a:spAutoFit/>
          </a:bodyPr>
          <a:lstStyle/>
          <a:p>
            <a:pPr lvl="0"/>
            <a:r>
              <a:rPr lang="ja-JP" altLang="en-US" noProof="0" smtClean="0"/>
              <a:t>マスター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endParaRPr lang="en-US" altLang="ja-JP" noProof="0" dirty="0"/>
          </a:p>
        </p:txBody>
      </p:sp>
    </p:spTree>
    <p:extLst>
      <p:ext uri="{BB962C8B-B14F-4D97-AF65-F5344CB8AC3E}">
        <p14:creationId xmlns:p14="http://schemas.microsoft.com/office/powerpoint/2010/main" val="184718226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Text +1 Picture">
    <p:spTree>
      <p:nvGrpSpPr>
        <p:cNvPr id="1" name=""/>
        <p:cNvGrpSpPr/>
        <p:nvPr/>
      </p:nvGrpSpPr>
      <p:grpSpPr>
        <a:xfrm>
          <a:off x="0" y="0"/>
          <a:ext cx="0" cy="0"/>
          <a:chOff x="0" y="0"/>
          <a:chExt cx="0" cy="0"/>
        </a:xfrm>
      </p:grpSpPr>
      <p:sp>
        <p:nvSpPr>
          <p:cNvPr id="2" name="Titel 1"/>
          <p:cNvSpPr>
            <a:spLocks noGrp="1"/>
          </p:cNvSpPr>
          <p:nvPr>
            <p:ph type="title"/>
          </p:nvPr>
        </p:nvSpPr>
        <p:spPr>
          <a:xfrm>
            <a:off x="1080000" y="923689"/>
            <a:ext cx="9000000" cy="455509"/>
          </a:xfrm>
        </p:spPr>
        <p:txBody>
          <a:bodyPr/>
          <a:lstStyle/>
          <a:p>
            <a:r>
              <a:rPr lang="ja-JP" altLang="en-US" noProof="0" smtClean="0"/>
              <a:t>マスター タイトルの書式設定</a:t>
            </a:r>
            <a:endParaRPr lang="ja-JP" altLang="en-US" noProof="0" dirty="0"/>
          </a:p>
        </p:txBody>
      </p:sp>
      <p:sp>
        <p:nvSpPr>
          <p:cNvPr id="3" name="Foliennummernplatzhalter 2"/>
          <p:cNvSpPr>
            <a:spLocks noGrp="1"/>
          </p:cNvSpPr>
          <p:nvPr>
            <p:ph type="sldNum" sz="quarter" idx="10"/>
          </p:nvPr>
        </p:nvSpPr>
        <p:spPr/>
        <p:txBody>
          <a:bodyPr/>
          <a:lstStyle/>
          <a:p>
            <a:pPr algn="l"/>
            <a:r>
              <a:rPr lang="de-DE" dirty="0"/>
              <a:t>Page </a:t>
            </a:r>
            <a:fld id="{3FD030EF-7044-4946-962A-5D7D09BD1B34}" type="slidenum">
              <a:rPr lang="de-DE" smtClean="0"/>
              <a:pPr algn="l"/>
              <a:t>‹#›</a:t>
            </a:fld>
            <a:endParaRPr lang="de-DE" dirty="0"/>
          </a:p>
        </p:txBody>
      </p:sp>
      <p:cxnSp>
        <p:nvCxnSpPr>
          <p:cNvPr id="5" name="Gerade Verbindung 4"/>
          <p:cNvCxnSpPr/>
          <p:nvPr userDrawn="1"/>
        </p:nvCxnSpPr>
        <p:spPr>
          <a:xfrm>
            <a:off x="1080000" y="1512000"/>
            <a:ext cx="2400000" cy="0"/>
          </a:xfrm>
          <a:prstGeom prst="line">
            <a:avLst/>
          </a:prstGeom>
          <a:ln w="3810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13" name="Textplatzhalter 4"/>
          <p:cNvSpPr>
            <a:spLocks noGrp="1"/>
          </p:cNvSpPr>
          <p:nvPr>
            <p:ph type="body" sz="quarter" idx="14"/>
          </p:nvPr>
        </p:nvSpPr>
        <p:spPr>
          <a:xfrm>
            <a:off x="1080000" y="1800000"/>
            <a:ext cx="4860000" cy="1887696"/>
          </a:xfrm>
        </p:spPr>
        <p:txBody>
          <a:bodyPr>
            <a:spAutoFit/>
          </a:bodyPr>
          <a:lstStyle/>
          <a:p>
            <a:pPr lvl="0"/>
            <a:r>
              <a:rPr lang="ja-JP" altLang="en-US" noProof="0" smtClean="0"/>
              <a:t>マスター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endParaRPr lang="en-US" altLang="ja-JP" noProof="0" dirty="0"/>
          </a:p>
        </p:txBody>
      </p:sp>
      <p:sp>
        <p:nvSpPr>
          <p:cNvPr id="15" name="Bildplatzhalter 3"/>
          <p:cNvSpPr>
            <a:spLocks noGrp="1"/>
          </p:cNvSpPr>
          <p:nvPr>
            <p:ph type="pic" sz="quarter" idx="15"/>
          </p:nvPr>
        </p:nvSpPr>
        <p:spPr>
          <a:xfrm>
            <a:off x="6300000" y="1800000"/>
            <a:ext cx="5400000" cy="4248000"/>
          </a:xfrm>
          <a:ln w="6350">
            <a:noFill/>
          </a:ln>
        </p:spPr>
        <p:txBody>
          <a:bodyPr lIns="144000" tIns="144000">
            <a:normAutofit/>
          </a:bodyPr>
          <a:lstStyle>
            <a:lvl1pPr>
              <a:defRPr sz="1000"/>
            </a:lvl1pPr>
          </a:lstStyle>
          <a:p>
            <a:r>
              <a:rPr lang="ja-JP" altLang="en-US" smtClean="0"/>
              <a:t>図を追加</a:t>
            </a:r>
            <a:endParaRPr lang="en-US" dirty="0"/>
          </a:p>
        </p:txBody>
      </p:sp>
    </p:spTree>
    <p:extLst>
      <p:ext uri="{BB962C8B-B14F-4D97-AF65-F5344CB8AC3E}">
        <p14:creationId xmlns:p14="http://schemas.microsoft.com/office/powerpoint/2010/main" val="4588411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Text + 4 pictures">
    <p:spTree>
      <p:nvGrpSpPr>
        <p:cNvPr id="1" name=""/>
        <p:cNvGrpSpPr/>
        <p:nvPr/>
      </p:nvGrpSpPr>
      <p:grpSpPr>
        <a:xfrm>
          <a:off x="0" y="0"/>
          <a:ext cx="0" cy="0"/>
          <a:chOff x="0" y="0"/>
          <a:chExt cx="0" cy="0"/>
        </a:xfrm>
      </p:grpSpPr>
      <p:sp>
        <p:nvSpPr>
          <p:cNvPr id="2" name="Titel 1"/>
          <p:cNvSpPr>
            <a:spLocks noGrp="1"/>
          </p:cNvSpPr>
          <p:nvPr>
            <p:ph type="title"/>
          </p:nvPr>
        </p:nvSpPr>
        <p:spPr>
          <a:xfrm>
            <a:off x="1080000" y="923689"/>
            <a:ext cx="9000000" cy="455509"/>
          </a:xfrm>
        </p:spPr>
        <p:txBody>
          <a:bodyPr/>
          <a:lstStyle/>
          <a:p>
            <a:r>
              <a:rPr lang="ja-JP" altLang="en-US" noProof="0" smtClean="0"/>
              <a:t>マスター タイトルの書式設定</a:t>
            </a:r>
            <a:endParaRPr lang="ja-JP" altLang="en-US" noProof="0" dirty="0"/>
          </a:p>
        </p:txBody>
      </p:sp>
      <p:sp>
        <p:nvSpPr>
          <p:cNvPr id="3" name="Foliennummernplatzhalter 2"/>
          <p:cNvSpPr>
            <a:spLocks noGrp="1"/>
          </p:cNvSpPr>
          <p:nvPr>
            <p:ph type="sldNum" sz="quarter" idx="10"/>
          </p:nvPr>
        </p:nvSpPr>
        <p:spPr/>
        <p:txBody>
          <a:bodyPr/>
          <a:lstStyle/>
          <a:p>
            <a:pPr algn="l"/>
            <a:r>
              <a:rPr lang="de-DE" dirty="0"/>
              <a:t>Page </a:t>
            </a:r>
            <a:fld id="{3FD030EF-7044-4946-962A-5D7D09BD1B34}" type="slidenum">
              <a:rPr lang="de-DE" smtClean="0"/>
              <a:pPr algn="l"/>
              <a:t>‹#›</a:t>
            </a:fld>
            <a:endParaRPr lang="de-DE" dirty="0"/>
          </a:p>
        </p:txBody>
      </p:sp>
      <p:cxnSp>
        <p:nvCxnSpPr>
          <p:cNvPr id="5" name="Gerade Verbindung 4"/>
          <p:cNvCxnSpPr/>
          <p:nvPr userDrawn="1"/>
        </p:nvCxnSpPr>
        <p:spPr>
          <a:xfrm>
            <a:off x="1080000" y="1512000"/>
            <a:ext cx="2400000" cy="0"/>
          </a:xfrm>
          <a:prstGeom prst="line">
            <a:avLst/>
          </a:prstGeom>
          <a:ln w="3810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13" name="Textplatzhalter 4"/>
          <p:cNvSpPr>
            <a:spLocks noGrp="1"/>
          </p:cNvSpPr>
          <p:nvPr>
            <p:ph type="body" sz="quarter" idx="14"/>
          </p:nvPr>
        </p:nvSpPr>
        <p:spPr>
          <a:xfrm>
            <a:off x="1080000" y="1800000"/>
            <a:ext cx="4860000" cy="1887696"/>
          </a:xfrm>
        </p:spPr>
        <p:txBody>
          <a:bodyPr>
            <a:spAutoFit/>
          </a:bodyPr>
          <a:lstStyle/>
          <a:p>
            <a:pPr lvl="0"/>
            <a:r>
              <a:rPr lang="ja-JP" altLang="en-US" noProof="0" smtClean="0"/>
              <a:t>マスター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endParaRPr lang="en-US" altLang="ja-JP" noProof="0" dirty="0"/>
          </a:p>
        </p:txBody>
      </p:sp>
      <p:sp>
        <p:nvSpPr>
          <p:cNvPr id="14" name="Bildplatzhalter 3"/>
          <p:cNvSpPr>
            <a:spLocks noGrp="1"/>
          </p:cNvSpPr>
          <p:nvPr>
            <p:ph type="pic" sz="quarter" idx="15"/>
          </p:nvPr>
        </p:nvSpPr>
        <p:spPr>
          <a:xfrm>
            <a:off x="6300000" y="1800000"/>
            <a:ext cx="2628000" cy="1980000"/>
          </a:xfrm>
          <a:ln w="6350">
            <a:solidFill>
              <a:schemeClr val="tx1">
                <a:lumMod val="20000"/>
                <a:lumOff val="80000"/>
              </a:schemeClr>
            </a:solidFill>
          </a:ln>
        </p:spPr>
        <p:txBody>
          <a:bodyPr lIns="144000" tIns="144000">
            <a:normAutofit/>
          </a:bodyPr>
          <a:lstStyle>
            <a:lvl1pPr>
              <a:defRPr sz="1000"/>
            </a:lvl1pPr>
          </a:lstStyle>
          <a:p>
            <a:r>
              <a:rPr lang="ja-JP" altLang="en-US" smtClean="0"/>
              <a:t>図を追加</a:t>
            </a:r>
            <a:endParaRPr lang="en-US" dirty="0"/>
          </a:p>
        </p:txBody>
      </p:sp>
      <p:sp>
        <p:nvSpPr>
          <p:cNvPr id="16" name="Bildplatzhalter 3"/>
          <p:cNvSpPr>
            <a:spLocks noGrp="1"/>
          </p:cNvSpPr>
          <p:nvPr>
            <p:ph type="pic" sz="quarter" idx="16"/>
          </p:nvPr>
        </p:nvSpPr>
        <p:spPr>
          <a:xfrm>
            <a:off x="9072352" y="1800000"/>
            <a:ext cx="2628000" cy="1980000"/>
          </a:xfrm>
          <a:ln w="6350">
            <a:solidFill>
              <a:schemeClr val="tx1">
                <a:lumMod val="20000"/>
                <a:lumOff val="80000"/>
              </a:schemeClr>
            </a:solidFill>
          </a:ln>
        </p:spPr>
        <p:txBody>
          <a:bodyPr lIns="144000" tIns="144000">
            <a:normAutofit/>
          </a:bodyPr>
          <a:lstStyle>
            <a:lvl1pPr>
              <a:defRPr sz="1000"/>
            </a:lvl1pPr>
          </a:lstStyle>
          <a:p>
            <a:r>
              <a:rPr lang="ja-JP" altLang="en-US" smtClean="0"/>
              <a:t>図を追加</a:t>
            </a:r>
            <a:endParaRPr lang="en-US" dirty="0"/>
          </a:p>
        </p:txBody>
      </p:sp>
      <p:sp>
        <p:nvSpPr>
          <p:cNvPr id="17" name="Bildplatzhalter 3"/>
          <p:cNvSpPr>
            <a:spLocks noGrp="1"/>
          </p:cNvSpPr>
          <p:nvPr>
            <p:ph type="pic" sz="quarter" idx="17"/>
          </p:nvPr>
        </p:nvSpPr>
        <p:spPr>
          <a:xfrm>
            <a:off x="6300000" y="3924000"/>
            <a:ext cx="2628000" cy="1980000"/>
          </a:xfrm>
          <a:ln w="6350">
            <a:solidFill>
              <a:schemeClr val="tx1">
                <a:lumMod val="20000"/>
                <a:lumOff val="80000"/>
              </a:schemeClr>
            </a:solidFill>
          </a:ln>
        </p:spPr>
        <p:txBody>
          <a:bodyPr lIns="144000" tIns="144000">
            <a:normAutofit/>
          </a:bodyPr>
          <a:lstStyle>
            <a:lvl1pPr>
              <a:defRPr sz="1000"/>
            </a:lvl1pPr>
          </a:lstStyle>
          <a:p>
            <a:r>
              <a:rPr lang="ja-JP" altLang="en-US" smtClean="0"/>
              <a:t>図を追加</a:t>
            </a:r>
            <a:endParaRPr lang="en-US" dirty="0"/>
          </a:p>
        </p:txBody>
      </p:sp>
      <p:sp>
        <p:nvSpPr>
          <p:cNvPr id="18" name="Bildplatzhalter 3"/>
          <p:cNvSpPr>
            <a:spLocks noGrp="1"/>
          </p:cNvSpPr>
          <p:nvPr>
            <p:ph type="pic" sz="quarter" idx="18"/>
          </p:nvPr>
        </p:nvSpPr>
        <p:spPr>
          <a:xfrm>
            <a:off x="9072352" y="3924000"/>
            <a:ext cx="2628000" cy="1980000"/>
          </a:xfrm>
          <a:ln w="6350">
            <a:solidFill>
              <a:schemeClr val="tx1">
                <a:lumMod val="20000"/>
                <a:lumOff val="80000"/>
              </a:schemeClr>
            </a:solidFill>
          </a:ln>
        </p:spPr>
        <p:txBody>
          <a:bodyPr lIns="144000" tIns="144000">
            <a:normAutofit/>
          </a:bodyPr>
          <a:lstStyle>
            <a:lvl1pPr>
              <a:defRPr sz="1000"/>
            </a:lvl1pPr>
          </a:lstStyle>
          <a:p>
            <a:r>
              <a:rPr lang="ja-JP" altLang="en-US" smtClean="0"/>
              <a:t>図を追加</a:t>
            </a:r>
            <a:endParaRPr lang="en-US" dirty="0"/>
          </a:p>
        </p:txBody>
      </p:sp>
    </p:spTree>
    <p:extLst>
      <p:ext uri="{BB962C8B-B14F-4D97-AF65-F5344CB8AC3E}">
        <p14:creationId xmlns:p14="http://schemas.microsoft.com/office/powerpoint/2010/main" val="3672381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2" name="Titel 1"/>
          <p:cNvSpPr>
            <a:spLocks noGrp="1"/>
          </p:cNvSpPr>
          <p:nvPr>
            <p:ph type="title"/>
          </p:nvPr>
        </p:nvSpPr>
        <p:spPr>
          <a:xfrm>
            <a:off x="1080000" y="492801"/>
            <a:ext cx="9000000" cy="886397"/>
          </a:xfrm>
        </p:spPr>
        <p:txBody>
          <a:bodyPr/>
          <a:lstStyle>
            <a:lvl1pPr>
              <a:defRPr>
                <a:latin typeface="メイリオ" panose="020B0604030504040204" pitchFamily="50" charset="-128"/>
                <a:ea typeface="メイリオ" panose="020B0604030504040204" pitchFamily="50" charset="-128"/>
              </a:defRPr>
            </a:lvl1pPr>
          </a:lstStyle>
          <a:p>
            <a:r>
              <a:rPr lang="de-DE" dirty="0" smtClean="0"/>
              <a:t>Titelmasterformat durch Klicken bearbeiten</a:t>
            </a:r>
            <a:endParaRPr lang="en-US" dirty="0"/>
          </a:p>
        </p:txBody>
      </p:sp>
      <p:sp>
        <p:nvSpPr>
          <p:cNvPr id="3" name="Foliennummernplatzhalter 2"/>
          <p:cNvSpPr>
            <a:spLocks noGrp="1"/>
          </p:cNvSpPr>
          <p:nvPr>
            <p:ph type="sldNum" sz="quarter" idx="10"/>
          </p:nvPr>
        </p:nvSpPr>
        <p:spPr/>
        <p:txBody>
          <a:bodyPr/>
          <a:lstStyle/>
          <a:p>
            <a:pPr algn="l"/>
            <a:r>
              <a:rPr lang="de-DE" dirty="0" smtClean="0"/>
              <a:t>ページ </a:t>
            </a:r>
            <a:fld id="{3FD030EF-7044-4946-962A-5D7D09BD1B34}" type="slidenum">
              <a:rPr lang="de-DE" smtClean="0"/>
              <a:pPr algn="l"/>
              <a:t>‹#›</a:t>
            </a:fld>
            <a:endParaRPr lang="de-DE" dirty="0"/>
          </a:p>
        </p:txBody>
      </p:sp>
      <p:sp>
        <p:nvSpPr>
          <p:cNvPr id="4" name="Inhaltsplatzhalter 2"/>
          <p:cNvSpPr>
            <a:spLocks noGrp="1"/>
          </p:cNvSpPr>
          <p:nvPr>
            <p:ph idx="1"/>
          </p:nvPr>
        </p:nvSpPr>
        <p:spPr>
          <a:xfrm>
            <a:off x="1080000" y="1800000"/>
            <a:ext cx="9000000" cy="1887696"/>
          </a:xfrm>
        </p:spPr>
        <p:txBody>
          <a:bodyPr/>
          <a:lstStyle>
            <a:lvl1pPr>
              <a:lnSpc>
                <a:spcPct val="120000"/>
              </a:lnSpc>
              <a:spcBef>
                <a:spcPts val="0"/>
              </a:spcBef>
              <a:spcAft>
                <a:spcPts val="800"/>
              </a:spcAft>
              <a:defRPr sz="1600"/>
            </a:lvl1pPr>
            <a:lvl2pPr>
              <a:lnSpc>
                <a:spcPct val="120000"/>
              </a:lnSpc>
              <a:spcBef>
                <a:spcPts val="0"/>
              </a:spcBef>
              <a:spcAft>
                <a:spcPts val="800"/>
              </a:spcAft>
              <a:defRPr sz="1600">
                <a:latin typeface="メイリオ" panose="020B0604030504040204" pitchFamily="50" charset="-128"/>
                <a:ea typeface="メイリオ" panose="020B0604030504040204" pitchFamily="50" charset="-128"/>
              </a:defRPr>
            </a:lvl2pPr>
            <a:lvl3pPr>
              <a:lnSpc>
                <a:spcPct val="120000"/>
              </a:lnSpc>
              <a:spcBef>
                <a:spcPts val="0"/>
              </a:spcBef>
              <a:spcAft>
                <a:spcPts val="800"/>
              </a:spcAft>
              <a:defRPr sz="1600"/>
            </a:lvl3pPr>
            <a:lvl4pPr>
              <a:lnSpc>
                <a:spcPct val="120000"/>
              </a:lnSpc>
              <a:spcBef>
                <a:spcPts val="0"/>
              </a:spcBef>
              <a:spcAft>
                <a:spcPts val="800"/>
              </a:spcAft>
              <a:defRPr sz="1600"/>
            </a:lvl4pPr>
            <a:lvl5pPr>
              <a:lnSpc>
                <a:spcPct val="120000"/>
              </a:lnSpc>
              <a:spcBef>
                <a:spcPts val="0"/>
              </a:spcBef>
              <a:spcAft>
                <a:spcPts val="800"/>
              </a:spcAft>
              <a:defRPr sz="1600"/>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cxnSp>
        <p:nvCxnSpPr>
          <p:cNvPr id="5" name="Gerade Verbindung 4"/>
          <p:cNvCxnSpPr/>
          <p:nvPr userDrawn="1"/>
        </p:nvCxnSpPr>
        <p:spPr>
          <a:xfrm>
            <a:off x="1080000" y="1512000"/>
            <a:ext cx="2400000" cy="0"/>
          </a:xfrm>
          <a:prstGeom prst="line">
            <a:avLst/>
          </a:prstGeom>
          <a:ln w="3810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0911020"/>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Picture large + Caption">
    <p:spTree>
      <p:nvGrpSpPr>
        <p:cNvPr id="1" name=""/>
        <p:cNvGrpSpPr/>
        <p:nvPr/>
      </p:nvGrpSpPr>
      <p:grpSpPr>
        <a:xfrm>
          <a:off x="0" y="0"/>
          <a:ext cx="0" cy="0"/>
          <a:chOff x="0" y="0"/>
          <a:chExt cx="0" cy="0"/>
        </a:xfrm>
      </p:grpSpPr>
      <p:sp>
        <p:nvSpPr>
          <p:cNvPr id="2" name="Titel 1"/>
          <p:cNvSpPr>
            <a:spLocks noGrp="1"/>
          </p:cNvSpPr>
          <p:nvPr>
            <p:ph type="title"/>
          </p:nvPr>
        </p:nvSpPr>
        <p:spPr>
          <a:xfrm>
            <a:off x="1080000" y="923689"/>
            <a:ext cx="9000000" cy="455509"/>
          </a:xfrm>
        </p:spPr>
        <p:txBody>
          <a:bodyPr/>
          <a:lstStyle/>
          <a:p>
            <a:r>
              <a:rPr lang="ja-JP" altLang="en-US" noProof="0" smtClean="0"/>
              <a:t>マスター タイトルの書式設定</a:t>
            </a:r>
            <a:endParaRPr lang="ja-JP" altLang="en-US" noProof="0" dirty="0"/>
          </a:p>
        </p:txBody>
      </p:sp>
      <p:sp>
        <p:nvSpPr>
          <p:cNvPr id="3" name="Foliennummernplatzhalter 2"/>
          <p:cNvSpPr>
            <a:spLocks noGrp="1"/>
          </p:cNvSpPr>
          <p:nvPr>
            <p:ph type="sldNum" sz="quarter" idx="10"/>
          </p:nvPr>
        </p:nvSpPr>
        <p:spPr/>
        <p:txBody>
          <a:bodyPr/>
          <a:lstStyle/>
          <a:p>
            <a:pPr algn="l"/>
            <a:r>
              <a:rPr lang="de-DE" dirty="0"/>
              <a:t>Page </a:t>
            </a:r>
            <a:fld id="{3FD030EF-7044-4946-962A-5D7D09BD1B34}" type="slidenum">
              <a:rPr lang="de-DE" smtClean="0"/>
              <a:pPr algn="l"/>
              <a:t>‹#›</a:t>
            </a:fld>
            <a:endParaRPr lang="de-DE" dirty="0"/>
          </a:p>
        </p:txBody>
      </p:sp>
      <p:cxnSp>
        <p:nvCxnSpPr>
          <p:cNvPr id="5" name="Gerade Verbindung 4"/>
          <p:cNvCxnSpPr/>
          <p:nvPr userDrawn="1"/>
        </p:nvCxnSpPr>
        <p:spPr>
          <a:xfrm>
            <a:off x="1080000" y="1512000"/>
            <a:ext cx="2400000" cy="0"/>
          </a:xfrm>
          <a:prstGeom prst="line">
            <a:avLst/>
          </a:prstGeom>
          <a:ln w="3810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19" name="Textplatzhalter 6"/>
          <p:cNvSpPr>
            <a:spLocks noGrp="1"/>
          </p:cNvSpPr>
          <p:nvPr>
            <p:ph type="body" sz="quarter" idx="17"/>
          </p:nvPr>
        </p:nvSpPr>
        <p:spPr>
          <a:xfrm>
            <a:off x="9972000" y="2340000"/>
            <a:ext cx="1728000" cy="1239314"/>
          </a:xfrm>
        </p:spPr>
        <p:txBody>
          <a:bodyPr/>
          <a:lstStyle>
            <a:lvl1pPr>
              <a:defRPr sz="1400"/>
            </a:lvl1pPr>
            <a:lvl2pPr>
              <a:defRPr sz="1400"/>
            </a:lvl2pPr>
            <a:lvl3pPr>
              <a:defRPr sz="1400"/>
            </a:lvl3pPr>
            <a:lvl4pPr>
              <a:defRPr sz="1400"/>
            </a:lvl4pPr>
            <a:lvl5pPr>
              <a:defRPr sz="1400"/>
            </a:lvl5pPr>
          </a:lstStyle>
          <a:p>
            <a:pPr lvl="0"/>
            <a:r>
              <a:rPr lang="ja-JP" altLang="en-US" noProof="0" smtClean="0"/>
              <a:t>マスター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p:txBody>
      </p:sp>
      <p:sp>
        <p:nvSpPr>
          <p:cNvPr id="20" name="Bildplatzhalter 8"/>
          <p:cNvSpPr>
            <a:spLocks noGrp="1"/>
          </p:cNvSpPr>
          <p:nvPr>
            <p:ph type="pic" sz="quarter" idx="18"/>
          </p:nvPr>
        </p:nvSpPr>
        <p:spPr>
          <a:xfrm>
            <a:off x="1080000" y="1800000"/>
            <a:ext cx="8100000" cy="4248000"/>
          </a:xfrm>
        </p:spPr>
        <p:txBody>
          <a:bodyPr lIns="144000" tIns="144000">
            <a:noAutofit/>
          </a:bodyPr>
          <a:lstStyle>
            <a:lvl1pPr>
              <a:defRPr sz="1000"/>
            </a:lvl1pPr>
          </a:lstStyle>
          <a:p>
            <a:r>
              <a:rPr lang="ja-JP" altLang="en-US" smtClean="0"/>
              <a:t>図を追加</a:t>
            </a:r>
            <a:endParaRPr lang="en-US" dirty="0"/>
          </a:p>
        </p:txBody>
      </p:sp>
    </p:spTree>
    <p:extLst>
      <p:ext uri="{BB962C8B-B14F-4D97-AF65-F5344CB8AC3E}">
        <p14:creationId xmlns:p14="http://schemas.microsoft.com/office/powerpoint/2010/main" val="38815613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Text + Chart">
    <p:spTree>
      <p:nvGrpSpPr>
        <p:cNvPr id="1" name=""/>
        <p:cNvGrpSpPr/>
        <p:nvPr/>
      </p:nvGrpSpPr>
      <p:grpSpPr>
        <a:xfrm>
          <a:off x="0" y="0"/>
          <a:ext cx="0" cy="0"/>
          <a:chOff x="0" y="0"/>
          <a:chExt cx="0" cy="0"/>
        </a:xfrm>
      </p:grpSpPr>
      <p:sp>
        <p:nvSpPr>
          <p:cNvPr id="2" name="Titel 1"/>
          <p:cNvSpPr>
            <a:spLocks noGrp="1"/>
          </p:cNvSpPr>
          <p:nvPr>
            <p:ph type="title"/>
          </p:nvPr>
        </p:nvSpPr>
        <p:spPr>
          <a:xfrm>
            <a:off x="1080000" y="923689"/>
            <a:ext cx="9000000" cy="455509"/>
          </a:xfrm>
        </p:spPr>
        <p:txBody>
          <a:bodyPr/>
          <a:lstStyle/>
          <a:p>
            <a:r>
              <a:rPr lang="ja-JP" altLang="en-US" noProof="0" smtClean="0"/>
              <a:t>マスター タイトルの書式設定</a:t>
            </a:r>
            <a:endParaRPr lang="ja-JP" altLang="en-US" noProof="0" dirty="0"/>
          </a:p>
        </p:txBody>
      </p:sp>
      <p:sp>
        <p:nvSpPr>
          <p:cNvPr id="3" name="Foliennummernplatzhalter 2"/>
          <p:cNvSpPr>
            <a:spLocks noGrp="1"/>
          </p:cNvSpPr>
          <p:nvPr>
            <p:ph type="sldNum" sz="quarter" idx="10"/>
          </p:nvPr>
        </p:nvSpPr>
        <p:spPr/>
        <p:txBody>
          <a:bodyPr/>
          <a:lstStyle/>
          <a:p>
            <a:pPr algn="l"/>
            <a:r>
              <a:rPr lang="de-DE" dirty="0"/>
              <a:t>Page </a:t>
            </a:r>
            <a:fld id="{3FD030EF-7044-4946-962A-5D7D09BD1B34}" type="slidenum">
              <a:rPr lang="de-DE" smtClean="0"/>
              <a:pPr algn="l"/>
              <a:t>‹#›</a:t>
            </a:fld>
            <a:endParaRPr lang="de-DE" dirty="0"/>
          </a:p>
        </p:txBody>
      </p:sp>
      <p:cxnSp>
        <p:nvCxnSpPr>
          <p:cNvPr id="5" name="Gerade Verbindung 4"/>
          <p:cNvCxnSpPr/>
          <p:nvPr userDrawn="1"/>
        </p:nvCxnSpPr>
        <p:spPr>
          <a:xfrm>
            <a:off x="1080000" y="1512000"/>
            <a:ext cx="2400000" cy="0"/>
          </a:xfrm>
          <a:prstGeom prst="line">
            <a:avLst/>
          </a:prstGeom>
          <a:ln w="3810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24" name="Diagrammplatzhalter 8"/>
          <p:cNvSpPr>
            <a:spLocks noGrp="1"/>
          </p:cNvSpPr>
          <p:nvPr>
            <p:ph type="chart" sz="quarter" idx="17"/>
          </p:nvPr>
        </p:nvSpPr>
        <p:spPr>
          <a:xfrm>
            <a:off x="6480000" y="1692000"/>
            <a:ext cx="5220000" cy="4248000"/>
          </a:xfrm>
          <a:noFill/>
        </p:spPr>
        <p:txBody>
          <a:bodyPr lIns="144000" tIns="144000" rIns="144000" bIns="144000">
            <a:noAutofit/>
          </a:bodyPr>
          <a:lstStyle/>
          <a:p>
            <a:r>
              <a:rPr lang="ja-JP" altLang="en-US" smtClean="0"/>
              <a:t>グラフを追加</a:t>
            </a:r>
            <a:endParaRPr lang="en-US" dirty="0"/>
          </a:p>
        </p:txBody>
      </p:sp>
      <p:sp>
        <p:nvSpPr>
          <p:cNvPr id="7" name="Textplatzhalter 4"/>
          <p:cNvSpPr>
            <a:spLocks noGrp="1"/>
          </p:cNvSpPr>
          <p:nvPr>
            <p:ph type="body" sz="quarter" idx="14"/>
          </p:nvPr>
        </p:nvSpPr>
        <p:spPr>
          <a:xfrm>
            <a:off x="1080000" y="1800000"/>
            <a:ext cx="4860000" cy="1887696"/>
          </a:xfrm>
        </p:spPr>
        <p:txBody>
          <a:bodyPr>
            <a:sp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Tree>
    <p:extLst>
      <p:ext uri="{BB962C8B-B14F-4D97-AF65-F5344CB8AC3E}">
        <p14:creationId xmlns:p14="http://schemas.microsoft.com/office/powerpoint/2010/main" val="31346573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2 Charts">
    <p:spTree>
      <p:nvGrpSpPr>
        <p:cNvPr id="1" name=""/>
        <p:cNvGrpSpPr/>
        <p:nvPr/>
      </p:nvGrpSpPr>
      <p:grpSpPr>
        <a:xfrm>
          <a:off x="0" y="0"/>
          <a:ext cx="0" cy="0"/>
          <a:chOff x="0" y="0"/>
          <a:chExt cx="0" cy="0"/>
        </a:xfrm>
      </p:grpSpPr>
      <p:sp>
        <p:nvSpPr>
          <p:cNvPr id="2" name="Titel 1"/>
          <p:cNvSpPr>
            <a:spLocks noGrp="1"/>
          </p:cNvSpPr>
          <p:nvPr>
            <p:ph type="title"/>
          </p:nvPr>
        </p:nvSpPr>
        <p:spPr>
          <a:xfrm>
            <a:off x="1080000" y="923689"/>
            <a:ext cx="9000000" cy="455509"/>
          </a:xfrm>
        </p:spPr>
        <p:txBody>
          <a:bodyPr/>
          <a:lstStyle/>
          <a:p>
            <a:r>
              <a:rPr lang="ja-JP" altLang="en-US" noProof="0" smtClean="0"/>
              <a:t>マスター タイトルの書式設定</a:t>
            </a:r>
            <a:endParaRPr lang="ja-JP" altLang="en-US" noProof="0" dirty="0"/>
          </a:p>
        </p:txBody>
      </p:sp>
      <p:sp>
        <p:nvSpPr>
          <p:cNvPr id="3" name="Foliennummernplatzhalter 2"/>
          <p:cNvSpPr>
            <a:spLocks noGrp="1"/>
          </p:cNvSpPr>
          <p:nvPr>
            <p:ph type="sldNum" sz="quarter" idx="10"/>
          </p:nvPr>
        </p:nvSpPr>
        <p:spPr/>
        <p:txBody>
          <a:bodyPr/>
          <a:lstStyle/>
          <a:p>
            <a:pPr algn="l"/>
            <a:r>
              <a:rPr lang="de-DE" dirty="0"/>
              <a:t>Page </a:t>
            </a:r>
            <a:fld id="{3FD030EF-7044-4946-962A-5D7D09BD1B34}" type="slidenum">
              <a:rPr lang="de-DE" smtClean="0"/>
              <a:pPr algn="l"/>
              <a:t>‹#›</a:t>
            </a:fld>
            <a:endParaRPr lang="de-DE" dirty="0"/>
          </a:p>
        </p:txBody>
      </p:sp>
      <p:cxnSp>
        <p:nvCxnSpPr>
          <p:cNvPr id="5" name="Gerade Verbindung 4"/>
          <p:cNvCxnSpPr/>
          <p:nvPr userDrawn="1"/>
        </p:nvCxnSpPr>
        <p:spPr>
          <a:xfrm>
            <a:off x="1080000" y="1512000"/>
            <a:ext cx="2400000" cy="0"/>
          </a:xfrm>
          <a:prstGeom prst="line">
            <a:avLst/>
          </a:prstGeom>
          <a:ln w="3810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23" name="Diagrammplatzhalter 8"/>
          <p:cNvSpPr>
            <a:spLocks noGrp="1"/>
          </p:cNvSpPr>
          <p:nvPr>
            <p:ph type="chart" sz="quarter" idx="16"/>
          </p:nvPr>
        </p:nvSpPr>
        <p:spPr>
          <a:xfrm>
            <a:off x="1080000" y="1692000"/>
            <a:ext cx="5220000" cy="4248000"/>
          </a:xfrm>
          <a:noFill/>
        </p:spPr>
        <p:txBody>
          <a:bodyPr lIns="144000" tIns="144000" rIns="144000" bIns="144000">
            <a:noAutofit/>
          </a:bodyPr>
          <a:lstStyle/>
          <a:p>
            <a:r>
              <a:rPr lang="ja-JP" altLang="en-US" smtClean="0"/>
              <a:t>グラフを追加</a:t>
            </a:r>
            <a:endParaRPr lang="en-US" dirty="0"/>
          </a:p>
        </p:txBody>
      </p:sp>
      <p:sp>
        <p:nvSpPr>
          <p:cNvPr id="24" name="Diagrammplatzhalter 8"/>
          <p:cNvSpPr>
            <a:spLocks noGrp="1"/>
          </p:cNvSpPr>
          <p:nvPr>
            <p:ph type="chart" sz="quarter" idx="17"/>
          </p:nvPr>
        </p:nvSpPr>
        <p:spPr>
          <a:xfrm>
            <a:off x="6480000" y="1692000"/>
            <a:ext cx="5220000" cy="4248000"/>
          </a:xfrm>
          <a:noFill/>
        </p:spPr>
        <p:txBody>
          <a:bodyPr lIns="144000" tIns="144000" rIns="144000" bIns="144000">
            <a:noAutofit/>
          </a:bodyPr>
          <a:lstStyle/>
          <a:p>
            <a:r>
              <a:rPr lang="ja-JP" altLang="en-US" smtClean="0"/>
              <a:t>グラフを追加</a:t>
            </a:r>
            <a:endParaRPr lang="en-US" dirty="0"/>
          </a:p>
        </p:txBody>
      </p:sp>
    </p:spTree>
    <p:extLst>
      <p:ext uri="{BB962C8B-B14F-4D97-AF65-F5344CB8AC3E}">
        <p14:creationId xmlns:p14="http://schemas.microsoft.com/office/powerpoint/2010/main" val="28916827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Chart large + caption">
    <p:spTree>
      <p:nvGrpSpPr>
        <p:cNvPr id="1" name=""/>
        <p:cNvGrpSpPr/>
        <p:nvPr/>
      </p:nvGrpSpPr>
      <p:grpSpPr>
        <a:xfrm>
          <a:off x="0" y="0"/>
          <a:ext cx="0" cy="0"/>
          <a:chOff x="0" y="0"/>
          <a:chExt cx="0" cy="0"/>
        </a:xfrm>
      </p:grpSpPr>
      <p:sp>
        <p:nvSpPr>
          <p:cNvPr id="2" name="Titel 1"/>
          <p:cNvSpPr>
            <a:spLocks noGrp="1"/>
          </p:cNvSpPr>
          <p:nvPr>
            <p:ph type="title"/>
          </p:nvPr>
        </p:nvSpPr>
        <p:spPr>
          <a:xfrm>
            <a:off x="1080000" y="923689"/>
            <a:ext cx="9000000" cy="455509"/>
          </a:xfrm>
        </p:spPr>
        <p:txBody>
          <a:bodyPr/>
          <a:lstStyle/>
          <a:p>
            <a:r>
              <a:rPr lang="ja-JP" altLang="en-US" noProof="0" smtClean="0"/>
              <a:t>マスター タイトルの書式設定</a:t>
            </a:r>
            <a:endParaRPr lang="ja-JP" altLang="en-US" noProof="0" dirty="0"/>
          </a:p>
        </p:txBody>
      </p:sp>
      <p:sp>
        <p:nvSpPr>
          <p:cNvPr id="3" name="Foliennummernplatzhalter 2"/>
          <p:cNvSpPr>
            <a:spLocks noGrp="1"/>
          </p:cNvSpPr>
          <p:nvPr>
            <p:ph type="sldNum" sz="quarter" idx="10"/>
          </p:nvPr>
        </p:nvSpPr>
        <p:spPr/>
        <p:txBody>
          <a:bodyPr/>
          <a:lstStyle/>
          <a:p>
            <a:pPr algn="l"/>
            <a:r>
              <a:rPr lang="de-DE" dirty="0"/>
              <a:t>Page </a:t>
            </a:r>
            <a:fld id="{3FD030EF-7044-4946-962A-5D7D09BD1B34}" type="slidenum">
              <a:rPr lang="de-DE" smtClean="0"/>
              <a:pPr algn="l"/>
              <a:t>‹#›</a:t>
            </a:fld>
            <a:endParaRPr lang="de-DE" dirty="0"/>
          </a:p>
        </p:txBody>
      </p:sp>
      <p:cxnSp>
        <p:nvCxnSpPr>
          <p:cNvPr id="5" name="Gerade Verbindung 4"/>
          <p:cNvCxnSpPr/>
          <p:nvPr userDrawn="1"/>
        </p:nvCxnSpPr>
        <p:spPr>
          <a:xfrm>
            <a:off x="1080000" y="1512000"/>
            <a:ext cx="2400000" cy="0"/>
          </a:xfrm>
          <a:prstGeom prst="line">
            <a:avLst/>
          </a:prstGeom>
          <a:ln w="3810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19" name="Diagrammplatzhalter 8"/>
          <p:cNvSpPr>
            <a:spLocks noGrp="1"/>
          </p:cNvSpPr>
          <p:nvPr>
            <p:ph type="chart" sz="quarter" idx="16"/>
          </p:nvPr>
        </p:nvSpPr>
        <p:spPr>
          <a:xfrm>
            <a:off x="1080000" y="1692000"/>
            <a:ext cx="8100000" cy="4068000"/>
          </a:xfrm>
          <a:noFill/>
        </p:spPr>
        <p:txBody>
          <a:bodyPr lIns="144000" tIns="144000" rIns="144000" bIns="144000">
            <a:noAutofit/>
          </a:bodyPr>
          <a:lstStyle/>
          <a:p>
            <a:r>
              <a:rPr lang="ja-JP" altLang="en-US" smtClean="0"/>
              <a:t>グラフを追加</a:t>
            </a:r>
            <a:endParaRPr lang="en-US" dirty="0"/>
          </a:p>
        </p:txBody>
      </p:sp>
      <p:sp>
        <p:nvSpPr>
          <p:cNvPr id="20" name="Textplatzhalter 6"/>
          <p:cNvSpPr>
            <a:spLocks noGrp="1"/>
          </p:cNvSpPr>
          <p:nvPr>
            <p:ph type="body" sz="quarter" idx="17"/>
          </p:nvPr>
        </p:nvSpPr>
        <p:spPr>
          <a:xfrm>
            <a:off x="9972000" y="2340000"/>
            <a:ext cx="1728000" cy="1239314"/>
          </a:xfrm>
        </p:spPr>
        <p:txBody>
          <a:bodyPr/>
          <a:lstStyle>
            <a:lvl1pPr>
              <a:defRPr sz="1400"/>
            </a:lvl1pPr>
            <a:lvl2pPr>
              <a:defRPr sz="1400"/>
            </a:lvl2pPr>
            <a:lvl3pPr>
              <a:defRPr sz="1400"/>
            </a:lvl3pPr>
            <a:lvl4pPr>
              <a:defRPr sz="1400"/>
            </a:lvl4pPr>
            <a:lvl5pPr>
              <a:defRPr sz="1400"/>
            </a:lvl5pPr>
          </a:lstStyle>
          <a:p>
            <a:pPr lvl="0"/>
            <a:r>
              <a:rPr lang="ja-JP" altLang="en-US" noProof="0" smtClean="0"/>
              <a:t>マスター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p:txBody>
      </p:sp>
    </p:spTree>
    <p:extLst>
      <p:ext uri="{BB962C8B-B14F-4D97-AF65-F5344CB8AC3E}">
        <p14:creationId xmlns:p14="http://schemas.microsoft.com/office/powerpoint/2010/main" val="18139927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large + caption ">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pPr algn="l"/>
            <a:r>
              <a:rPr lang="de-DE" dirty="0"/>
              <a:t>Page </a:t>
            </a:r>
            <a:fld id="{3FD030EF-7044-4946-962A-5D7D09BD1B34}" type="slidenum">
              <a:rPr lang="de-DE" smtClean="0"/>
              <a:pPr algn="l"/>
              <a:t>‹#›</a:t>
            </a:fld>
            <a:endParaRPr lang="de-DE" dirty="0"/>
          </a:p>
        </p:txBody>
      </p:sp>
      <p:sp>
        <p:nvSpPr>
          <p:cNvPr id="20" name="Textplatzhalter 6"/>
          <p:cNvSpPr>
            <a:spLocks noGrp="1"/>
          </p:cNvSpPr>
          <p:nvPr>
            <p:ph type="body" sz="quarter" idx="17"/>
          </p:nvPr>
        </p:nvSpPr>
        <p:spPr>
          <a:xfrm>
            <a:off x="468000" y="5940000"/>
            <a:ext cx="11244575" cy="234744"/>
          </a:xfrm>
        </p:spPr>
        <p:txBody>
          <a:bodyPr>
            <a:noAutofit/>
          </a:bodyPr>
          <a:lstStyle>
            <a:lvl1pPr>
              <a:defRPr sz="1400"/>
            </a:lvl1pPr>
            <a:lvl2pPr marL="0" indent="0">
              <a:buNone/>
              <a:defRPr sz="1400"/>
            </a:lvl2pPr>
            <a:lvl3pPr>
              <a:defRPr sz="1400"/>
            </a:lvl3pPr>
            <a:lvl4pPr>
              <a:defRPr sz="1400"/>
            </a:lvl4pPr>
            <a:lvl5pPr>
              <a:defRPr sz="1400"/>
            </a:lvl5pPr>
          </a:lstStyle>
          <a:p>
            <a:pPr lvl="0"/>
            <a:r>
              <a:rPr lang="ja-JP" altLang="en-US" noProof="0" smtClean="0"/>
              <a:t>マスター テキストの書式設定</a:t>
            </a:r>
          </a:p>
        </p:txBody>
      </p:sp>
      <p:sp>
        <p:nvSpPr>
          <p:cNvPr id="4" name="コンテンツ プレースホルダー 3"/>
          <p:cNvSpPr>
            <a:spLocks noGrp="1"/>
          </p:cNvSpPr>
          <p:nvPr>
            <p:ph sz="quarter" idx="18"/>
          </p:nvPr>
        </p:nvSpPr>
        <p:spPr>
          <a:xfrm>
            <a:off x="460375" y="540000"/>
            <a:ext cx="11261725" cy="1875385"/>
          </a:xfrm>
        </p:spPr>
        <p:txBody>
          <a:bodyPr/>
          <a:lstStyle/>
          <a:p>
            <a:pPr lvl="0"/>
            <a:r>
              <a:rPr kumimoji="1" lang="ja-JP" altLang="en-US" noProof="0" smtClean="0"/>
              <a:t>マスター テキストの書式設定</a:t>
            </a:r>
          </a:p>
          <a:p>
            <a:pPr lvl="1"/>
            <a:r>
              <a:rPr kumimoji="1" lang="ja-JP" altLang="en-US" noProof="0" smtClean="0"/>
              <a:t>第 </a:t>
            </a:r>
            <a:r>
              <a:rPr kumimoji="1" lang="en-US" altLang="ja-JP" noProof="0" smtClean="0"/>
              <a:t>2 </a:t>
            </a:r>
            <a:r>
              <a:rPr kumimoji="1" lang="ja-JP" altLang="en-US" noProof="0" smtClean="0"/>
              <a:t>レベル</a:t>
            </a:r>
          </a:p>
          <a:p>
            <a:pPr lvl="2"/>
            <a:r>
              <a:rPr kumimoji="1" lang="ja-JP" altLang="en-US" noProof="0" smtClean="0"/>
              <a:t>第 </a:t>
            </a:r>
            <a:r>
              <a:rPr kumimoji="1" lang="en-US" altLang="ja-JP" noProof="0" smtClean="0"/>
              <a:t>3 </a:t>
            </a:r>
            <a:r>
              <a:rPr kumimoji="1" lang="ja-JP" altLang="en-US" noProof="0" smtClean="0"/>
              <a:t>レベル</a:t>
            </a:r>
          </a:p>
          <a:p>
            <a:pPr lvl="3"/>
            <a:r>
              <a:rPr kumimoji="1" lang="ja-JP" altLang="en-US" noProof="0" smtClean="0"/>
              <a:t>第 </a:t>
            </a:r>
            <a:r>
              <a:rPr kumimoji="1" lang="en-US" altLang="ja-JP" noProof="0" smtClean="0"/>
              <a:t>4 </a:t>
            </a:r>
            <a:r>
              <a:rPr kumimoji="1" lang="ja-JP" altLang="en-US" noProof="0" smtClean="0"/>
              <a:t>レベル</a:t>
            </a:r>
          </a:p>
          <a:p>
            <a:pPr lvl="4"/>
            <a:r>
              <a:rPr kumimoji="1" lang="ja-JP" altLang="en-US" noProof="0" smtClean="0"/>
              <a:t>第 </a:t>
            </a:r>
            <a:r>
              <a:rPr kumimoji="1" lang="en-US" altLang="ja-JP" noProof="0" smtClean="0"/>
              <a:t>5 </a:t>
            </a:r>
            <a:r>
              <a:rPr kumimoji="1" lang="ja-JP" altLang="en-US" noProof="0" smtClean="0"/>
              <a:t>レベル</a:t>
            </a:r>
            <a:endParaRPr kumimoji="1" lang="en-US" altLang="ja-JP" noProof="0" dirty="0"/>
          </a:p>
        </p:txBody>
      </p:sp>
    </p:spTree>
    <p:extLst>
      <p:ext uri="{BB962C8B-B14F-4D97-AF65-F5344CB8AC3E}">
        <p14:creationId xmlns:p14="http://schemas.microsoft.com/office/powerpoint/2010/main" val="31053607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4 Charts + Caption">
    <p:spTree>
      <p:nvGrpSpPr>
        <p:cNvPr id="1" name=""/>
        <p:cNvGrpSpPr/>
        <p:nvPr/>
      </p:nvGrpSpPr>
      <p:grpSpPr>
        <a:xfrm>
          <a:off x="0" y="0"/>
          <a:ext cx="0" cy="0"/>
          <a:chOff x="0" y="0"/>
          <a:chExt cx="0" cy="0"/>
        </a:xfrm>
      </p:grpSpPr>
      <p:sp>
        <p:nvSpPr>
          <p:cNvPr id="2" name="Titel 1"/>
          <p:cNvSpPr>
            <a:spLocks noGrp="1"/>
          </p:cNvSpPr>
          <p:nvPr>
            <p:ph type="title"/>
          </p:nvPr>
        </p:nvSpPr>
        <p:spPr>
          <a:xfrm>
            <a:off x="1080000" y="923689"/>
            <a:ext cx="9000000" cy="455509"/>
          </a:xfrm>
        </p:spPr>
        <p:txBody>
          <a:bodyPr/>
          <a:lstStyle/>
          <a:p>
            <a:r>
              <a:rPr lang="ja-JP" altLang="en-US" noProof="0" smtClean="0"/>
              <a:t>マスター タイトルの書式設定</a:t>
            </a:r>
            <a:endParaRPr lang="ja-JP" altLang="en-US" noProof="0" dirty="0"/>
          </a:p>
        </p:txBody>
      </p:sp>
      <p:sp>
        <p:nvSpPr>
          <p:cNvPr id="3" name="Foliennummernplatzhalter 2"/>
          <p:cNvSpPr>
            <a:spLocks noGrp="1"/>
          </p:cNvSpPr>
          <p:nvPr>
            <p:ph type="sldNum" sz="quarter" idx="10"/>
          </p:nvPr>
        </p:nvSpPr>
        <p:spPr/>
        <p:txBody>
          <a:bodyPr/>
          <a:lstStyle/>
          <a:p>
            <a:pPr algn="l"/>
            <a:r>
              <a:rPr lang="de-DE" dirty="0"/>
              <a:t>Page </a:t>
            </a:r>
            <a:fld id="{3FD030EF-7044-4946-962A-5D7D09BD1B34}" type="slidenum">
              <a:rPr lang="de-DE" smtClean="0"/>
              <a:pPr algn="l"/>
              <a:t>‹#›</a:t>
            </a:fld>
            <a:endParaRPr lang="de-DE" dirty="0"/>
          </a:p>
        </p:txBody>
      </p:sp>
      <p:cxnSp>
        <p:nvCxnSpPr>
          <p:cNvPr id="5" name="Gerade Verbindung 4"/>
          <p:cNvCxnSpPr/>
          <p:nvPr userDrawn="1"/>
        </p:nvCxnSpPr>
        <p:spPr>
          <a:xfrm>
            <a:off x="1080000" y="1512000"/>
            <a:ext cx="2400000" cy="0"/>
          </a:xfrm>
          <a:prstGeom prst="line">
            <a:avLst/>
          </a:prstGeom>
          <a:ln w="3810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23" name="Diagrammplatzhalter 8"/>
          <p:cNvSpPr>
            <a:spLocks noGrp="1"/>
          </p:cNvSpPr>
          <p:nvPr>
            <p:ph type="chart" sz="quarter" idx="16"/>
          </p:nvPr>
        </p:nvSpPr>
        <p:spPr>
          <a:xfrm>
            <a:off x="1080000" y="1692000"/>
            <a:ext cx="3960000" cy="2160000"/>
          </a:xfrm>
          <a:noFill/>
          <a:ln w="6350">
            <a:solidFill>
              <a:schemeClr val="bg2">
                <a:lumMod val="90000"/>
              </a:schemeClr>
            </a:solidFill>
          </a:ln>
        </p:spPr>
        <p:txBody>
          <a:bodyPr lIns="144000" tIns="144000" rIns="144000" bIns="144000">
            <a:noAutofit/>
          </a:bodyPr>
          <a:lstStyle/>
          <a:p>
            <a:r>
              <a:rPr lang="ja-JP" altLang="en-US" smtClean="0"/>
              <a:t>グラフを追加</a:t>
            </a:r>
            <a:endParaRPr lang="en-US" dirty="0"/>
          </a:p>
        </p:txBody>
      </p:sp>
      <p:sp>
        <p:nvSpPr>
          <p:cNvPr id="24" name="Textplatzhalter 6"/>
          <p:cNvSpPr>
            <a:spLocks noGrp="1"/>
          </p:cNvSpPr>
          <p:nvPr>
            <p:ph type="body" sz="quarter" idx="17"/>
          </p:nvPr>
        </p:nvSpPr>
        <p:spPr>
          <a:xfrm>
            <a:off x="9972000" y="2340000"/>
            <a:ext cx="1728000" cy="1239314"/>
          </a:xfrm>
        </p:spPr>
        <p:txBody>
          <a:bodyPr/>
          <a:lstStyle>
            <a:lvl1pPr>
              <a:defRPr sz="1400"/>
            </a:lvl1pPr>
            <a:lvl2pPr>
              <a:defRPr sz="1400"/>
            </a:lvl2pPr>
            <a:lvl3pPr>
              <a:defRPr sz="1400"/>
            </a:lvl3pPr>
            <a:lvl4pPr>
              <a:defRPr sz="1400"/>
            </a:lvl4pPr>
            <a:lvl5pPr>
              <a:defRPr sz="1400"/>
            </a:lvl5pPr>
          </a:lstStyle>
          <a:p>
            <a:pPr lvl="0"/>
            <a:r>
              <a:rPr lang="ja-JP" altLang="en-US" noProof="0" smtClean="0"/>
              <a:t>マスター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p:txBody>
      </p:sp>
      <p:sp>
        <p:nvSpPr>
          <p:cNvPr id="25" name="Diagrammplatzhalter 8"/>
          <p:cNvSpPr>
            <a:spLocks noGrp="1"/>
          </p:cNvSpPr>
          <p:nvPr>
            <p:ph type="chart" sz="quarter" idx="18"/>
          </p:nvPr>
        </p:nvSpPr>
        <p:spPr>
          <a:xfrm>
            <a:off x="5220000" y="1692000"/>
            <a:ext cx="3960000" cy="2160000"/>
          </a:xfrm>
          <a:noFill/>
          <a:ln w="6350">
            <a:solidFill>
              <a:schemeClr val="bg2">
                <a:lumMod val="90000"/>
              </a:schemeClr>
            </a:solidFill>
          </a:ln>
        </p:spPr>
        <p:txBody>
          <a:bodyPr lIns="144000" tIns="144000" rIns="144000" bIns="144000">
            <a:noAutofit/>
          </a:bodyPr>
          <a:lstStyle/>
          <a:p>
            <a:r>
              <a:rPr lang="ja-JP" altLang="en-US" smtClean="0"/>
              <a:t>グラフを追加</a:t>
            </a:r>
            <a:endParaRPr lang="en-US" dirty="0"/>
          </a:p>
        </p:txBody>
      </p:sp>
      <p:sp>
        <p:nvSpPr>
          <p:cNvPr id="26" name="Diagrammplatzhalter 8"/>
          <p:cNvSpPr>
            <a:spLocks noGrp="1"/>
          </p:cNvSpPr>
          <p:nvPr>
            <p:ph type="chart" sz="quarter" idx="19"/>
          </p:nvPr>
        </p:nvSpPr>
        <p:spPr>
          <a:xfrm>
            <a:off x="1080000" y="3996000"/>
            <a:ext cx="3960000" cy="2160000"/>
          </a:xfrm>
          <a:noFill/>
          <a:ln w="6350">
            <a:solidFill>
              <a:schemeClr val="bg2">
                <a:lumMod val="90000"/>
              </a:schemeClr>
            </a:solidFill>
          </a:ln>
        </p:spPr>
        <p:txBody>
          <a:bodyPr lIns="144000" tIns="144000" rIns="144000" bIns="144000">
            <a:noAutofit/>
          </a:bodyPr>
          <a:lstStyle/>
          <a:p>
            <a:r>
              <a:rPr lang="ja-JP" altLang="en-US" smtClean="0"/>
              <a:t>グラフを追加</a:t>
            </a:r>
            <a:endParaRPr lang="en-US" dirty="0"/>
          </a:p>
        </p:txBody>
      </p:sp>
      <p:sp>
        <p:nvSpPr>
          <p:cNvPr id="27" name="Diagrammplatzhalter 8"/>
          <p:cNvSpPr>
            <a:spLocks noGrp="1"/>
          </p:cNvSpPr>
          <p:nvPr>
            <p:ph type="chart" sz="quarter" idx="20"/>
          </p:nvPr>
        </p:nvSpPr>
        <p:spPr>
          <a:xfrm>
            <a:off x="5220000" y="3996000"/>
            <a:ext cx="3960000" cy="2160000"/>
          </a:xfrm>
          <a:noFill/>
          <a:ln w="6350">
            <a:solidFill>
              <a:schemeClr val="bg2">
                <a:lumMod val="90000"/>
              </a:schemeClr>
            </a:solidFill>
          </a:ln>
        </p:spPr>
        <p:txBody>
          <a:bodyPr lIns="144000" tIns="144000" rIns="144000" bIns="144000">
            <a:noAutofit/>
          </a:bodyPr>
          <a:lstStyle/>
          <a:p>
            <a:r>
              <a:rPr lang="ja-JP" altLang="en-US" smtClean="0"/>
              <a:t>グラフを追加</a:t>
            </a:r>
            <a:endParaRPr lang="en-US" dirty="0"/>
          </a:p>
        </p:txBody>
      </p:sp>
    </p:spTree>
    <p:extLst>
      <p:ext uri="{BB962C8B-B14F-4D97-AF65-F5344CB8AC3E}">
        <p14:creationId xmlns:p14="http://schemas.microsoft.com/office/powerpoint/2010/main" val="36920592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Table + Caption">
    <p:spTree>
      <p:nvGrpSpPr>
        <p:cNvPr id="1" name=""/>
        <p:cNvGrpSpPr/>
        <p:nvPr/>
      </p:nvGrpSpPr>
      <p:grpSpPr>
        <a:xfrm>
          <a:off x="0" y="0"/>
          <a:ext cx="0" cy="0"/>
          <a:chOff x="0" y="0"/>
          <a:chExt cx="0" cy="0"/>
        </a:xfrm>
      </p:grpSpPr>
      <p:sp>
        <p:nvSpPr>
          <p:cNvPr id="2" name="Titel 1"/>
          <p:cNvSpPr>
            <a:spLocks noGrp="1"/>
          </p:cNvSpPr>
          <p:nvPr>
            <p:ph type="title"/>
          </p:nvPr>
        </p:nvSpPr>
        <p:spPr>
          <a:xfrm>
            <a:off x="1080000" y="923689"/>
            <a:ext cx="9000000" cy="455509"/>
          </a:xfrm>
        </p:spPr>
        <p:txBody>
          <a:bodyPr/>
          <a:lstStyle/>
          <a:p>
            <a:r>
              <a:rPr lang="ja-JP" altLang="en-US" noProof="0" smtClean="0"/>
              <a:t>マスター タイトルの書式設定</a:t>
            </a:r>
            <a:endParaRPr lang="ja-JP" altLang="en-US" noProof="0" dirty="0"/>
          </a:p>
        </p:txBody>
      </p:sp>
      <p:sp>
        <p:nvSpPr>
          <p:cNvPr id="3" name="Foliennummernplatzhalter 2"/>
          <p:cNvSpPr>
            <a:spLocks noGrp="1"/>
          </p:cNvSpPr>
          <p:nvPr>
            <p:ph type="sldNum" sz="quarter" idx="10"/>
          </p:nvPr>
        </p:nvSpPr>
        <p:spPr/>
        <p:txBody>
          <a:bodyPr/>
          <a:lstStyle/>
          <a:p>
            <a:pPr algn="l"/>
            <a:r>
              <a:rPr lang="de-DE" dirty="0"/>
              <a:t>Page </a:t>
            </a:r>
            <a:fld id="{3FD030EF-7044-4946-962A-5D7D09BD1B34}" type="slidenum">
              <a:rPr lang="de-DE" smtClean="0"/>
              <a:pPr algn="l"/>
              <a:t>‹#›</a:t>
            </a:fld>
            <a:endParaRPr lang="de-DE" dirty="0"/>
          </a:p>
        </p:txBody>
      </p:sp>
      <p:cxnSp>
        <p:nvCxnSpPr>
          <p:cNvPr id="5" name="Gerade Verbindung 4"/>
          <p:cNvCxnSpPr/>
          <p:nvPr userDrawn="1"/>
        </p:nvCxnSpPr>
        <p:spPr>
          <a:xfrm>
            <a:off x="1080000" y="1512000"/>
            <a:ext cx="2400000" cy="0"/>
          </a:xfrm>
          <a:prstGeom prst="line">
            <a:avLst/>
          </a:prstGeom>
          <a:ln w="3810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19" name="Textplatzhalter 6"/>
          <p:cNvSpPr>
            <a:spLocks noGrp="1"/>
          </p:cNvSpPr>
          <p:nvPr>
            <p:ph type="body" sz="quarter" idx="17"/>
          </p:nvPr>
        </p:nvSpPr>
        <p:spPr>
          <a:xfrm>
            <a:off x="9972000" y="2340000"/>
            <a:ext cx="1728000" cy="1239314"/>
          </a:xfrm>
        </p:spPr>
        <p:txBody>
          <a:bodyPr/>
          <a:lstStyle>
            <a:lvl1pPr>
              <a:defRPr sz="1400"/>
            </a:lvl1pPr>
            <a:lvl2pPr>
              <a:defRPr sz="1400"/>
            </a:lvl2pPr>
            <a:lvl3pPr>
              <a:defRPr sz="1400"/>
            </a:lvl3pPr>
            <a:lvl4pPr>
              <a:defRPr sz="1400"/>
            </a:lvl4pPr>
            <a:lvl5pPr>
              <a:defRPr sz="1400"/>
            </a:lvl5pPr>
          </a:lstStyle>
          <a:p>
            <a:pPr lvl="0"/>
            <a:r>
              <a:rPr lang="ja-JP" altLang="en-US" noProof="0" smtClean="0"/>
              <a:t>マスター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p:txBody>
      </p:sp>
      <p:sp>
        <p:nvSpPr>
          <p:cNvPr id="20" name="Tabellenplatzhalter 8"/>
          <p:cNvSpPr>
            <a:spLocks noGrp="1"/>
          </p:cNvSpPr>
          <p:nvPr>
            <p:ph type="tbl" sz="quarter" idx="18"/>
          </p:nvPr>
        </p:nvSpPr>
        <p:spPr>
          <a:xfrm>
            <a:off x="1079997" y="1800000"/>
            <a:ext cx="8100000" cy="4248000"/>
          </a:xfrm>
        </p:spPr>
        <p:txBody>
          <a:bodyPr/>
          <a:lstStyle/>
          <a:p>
            <a:r>
              <a:rPr lang="ja-JP" altLang="en-US" smtClean="0"/>
              <a:t>表を追加</a:t>
            </a:r>
            <a:endParaRPr lang="en-US" dirty="0"/>
          </a:p>
        </p:txBody>
      </p:sp>
    </p:spTree>
    <p:extLst>
      <p:ext uri="{BB962C8B-B14F-4D97-AF65-F5344CB8AC3E}">
        <p14:creationId xmlns:p14="http://schemas.microsoft.com/office/powerpoint/2010/main" val="40975650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pter_picture ">
    <p:spTree>
      <p:nvGrpSpPr>
        <p:cNvPr id="1" name=""/>
        <p:cNvGrpSpPr/>
        <p:nvPr/>
      </p:nvGrpSpPr>
      <p:grpSpPr>
        <a:xfrm>
          <a:off x="0" y="0"/>
          <a:ext cx="0" cy="0"/>
          <a:chOff x="0" y="0"/>
          <a:chExt cx="0" cy="0"/>
        </a:xfrm>
      </p:grpSpPr>
      <p:sp>
        <p:nvSpPr>
          <p:cNvPr id="4" name="Bildplatzhalter 3"/>
          <p:cNvSpPr>
            <a:spLocks noGrp="1"/>
          </p:cNvSpPr>
          <p:nvPr>
            <p:ph type="pic" sz="quarter" idx="15"/>
          </p:nvPr>
        </p:nvSpPr>
        <p:spPr>
          <a:xfrm>
            <a:off x="468000" y="540000"/>
            <a:ext cx="11253600" cy="5616000"/>
          </a:xfrm>
          <a:blipFill>
            <a:blip r:embed="rId2"/>
            <a:stretch>
              <a:fillRect/>
            </a:stretch>
          </a:blipFill>
          <a:ln w="6350">
            <a:solidFill>
              <a:schemeClr val="tx1">
                <a:lumMod val="20000"/>
                <a:lumOff val="80000"/>
              </a:schemeClr>
            </a:solidFill>
          </a:ln>
        </p:spPr>
        <p:txBody>
          <a:bodyPr lIns="144000" tIns="144000">
            <a:normAutofit/>
          </a:bodyPr>
          <a:lstStyle>
            <a:lvl1pPr>
              <a:defRPr sz="1000"/>
            </a:lvl1pPr>
          </a:lstStyle>
          <a:p>
            <a:r>
              <a:rPr lang="ja-JP" altLang="en-US" smtClean="0"/>
              <a:t>図を追加</a:t>
            </a:r>
            <a:endParaRPr lang="en-US" dirty="0"/>
          </a:p>
        </p:txBody>
      </p:sp>
      <p:sp>
        <p:nvSpPr>
          <p:cNvPr id="5" name="Textplatzhalter 11"/>
          <p:cNvSpPr>
            <a:spLocks noGrp="1"/>
          </p:cNvSpPr>
          <p:nvPr>
            <p:ph type="body" sz="quarter" idx="11"/>
          </p:nvPr>
        </p:nvSpPr>
        <p:spPr>
          <a:xfrm>
            <a:off x="468000" y="1080000"/>
            <a:ext cx="7920000" cy="1500237"/>
          </a:xfrm>
          <a:solidFill>
            <a:schemeClr val="tx2"/>
          </a:solidFill>
        </p:spPr>
        <p:txBody>
          <a:bodyPr wrap="square" lIns="252000" tIns="180000" rIns="180000" bIns="180000">
            <a:spAutoFit/>
          </a:bodyPr>
          <a:lstStyle>
            <a:lvl1pPr>
              <a:defRPr sz="3600" b="1" cap="all" baseline="0">
                <a:solidFill>
                  <a:schemeClr val="bg1"/>
                </a:solidFill>
                <a:latin typeface="+mj-lt"/>
              </a:defRPr>
            </a:lvl1pPr>
            <a:lvl2pPr marL="0" indent="0">
              <a:buNone/>
              <a:defRPr sz="2000" b="1" cap="all">
                <a:solidFill>
                  <a:schemeClr val="bg1"/>
                </a:solidFill>
                <a:latin typeface="+mj-lt"/>
              </a:defRPr>
            </a:lvl2pPr>
            <a:lvl3pPr>
              <a:defRPr b="1">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ja-JP" altLang="en-US" noProof="0" smtClean="0"/>
              <a:t>マスター テキストの書式設定</a:t>
            </a:r>
          </a:p>
          <a:p>
            <a:pPr lvl="1"/>
            <a:r>
              <a:rPr lang="ja-JP" altLang="en-US" noProof="0" smtClean="0"/>
              <a:t>第 </a:t>
            </a:r>
            <a:r>
              <a:rPr lang="en-US" altLang="ja-JP" noProof="0" smtClean="0"/>
              <a:t>2 </a:t>
            </a:r>
            <a:r>
              <a:rPr lang="ja-JP" altLang="en-US" noProof="0" smtClean="0"/>
              <a:t>レベル</a:t>
            </a:r>
          </a:p>
        </p:txBody>
      </p:sp>
    </p:spTree>
    <p:extLst>
      <p:ext uri="{BB962C8B-B14F-4D97-AF65-F5344CB8AC3E}">
        <p14:creationId xmlns:p14="http://schemas.microsoft.com/office/powerpoint/2010/main" val="7457245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hapter_grey">
    <p:spTree>
      <p:nvGrpSpPr>
        <p:cNvPr id="1" name=""/>
        <p:cNvGrpSpPr/>
        <p:nvPr/>
      </p:nvGrpSpPr>
      <p:grpSpPr>
        <a:xfrm>
          <a:off x="0" y="0"/>
          <a:ext cx="0" cy="0"/>
          <a:chOff x="0" y="0"/>
          <a:chExt cx="0" cy="0"/>
        </a:xfrm>
      </p:grpSpPr>
      <p:sp>
        <p:nvSpPr>
          <p:cNvPr id="6" name="Rechteck 5"/>
          <p:cNvSpPr/>
          <p:nvPr userDrawn="1"/>
        </p:nvSpPr>
        <p:spPr>
          <a:xfrm>
            <a:off x="479376" y="540000"/>
            <a:ext cx="11253600" cy="561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Textplatzhalter 11"/>
          <p:cNvSpPr>
            <a:spLocks noGrp="1"/>
          </p:cNvSpPr>
          <p:nvPr>
            <p:ph type="body" sz="quarter" idx="11"/>
          </p:nvPr>
        </p:nvSpPr>
        <p:spPr>
          <a:xfrm>
            <a:off x="468000" y="1080000"/>
            <a:ext cx="7920000" cy="1500237"/>
          </a:xfrm>
          <a:solidFill>
            <a:schemeClr val="tx2"/>
          </a:solidFill>
        </p:spPr>
        <p:txBody>
          <a:bodyPr lIns="252000" tIns="180000" rIns="180000" bIns="180000">
            <a:spAutoFit/>
          </a:bodyPr>
          <a:lstStyle>
            <a:lvl1pPr>
              <a:defRPr sz="3600" b="1" cap="all" baseline="0">
                <a:solidFill>
                  <a:schemeClr val="bg1"/>
                </a:solidFill>
                <a:latin typeface="+mj-lt"/>
              </a:defRPr>
            </a:lvl1pPr>
            <a:lvl2pPr marL="0" indent="0">
              <a:buNone/>
              <a:defRPr sz="2000" b="1" cap="all">
                <a:solidFill>
                  <a:schemeClr val="bg1"/>
                </a:solidFill>
                <a:latin typeface="+mj-lt"/>
              </a:defRPr>
            </a:lvl2pPr>
            <a:lvl3pPr>
              <a:defRPr b="1">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ja-JP" altLang="en-US" noProof="0" smtClean="0"/>
              <a:t>マスター テキストの書式設定</a:t>
            </a:r>
          </a:p>
          <a:p>
            <a:pPr lvl="1"/>
            <a:r>
              <a:rPr lang="ja-JP" altLang="en-US" noProof="0" smtClean="0"/>
              <a:t>第 </a:t>
            </a:r>
            <a:r>
              <a:rPr lang="en-US" altLang="ja-JP" noProof="0" smtClean="0"/>
              <a:t>2 </a:t>
            </a:r>
            <a:r>
              <a:rPr lang="ja-JP" altLang="en-US" noProof="0" smtClean="0"/>
              <a:t>レベル</a:t>
            </a:r>
          </a:p>
        </p:txBody>
      </p:sp>
    </p:spTree>
    <p:extLst>
      <p:ext uri="{BB962C8B-B14F-4D97-AF65-F5344CB8AC3E}">
        <p14:creationId xmlns:p14="http://schemas.microsoft.com/office/powerpoint/2010/main" val="9182250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End_Slide">
    <p:spTree>
      <p:nvGrpSpPr>
        <p:cNvPr id="1" name=""/>
        <p:cNvGrpSpPr/>
        <p:nvPr/>
      </p:nvGrpSpPr>
      <p:grpSpPr>
        <a:xfrm>
          <a:off x="0" y="0"/>
          <a:ext cx="0" cy="0"/>
          <a:chOff x="0" y="0"/>
          <a:chExt cx="0" cy="0"/>
        </a:xfrm>
      </p:grpSpPr>
      <p:sp>
        <p:nvSpPr>
          <p:cNvPr id="6" name="Rechteck 5"/>
          <p:cNvSpPr/>
          <p:nvPr userDrawn="1"/>
        </p:nvSpPr>
        <p:spPr>
          <a:xfrm>
            <a:off x="468000" y="540000"/>
            <a:ext cx="11253600" cy="561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Textplatzhalter 13"/>
          <p:cNvSpPr>
            <a:spLocks noGrp="1"/>
          </p:cNvSpPr>
          <p:nvPr>
            <p:ph type="body" sz="quarter" idx="13"/>
          </p:nvPr>
        </p:nvSpPr>
        <p:spPr>
          <a:xfrm>
            <a:off x="1080000" y="1556792"/>
            <a:ext cx="5280000" cy="318549"/>
          </a:xfrm>
        </p:spPr>
        <p:txBody>
          <a:bodyPr wrap="square">
            <a:spAutoFit/>
          </a:bodyPr>
          <a:lstStyle>
            <a:lvl1pPr>
              <a:spcAft>
                <a:spcPts val="0"/>
              </a:spcAft>
              <a:defRPr sz="1800" b="1" cap="none" baseline="0">
                <a:solidFill>
                  <a:schemeClr val="bg1"/>
                </a:solidFill>
                <a:latin typeface="+mj-lt"/>
              </a:defRPr>
            </a:lvl1pPr>
            <a:lvl2pPr>
              <a:defRPr sz="1100" b="1" cap="all" baseline="0">
                <a:latin typeface="+mj-lt"/>
              </a:defRPr>
            </a:lvl2pPr>
            <a:lvl3pPr>
              <a:defRPr sz="1100" b="1" cap="all" baseline="0">
                <a:latin typeface="+mj-lt"/>
              </a:defRPr>
            </a:lvl3pPr>
            <a:lvl4pPr>
              <a:defRPr sz="1100" b="1" cap="all" baseline="0">
                <a:latin typeface="+mj-lt"/>
              </a:defRPr>
            </a:lvl4pPr>
            <a:lvl5pPr>
              <a:defRPr sz="1100" b="1" cap="all" baseline="0">
                <a:latin typeface="+mj-lt"/>
              </a:defRPr>
            </a:lvl5pPr>
          </a:lstStyle>
          <a:p>
            <a:pPr lvl="0"/>
            <a:r>
              <a:rPr lang="ja-JP" altLang="en-US" noProof="0" smtClean="0"/>
              <a:t>マスター テキストの書式設定</a:t>
            </a:r>
          </a:p>
        </p:txBody>
      </p:sp>
      <p:cxnSp>
        <p:nvCxnSpPr>
          <p:cNvPr id="8" name="Gerade Verbindung 7"/>
          <p:cNvCxnSpPr/>
          <p:nvPr userDrawn="1"/>
        </p:nvCxnSpPr>
        <p:spPr>
          <a:xfrm>
            <a:off x="1080000" y="1268760"/>
            <a:ext cx="2400000" cy="0"/>
          </a:xfrm>
          <a:prstGeom prst="line">
            <a:avLst/>
          </a:prstGeom>
          <a:ln w="38100">
            <a:solidFill>
              <a:schemeClr val="bg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6007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Text 2col">
    <p:spTree>
      <p:nvGrpSpPr>
        <p:cNvPr id="1" name=""/>
        <p:cNvGrpSpPr/>
        <p:nvPr/>
      </p:nvGrpSpPr>
      <p:grpSpPr>
        <a:xfrm>
          <a:off x="0" y="0"/>
          <a:ext cx="0" cy="0"/>
          <a:chOff x="0" y="0"/>
          <a:chExt cx="0" cy="0"/>
        </a:xfrm>
      </p:grpSpPr>
      <p:sp>
        <p:nvSpPr>
          <p:cNvPr id="2" name="Titel 1"/>
          <p:cNvSpPr>
            <a:spLocks noGrp="1"/>
          </p:cNvSpPr>
          <p:nvPr>
            <p:ph type="title"/>
          </p:nvPr>
        </p:nvSpPr>
        <p:spPr>
          <a:xfrm>
            <a:off x="1080000" y="936000"/>
            <a:ext cx="9000000" cy="443198"/>
          </a:xfrm>
        </p:spPr>
        <p:txBody>
          <a:bodyPr/>
          <a:lstStyle/>
          <a:p>
            <a:r>
              <a:rPr lang="de-DE" smtClean="0"/>
              <a:t>Titelmasterformat durch Klicken bearbeiten</a:t>
            </a:r>
            <a:endParaRPr lang="en-US"/>
          </a:p>
        </p:txBody>
      </p:sp>
      <p:sp>
        <p:nvSpPr>
          <p:cNvPr id="3" name="Foliennummernplatzhalter 2"/>
          <p:cNvSpPr>
            <a:spLocks noGrp="1"/>
          </p:cNvSpPr>
          <p:nvPr>
            <p:ph type="sldNum" sz="quarter" idx="10"/>
          </p:nvPr>
        </p:nvSpPr>
        <p:spPr/>
        <p:txBody>
          <a:bodyPr/>
          <a:lstStyle/>
          <a:p>
            <a:pPr algn="l"/>
            <a:r>
              <a:rPr lang="de-DE" dirty="0" smtClean="0"/>
              <a:t>ページ </a:t>
            </a:r>
            <a:fld id="{3FD030EF-7044-4946-962A-5D7D09BD1B34}" type="slidenum">
              <a:rPr lang="de-DE" smtClean="0"/>
              <a:pPr algn="l"/>
              <a:t>‹#›</a:t>
            </a:fld>
            <a:endParaRPr lang="de-DE" dirty="0"/>
          </a:p>
        </p:txBody>
      </p:sp>
      <p:cxnSp>
        <p:nvCxnSpPr>
          <p:cNvPr id="5" name="Gerade Verbindung 4"/>
          <p:cNvCxnSpPr/>
          <p:nvPr userDrawn="1"/>
        </p:nvCxnSpPr>
        <p:spPr>
          <a:xfrm>
            <a:off x="1080000" y="1512000"/>
            <a:ext cx="2400000" cy="0"/>
          </a:xfrm>
          <a:prstGeom prst="line">
            <a:avLst/>
          </a:prstGeom>
          <a:ln w="3810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13" name="Textplatzhalter 4"/>
          <p:cNvSpPr>
            <a:spLocks noGrp="1"/>
          </p:cNvSpPr>
          <p:nvPr>
            <p:ph type="body" sz="quarter" idx="14"/>
          </p:nvPr>
        </p:nvSpPr>
        <p:spPr>
          <a:xfrm>
            <a:off x="1080000" y="1800000"/>
            <a:ext cx="4860000" cy="1887696"/>
          </a:xfrm>
        </p:spPr>
        <p:txBody>
          <a:bodyPr>
            <a:sp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14" name="Textplatzhalter 4"/>
          <p:cNvSpPr>
            <a:spLocks noGrp="1"/>
          </p:cNvSpPr>
          <p:nvPr>
            <p:ph type="body" sz="quarter" idx="15"/>
          </p:nvPr>
        </p:nvSpPr>
        <p:spPr>
          <a:xfrm>
            <a:off x="6300000" y="1800000"/>
            <a:ext cx="4860000" cy="1887696"/>
          </a:xfrm>
        </p:spPr>
        <p:txBody>
          <a:bodyPr>
            <a:sp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Tree>
    <p:extLst>
      <p:ext uri="{BB962C8B-B14F-4D97-AF65-F5344CB8AC3E}">
        <p14:creationId xmlns:p14="http://schemas.microsoft.com/office/powerpoint/2010/main" val="349039631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Text +1 Picture">
    <p:spTree>
      <p:nvGrpSpPr>
        <p:cNvPr id="1" name=""/>
        <p:cNvGrpSpPr/>
        <p:nvPr/>
      </p:nvGrpSpPr>
      <p:grpSpPr>
        <a:xfrm>
          <a:off x="0" y="0"/>
          <a:ext cx="0" cy="0"/>
          <a:chOff x="0" y="0"/>
          <a:chExt cx="0" cy="0"/>
        </a:xfrm>
      </p:grpSpPr>
      <p:sp>
        <p:nvSpPr>
          <p:cNvPr id="2" name="Titel 1"/>
          <p:cNvSpPr>
            <a:spLocks noGrp="1"/>
          </p:cNvSpPr>
          <p:nvPr>
            <p:ph type="title"/>
          </p:nvPr>
        </p:nvSpPr>
        <p:spPr>
          <a:xfrm>
            <a:off x="1080000" y="492801"/>
            <a:ext cx="9000000" cy="886397"/>
          </a:xfrm>
        </p:spPr>
        <p:txBody>
          <a:bodyPr/>
          <a:lstStyle>
            <a:lvl1pPr>
              <a:defRPr>
                <a:latin typeface="メイリオ" panose="020B0604030504040204" pitchFamily="50" charset="-128"/>
                <a:ea typeface="メイリオ" panose="020B0604030504040204" pitchFamily="50" charset="-128"/>
              </a:defRPr>
            </a:lvl1pPr>
          </a:lstStyle>
          <a:p>
            <a:r>
              <a:rPr lang="de-DE" dirty="0" smtClean="0"/>
              <a:t>Titelmasterformat durch Klicken bearbeiten</a:t>
            </a:r>
            <a:endParaRPr lang="en-US" dirty="0"/>
          </a:p>
        </p:txBody>
      </p:sp>
      <p:sp>
        <p:nvSpPr>
          <p:cNvPr id="3" name="Foliennummernplatzhalter 2"/>
          <p:cNvSpPr>
            <a:spLocks noGrp="1"/>
          </p:cNvSpPr>
          <p:nvPr>
            <p:ph type="sldNum" sz="quarter" idx="10"/>
          </p:nvPr>
        </p:nvSpPr>
        <p:spPr/>
        <p:txBody>
          <a:bodyPr/>
          <a:lstStyle>
            <a:lvl1pPr>
              <a:defRPr>
                <a:latin typeface="メイリオ" panose="020B0604030504040204" pitchFamily="50" charset="-128"/>
                <a:ea typeface="メイリオ" panose="020B0604030504040204" pitchFamily="50" charset="-128"/>
              </a:defRPr>
            </a:lvl1pPr>
          </a:lstStyle>
          <a:p>
            <a:pPr algn="l"/>
            <a:r>
              <a:rPr lang="de-DE" dirty="0" smtClean="0"/>
              <a:t>ページ </a:t>
            </a:r>
            <a:fld id="{3FD030EF-7044-4946-962A-5D7D09BD1B34}" type="slidenum">
              <a:rPr lang="de-DE" smtClean="0"/>
              <a:pPr algn="l"/>
              <a:t>‹#›</a:t>
            </a:fld>
            <a:endParaRPr lang="de-DE" dirty="0"/>
          </a:p>
        </p:txBody>
      </p:sp>
      <p:cxnSp>
        <p:nvCxnSpPr>
          <p:cNvPr id="5" name="Gerade Verbindung 4"/>
          <p:cNvCxnSpPr/>
          <p:nvPr userDrawn="1"/>
        </p:nvCxnSpPr>
        <p:spPr>
          <a:xfrm>
            <a:off x="1080000" y="1512000"/>
            <a:ext cx="2400000" cy="0"/>
          </a:xfrm>
          <a:prstGeom prst="line">
            <a:avLst/>
          </a:prstGeom>
          <a:ln w="3810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13" name="Textplatzhalter 4"/>
          <p:cNvSpPr>
            <a:spLocks noGrp="1"/>
          </p:cNvSpPr>
          <p:nvPr>
            <p:ph type="body" sz="quarter" idx="14"/>
          </p:nvPr>
        </p:nvSpPr>
        <p:spPr>
          <a:xfrm>
            <a:off x="1080000" y="1800000"/>
            <a:ext cx="4860000" cy="1887696"/>
          </a:xfrm>
        </p:spPr>
        <p:txBody>
          <a:bodyPr>
            <a:spAutoFit/>
          </a:bodyPr>
          <a:lstStyle>
            <a:lvl1pPr>
              <a:defRPr>
                <a:latin typeface="メイリオ" panose="020B0604030504040204" pitchFamily="50" charset="-128"/>
                <a:ea typeface="メイリオ" panose="020B0604030504040204" pitchFamily="50" charset="-128"/>
              </a:defRPr>
            </a:lvl1pPr>
            <a:lvl2pPr>
              <a:defRPr>
                <a:latin typeface="メイリオ" panose="020B0604030504040204" pitchFamily="50" charset="-128"/>
                <a:ea typeface="メイリオ" panose="020B0604030504040204" pitchFamily="50" charset="-128"/>
              </a:defRPr>
            </a:lvl2pPr>
            <a:lvl3pPr>
              <a:defRPr>
                <a:latin typeface="メイリオ" panose="020B0604030504040204" pitchFamily="50" charset="-128"/>
                <a:ea typeface="メイリオ" panose="020B0604030504040204" pitchFamily="50" charset="-128"/>
              </a:defRPr>
            </a:lvl3pPr>
            <a:lvl4pPr>
              <a:defRPr>
                <a:latin typeface="メイリオ" panose="020B0604030504040204" pitchFamily="50" charset="-128"/>
                <a:ea typeface="メイリオ" panose="020B0604030504040204" pitchFamily="50" charset="-128"/>
              </a:defRPr>
            </a:lvl4pPr>
            <a:lvl5pPr>
              <a:defRPr>
                <a:latin typeface="メイリオ" panose="020B0604030504040204" pitchFamily="50" charset="-128"/>
                <a:ea typeface="メイリオ" panose="020B0604030504040204" pitchFamily="50" charset="-128"/>
              </a:defRPr>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15" name="Bildplatzhalter 3"/>
          <p:cNvSpPr>
            <a:spLocks noGrp="1"/>
          </p:cNvSpPr>
          <p:nvPr>
            <p:ph type="pic" sz="quarter" idx="15"/>
          </p:nvPr>
        </p:nvSpPr>
        <p:spPr>
          <a:xfrm>
            <a:off x="6300000" y="1800000"/>
            <a:ext cx="5400000" cy="4248000"/>
          </a:xfrm>
          <a:ln w="6350">
            <a:noFill/>
          </a:ln>
        </p:spPr>
        <p:txBody>
          <a:bodyPr lIns="144000" tIns="144000">
            <a:normAutofit/>
          </a:bodyPr>
          <a:lstStyle>
            <a:lvl1pPr>
              <a:defRPr sz="1000">
                <a:latin typeface="メイリオ" panose="020B0604030504040204" pitchFamily="50" charset="-128"/>
                <a:ea typeface="メイリオ" panose="020B0604030504040204" pitchFamily="50" charset="-128"/>
              </a:defRPr>
            </a:lvl1pPr>
          </a:lstStyle>
          <a:p>
            <a:r>
              <a:rPr lang="de-DE" dirty="0" smtClean="0"/>
              <a:t>Bild durch Klicken auf Symbol hinzufügen</a:t>
            </a:r>
            <a:endParaRPr lang="en-US" dirty="0"/>
          </a:p>
        </p:txBody>
      </p:sp>
    </p:spTree>
    <p:extLst>
      <p:ext uri="{BB962C8B-B14F-4D97-AF65-F5344CB8AC3E}">
        <p14:creationId xmlns:p14="http://schemas.microsoft.com/office/powerpoint/2010/main" val="32362407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4 pictures">
    <p:spTree>
      <p:nvGrpSpPr>
        <p:cNvPr id="1" name=""/>
        <p:cNvGrpSpPr/>
        <p:nvPr/>
      </p:nvGrpSpPr>
      <p:grpSpPr>
        <a:xfrm>
          <a:off x="0" y="0"/>
          <a:ext cx="0" cy="0"/>
          <a:chOff x="0" y="0"/>
          <a:chExt cx="0" cy="0"/>
        </a:xfrm>
      </p:grpSpPr>
      <p:sp>
        <p:nvSpPr>
          <p:cNvPr id="2" name="Titel 1"/>
          <p:cNvSpPr>
            <a:spLocks noGrp="1"/>
          </p:cNvSpPr>
          <p:nvPr>
            <p:ph type="title"/>
          </p:nvPr>
        </p:nvSpPr>
        <p:spPr>
          <a:xfrm>
            <a:off x="1080000" y="492801"/>
            <a:ext cx="9000000" cy="886397"/>
          </a:xfrm>
        </p:spPr>
        <p:txBody>
          <a:bodyPr/>
          <a:lstStyle>
            <a:lvl1pPr>
              <a:defRPr>
                <a:latin typeface="メイリオ" panose="020B0604030504040204" pitchFamily="50" charset="-128"/>
                <a:ea typeface="メイリオ" panose="020B0604030504040204" pitchFamily="50" charset="-128"/>
              </a:defRPr>
            </a:lvl1pPr>
          </a:lstStyle>
          <a:p>
            <a:r>
              <a:rPr lang="de-DE" smtClean="0"/>
              <a:t>Titelmasterformat durch Klicken bearbeiten</a:t>
            </a:r>
            <a:endParaRPr lang="en-US"/>
          </a:p>
        </p:txBody>
      </p:sp>
      <p:sp>
        <p:nvSpPr>
          <p:cNvPr id="3" name="Foliennummernplatzhalter 2"/>
          <p:cNvSpPr>
            <a:spLocks noGrp="1"/>
          </p:cNvSpPr>
          <p:nvPr>
            <p:ph type="sldNum" sz="quarter" idx="10"/>
          </p:nvPr>
        </p:nvSpPr>
        <p:spPr/>
        <p:txBody>
          <a:bodyPr/>
          <a:lstStyle>
            <a:lvl1pPr>
              <a:defRPr>
                <a:latin typeface="メイリオ" panose="020B0604030504040204" pitchFamily="50" charset="-128"/>
                <a:ea typeface="メイリオ" panose="020B0604030504040204" pitchFamily="50" charset="-128"/>
              </a:defRPr>
            </a:lvl1pPr>
          </a:lstStyle>
          <a:p>
            <a:pPr algn="l"/>
            <a:r>
              <a:rPr lang="de-DE" dirty="0" smtClean="0"/>
              <a:t>ページ </a:t>
            </a:r>
            <a:fld id="{3FD030EF-7044-4946-962A-5D7D09BD1B34}" type="slidenum">
              <a:rPr lang="de-DE" smtClean="0"/>
              <a:pPr algn="l"/>
              <a:t>‹#›</a:t>
            </a:fld>
            <a:endParaRPr lang="de-DE" dirty="0"/>
          </a:p>
        </p:txBody>
      </p:sp>
      <p:cxnSp>
        <p:nvCxnSpPr>
          <p:cNvPr id="5" name="Gerade Verbindung 4"/>
          <p:cNvCxnSpPr/>
          <p:nvPr userDrawn="1"/>
        </p:nvCxnSpPr>
        <p:spPr>
          <a:xfrm>
            <a:off x="1080000" y="1512000"/>
            <a:ext cx="2400000" cy="0"/>
          </a:xfrm>
          <a:prstGeom prst="line">
            <a:avLst/>
          </a:prstGeom>
          <a:ln w="3810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13" name="Textplatzhalter 4"/>
          <p:cNvSpPr>
            <a:spLocks noGrp="1"/>
          </p:cNvSpPr>
          <p:nvPr>
            <p:ph type="body" sz="quarter" idx="14"/>
          </p:nvPr>
        </p:nvSpPr>
        <p:spPr>
          <a:xfrm>
            <a:off x="1080000" y="1800000"/>
            <a:ext cx="4860000" cy="1887696"/>
          </a:xfrm>
        </p:spPr>
        <p:txBody>
          <a:bodyPr>
            <a:spAutoFit/>
          </a:bodyPr>
          <a:lstStyle>
            <a:lvl1pPr>
              <a:defRPr>
                <a:latin typeface="メイリオ" panose="020B0604030504040204" pitchFamily="50" charset="-128"/>
                <a:ea typeface="メイリオ" panose="020B0604030504040204" pitchFamily="50" charset="-128"/>
              </a:defRPr>
            </a:lvl1pPr>
            <a:lvl2pPr>
              <a:defRPr>
                <a:latin typeface="メイリオ" panose="020B0604030504040204" pitchFamily="50" charset="-128"/>
                <a:ea typeface="メイリオ" panose="020B0604030504040204" pitchFamily="50" charset="-128"/>
              </a:defRPr>
            </a:lvl2pPr>
            <a:lvl3pPr>
              <a:defRPr>
                <a:latin typeface="メイリオ" panose="020B0604030504040204" pitchFamily="50" charset="-128"/>
                <a:ea typeface="メイリオ" panose="020B0604030504040204" pitchFamily="50" charset="-128"/>
              </a:defRPr>
            </a:lvl3pPr>
            <a:lvl4pPr>
              <a:defRPr>
                <a:latin typeface="メイリオ" panose="020B0604030504040204" pitchFamily="50" charset="-128"/>
                <a:ea typeface="メイリオ" panose="020B0604030504040204" pitchFamily="50" charset="-128"/>
              </a:defRPr>
            </a:lvl4pPr>
            <a:lvl5pPr>
              <a:defRPr>
                <a:latin typeface="メイリオ" panose="020B0604030504040204" pitchFamily="50" charset="-128"/>
                <a:ea typeface="メイリオ" panose="020B0604030504040204" pitchFamily="50" charset="-128"/>
              </a:defRPr>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14" name="Bildplatzhalter 3"/>
          <p:cNvSpPr>
            <a:spLocks noGrp="1"/>
          </p:cNvSpPr>
          <p:nvPr>
            <p:ph type="pic" sz="quarter" idx="15"/>
          </p:nvPr>
        </p:nvSpPr>
        <p:spPr>
          <a:xfrm>
            <a:off x="6300000" y="1800000"/>
            <a:ext cx="2628000" cy="1980000"/>
          </a:xfrm>
          <a:ln w="6350">
            <a:solidFill>
              <a:schemeClr val="tx1">
                <a:lumMod val="20000"/>
                <a:lumOff val="80000"/>
              </a:schemeClr>
            </a:solidFill>
          </a:ln>
        </p:spPr>
        <p:txBody>
          <a:bodyPr lIns="144000" tIns="144000">
            <a:normAutofit/>
          </a:bodyPr>
          <a:lstStyle>
            <a:lvl1pPr>
              <a:defRPr sz="1000">
                <a:latin typeface="メイリオ" panose="020B0604030504040204" pitchFamily="50" charset="-128"/>
                <a:ea typeface="メイリオ" panose="020B0604030504040204" pitchFamily="50" charset="-128"/>
              </a:defRPr>
            </a:lvl1pPr>
          </a:lstStyle>
          <a:p>
            <a:r>
              <a:rPr lang="de-DE" dirty="0" smtClean="0"/>
              <a:t>Bild durch Klicken auf Symbol hinzufügen</a:t>
            </a:r>
            <a:endParaRPr lang="en-US" dirty="0"/>
          </a:p>
        </p:txBody>
      </p:sp>
      <p:sp>
        <p:nvSpPr>
          <p:cNvPr id="16" name="Bildplatzhalter 3"/>
          <p:cNvSpPr>
            <a:spLocks noGrp="1"/>
          </p:cNvSpPr>
          <p:nvPr>
            <p:ph type="pic" sz="quarter" idx="16"/>
          </p:nvPr>
        </p:nvSpPr>
        <p:spPr>
          <a:xfrm>
            <a:off x="9072352" y="1800000"/>
            <a:ext cx="2628000" cy="1980000"/>
          </a:xfrm>
          <a:ln w="6350">
            <a:solidFill>
              <a:schemeClr val="tx1">
                <a:lumMod val="20000"/>
                <a:lumOff val="80000"/>
              </a:schemeClr>
            </a:solidFill>
          </a:ln>
        </p:spPr>
        <p:txBody>
          <a:bodyPr lIns="144000" tIns="144000">
            <a:normAutofit/>
          </a:bodyPr>
          <a:lstStyle>
            <a:lvl1pPr>
              <a:defRPr sz="1000">
                <a:latin typeface="メイリオ" panose="020B0604030504040204" pitchFamily="50" charset="-128"/>
                <a:ea typeface="メイリオ" panose="020B0604030504040204" pitchFamily="50" charset="-128"/>
              </a:defRPr>
            </a:lvl1pPr>
          </a:lstStyle>
          <a:p>
            <a:r>
              <a:rPr lang="de-DE" dirty="0" smtClean="0"/>
              <a:t>Bild durch Klicken auf Symbol hinzufügen</a:t>
            </a:r>
            <a:endParaRPr lang="en-US" dirty="0"/>
          </a:p>
        </p:txBody>
      </p:sp>
      <p:sp>
        <p:nvSpPr>
          <p:cNvPr id="17" name="Bildplatzhalter 3"/>
          <p:cNvSpPr>
            <a:spLocks noGrp="1"/>
          </p:cNvSpPr>
          <p:nvPr>
            <p:ph type="pic" sz="quarter" idx="17"/>
          </p:nvPr>
        </p:nvSpPr>
        <p:spPr>
          <a:xfrm>
            <a:off x="6300000" y="3924000"/>
            <a:ext cx="2628000" cy="1980000"/>
          </a:xfrm>
          <a:ln w="6350">
            <a:solidFill>
              <a:schemeClr val="tx1">
                <a:lumMod val="20000"/>
                <a:lumOff val="80000"/>
              </a:schemeClr>
            </a:solidFill>
          </a:ln>
        </p:spPr>
        <p:txBody>
          <a:bodyPr lIns="144000" tIns="144000">
            <a:normAutofit/>
          </a:bodyPr>
          <a:lstStyle>
            <a:lvl1pPr>
              <a:defRPr sz="1000">
                <a:latin typeface="メイリオ" panose="020B0604030504040204" pitchFamily="50" charset="-128"/>
                <a:ea typeface="メイリオ" panose="020B0604030504040204" pitchFamily="50" charset="-128"/>
              </a:defRPr>
            </a:lvl1pPr>
          </a:lstStyle>
          <a:p>
            <a:r>
              <a:rPr lang="de-DE" dirty="0" smtClean="0"/>
              <a:t>Bild durch Klicken auf Symbol hinzufügen</a:t>
            </a:r>
            <a:endParaRPr lang="en-US" dirty="0"/>
          </a:p>
        </p:txBody>
      </p:sp>
      <p:sp>
        <p:nvSpPr>
          <p:cNvPr id="18" name="Bildplatzhalter 3"/>
          <p:cNvSpPr>
            <a:spLocks noGrp="1"/>
          </p:cNvSpPr>
          <p:nvPr>
            <p:ph type="pic" sz="quarter" idx="18"/>
          </p:nvPr>
        </p:nvSpPr>
        <p:spPr>
          <a:xfrm>
            <a:off x="9072352" y="3924000"/>
            <a:ext cx="2628000" cy="1980000"/>
          </a:xfrm>
          <a:ln w="6350">
            <a:solidFill>
              <a:schemeClr val="tx1">
                <a:lumMod val="20000"/>
                <a:lumOff val="80000"/>
              </a:schemeClr>
            </a:solidFill>
          </a:ln>
        </p:spPr>
        <p:txBody>
          <a:bodyPr lIns="144000" tIns="144000">
            <a:normAutofit/>
          </a:bodyPr>
          <a:lstStyle>
            <a:lvl1pPr>
              <a:defRPr sz="1000">
                <a:latin typeface="メイリオ" panose="020B0604030504040204" pitchFamily="50" charset="-128"/>
                <a:ea typeface="メイリオ" panose="020B0604030504040204" pitchFamily="50" charset="-128"/>
              </a:defRPr>
            </a:lvl1pPr>
          </a:lstStyle>
          <a:p>
            <a:r>
              <a:rPr lang="de-DE" dirty="0" smtClean="0"/>
              <a:t>Bild durch Klicken auf Symbol hinzufügen</a:t>
            </a:r>
            <a:endParaRPr lang="en-US" dirty="0"/>
          </a:p>
        </p:txBody>
      </p:sp>
    </p:spTree>
    <p:extLst>
      <p:ext uri="{BB962C8B-B14F-4D97-AF65-F5344CB8AC3E}">
        <p14:creationId xmlns:p14="http://schemas.microsoft.com/office/powerpoint/2010/main" val="240330277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 Picture large + Caption">
    <p:spTree>
      <p:nvGrpSpPr>
        <p:cNvPr id="1" name=""/>
        <p:cNvGrpSpPr/>
        <p:nvPr/>
      </p:nvGrpSpPr>
      <p:grpSpPr>
        <a:xfrm>
          <a:off x="0" y="0"/>
          <a:ext cx="0" cy="0"/>
          <a:chOff x="0" y="0"/>
          <a:chExt cx="0" cy="0"/>
        </a:xfrm>
      </p:grpSpPr>
      <p:sp>
        <p:nvSpPr>
          <p:cNvPr id="2" name="Titel 1"/>
          <p:cNvSpPr>
            <a:spLocks noGrp="1"/>
          </p:cNvSpPr>
          <p:nvPr>
            <p:ph type="title"/>
          </p:nvPr>
        </p:nvSpPr>
        <p:spPr>
          <a:xfrm>
            <a:off x="1080000" y="492801"/>
            <a:ext cx="9000000" cy="886397"/>
          </a:xfrm>
        </p:spPr>
        <p:txBody>
          <a:bodyPr/>
          <a:lstStyle>
            <a:lvl1pPr>
              <a:defRPr>
                <a:latin typeface="メイリオ" panose="020B0604030504040204" pitchFamily="50" charset="-128"/>
                <a:ea typeface="メイリオ" panose="020B0604030504040204" pitchFamily="50" charset="-128"/>
              </a:defRPr>
            </a:lvl1pPr>
          </a:lstStyle>
          <a:p>
            <a:r>
              <a:rPr lang="de-DE" smtClean="0"/>
              <a:t>Titelmasterformat durch Klicken bearbeiten</a:t>
            </a:r>
            <a:endParaRPr lang="en-US"/>
          </a:p>
        </p:txBody>
      </p:sp>
      <p:sp>
        <p:nvSpPr>
          <p:cNvPr id="3" name="Foliennummernplatzhalter 2"/>
          <p:cNvSpPr>
            <a:spLocks noGrp="1"/>
          </p:cNvSpPr>
          <p:nvPr>
            <p:ph type="sldNum" sz="quarter" idx="10"/>
          </p:nvPr>
        </p:nvSpPr>
        <p:spPr/>
        <p:txBody>
          <a:bodyPr/>
          <a:lstStyle>
            <a:lvl1pPr>
              <a:defRPr>
                <a:latin typeface="メイリオ" panose="020B0604030504040204" pitchFamily="50" charset="-128"/>
                <a:ea typeface="メイリオ" panose="020B0604030504040204" pitchFamily="50" charset="-128"/>
              </a:defRPr>
            </a:lvl1pPr>
          </a:lstStyle>
          <a:p>
            <a:pPr algn="l"/>
            <a:r>
              <a:rPr lang="de-DE" dirty="0" smtClean="0"/>
              <a:t>ページ </a:t>
            </a:r>
            <a:fld id="{3FD030EF-7044-4946-962A-5D7D09BD1B34}" type="slidenum">
              <a:rPr lang="de-DE" smtClean="0"/>
              <a:pPr algn="l"/>
              <a:t>‹#›</a:t>
            </a:fld>
            <a:endParaRPr lang="de-DE" dirty="0"/>
          </a:p>
        </p:txBody>
      </p:sp>
      <p:cxnSp>
        <p:nvCxnSpPr>
          <p:cNvPr id="5" name="Gerade Verbindung 4"/>
          <p:cNvCxnSpPr/>
          <p:nvPr userDrawn="1"/>
        </p:nvCxnSpPr>
        <p:spPr>
          <a:xfrm>
            <a:off x="1080000" y="1512000"/>
            <a:ext cx="2400000" cy="0"/>
          </a:xfrm>
          <a:prstGeom prst="line">
            <a:avLst/>
          </a:prstGeom>
          <a:ln w="3810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19" name="Textplatzhalter 6"/>
          <p:cNvSpPr>
            <a:spLocks noGrp="1"/>
          </p:cNvSpPr>
          <p:nvPr>
            <p:ph type="body" sz="quarter" idx="17"/>
          </p:nvPr>
        </p:nvSpPr>
        <p:spPr>
          <a:xfrm>
            <a:off x="9972000" y="2340000"/>
            <a:ext cx="1728000" cy="1239314"/>
          </a:xfrm>
        </p:spPr>
        <p:txBody>
          <a:bodyPr/>
          <a:lstStyle>
            <a:lvl1pPr>
              <a:defRPr sz="1400">
                <a:latin typeface="メイリオ" panose="020B0604030504040204" pitchFamily="50" charset="-128"/>
                <a:ea typeface="メイリオ" panose="020B0604030504040204" pitchFamily="50" charset="-128"/>
              </a:defRPr>
            </a:lvl1pPr>
            <a:lvl2pPr>
              <a:defRPr sz="1400">
                <a:latin typeface="メイリオ" panose="020B0604030504040204" pitchFamily="50" charset="-128"/>
                <a:ea typeface="メイリオ" panose="020B0604030504040204" pitchFamily="50" charset="-128"/>
              </a:defRPr>
            </a:lvl2pPr>
            <a:lvl3pPr>
              <a:defRPr sz="1400">
                <a:latin typeface="メイリオ" panose="020B0604030504040204" pitchFamily="50" charset="-128"/>
                <a:ea typeface="メイリオ" panose="020B0604030504040204" pitchFamily="50" charset="-128"/>
              </a:defRPr>
            </a:lvl3pPr>
            <a:lvl4pPr>
              <a:defRPr sz="1400"/>
            </a:lvl4pPr>
            <a:lvl5pPr>
              <a:defRPr sz="1400"/>
            </a:lvl5pPr>
          </a:lstStyle>
          <a:p>
            <a:pPr lvl="0"/>
            <a:r>
              <a:rPr lang="de-DE" dirty="0" smtClean="0"/>
              <a:t>Textmasterformat bearbeiten</a:t>
            </a:r>
          </a:p>
          <a:p>
            <a:pPr lvl="1"/>
            <a:r>
              <a:rPr lang="de-DE" dirty="0" smtClean="0"/>
              <a:t>Zweite Ebene</a:t>
            </a:r>
          </a:p>
          <a:p>
            <a:pPr lvl="2"/>
            <a:r>
              <a:rPr lang="de-DE" dirty="0" smtClean="0"/>
              <a:t>Dritte Ebene</a:t>
            </a:r>
          </a:p>
        </p:txBody>
      </p:sp>
      <p:sp>
        <p:nvSpPr>
          <p:cNvPr id="20" name="Bildplatzhalter 8"/>
          <p:cNvSpPr>
            <a:spLocks noGrp="1"/>
          </p:cNvSpPr>
          <p:nvPr>
            <p:ph type="pic" sz="quarter" idx="18"/>
          </p:nvPr>
        </p:nvSpPr>
        <p:spPr>
          <a:xfrm>
            <a:off x="1080000" y="1800000"/>
            <a:ext cx="8100000" cy="4248000"/>
          </a:xfrm>
        </p:spPr>
        <p:txBody>
          <a:bodyPr lIns="144000" tIns="144000">
            <a:noAutofit/>
          </a:bodyPr>
          <a:lstStyle>
            <a:lvl1pPr>
              <a:defRPr sz="1000">
                <a:latin typeface="メイリオ" panose="020B0604030504040204" pitchFamily="50" charset="-128"/>
                <a:ea typeface="メイリオ" panose="020B0604030504040204" pitchFamily="50" charset="-128"/>
              </a:defRPr>
            </a:lvl1pPr>
          </a:lstStyle>
          <a:p>
            <a:endParaRPr lang="en-US" dirty="0"/>
          </a:p>
        </p:txBody>
      </p:sp>
    </p:spTree>
    <p:extLst>
      <p:ext uri="{BB962C8B-B14F-4D97-AF65-F5344CB8AC3E}">
        <p14:creationId xmlns:p14="http://schemas.microsoft.com/office/powerpoint/2010/main" val="420688044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Graphs">
    <p:spTree>
      <p:nvGrpSpPr>
        <p:cNvPr id="1" name=""/>
        <p:cNvGrpSpPr/>
        <p:nvPr/>
      </p:nvGrpSpPr>
      <p:grpSpPr>
        <a:xfrm>
          <a:off x="0" y="0"/>
          <a:ext cx="0" cy="0"/>
          <a:chOff x="0" y="0"/>
          <a:chExt cx="0" cy="0"/>
        </a:xfrm>
      </p:grpSpPr>
      <p:sp>
        <p:nvSpPr>
          <p:cNvPr id="2" name="Titel 1"/>
          <p:cNvSpPr>
            <a:spLocks noGrp="1"/>
          </p:cNvSpPr>
          <p:nvPr>
            <p:ph type="title"/>
          </p:nvPr>
        </p:nvSpPr>
        <p:spPr>
          <a:xfrm>
            <a:off x="1080000" y="492801"/>
            <a:ext cx="9000000" cy="886397"/>
          </a:xfrm>
        </p:spPr>
        <p:txBody>
          <a:bodyPr/>
          <a:lstStyle>
            <a:lvl1pPr>
              <a:defRPr>
                <a:latin typeface="メイリオ" panose="020B0604030504040204" pitchFamily="50" charset="-128"/>
                <a:ea typeface="メイリオ" panose="020B0604030504040204" pitchFamily="50" charset="-128"/>
              </a:defRPr>
            </a:lvl1pPr>
          </a:lstStyle>
          <a:p>
            <a:r>
              <a:rPr lang="de-DE" smtClean="0"/>
              <a:t>Titelmasterformat durch Klicken bearbeiten</a:t>
            </a:r>
            <a:endParaRPr lang="en-US"/>
          </a:p>
        </p:txBody>
      </p:sp>
      <p:sp>
        <p:nvSpPr>
          <p:cNvPr id="3" name="Foliennummernplatzhalter 2"/>
          <p:cNvSpPr>
            <a:spLocks noGrp="1"/>
          </p:cNvSpPr>
          <p:nvPr>
            <p:ph type="sldNum" sz="quarter" idx="10"/>
          </p:nvPr>
        </p:nvSpPr>
        <p:spPr/>
        <p:txBody>
          <a:bodyPr/>
          <a:lstStyle>
            <a:lvl1pPr>
              <a:defRPr>
                <a:latin typeface="メイリオ" panose="020B0604030504040204" pitchFamily="50" charset="-128"/>
                <a:ea typeface="メイリオ" panose="020B0604030504040204" pitchFamily="50" charset="-128"/>
              </a:defRPr>
            </a:lvl1pPr>
          </a:lstStyle>
          <a:p>
            <a:pPr algn="l"/>
            <a:r>
              <a:rPr lang="de-DE" dirty="0" smtClean="0"/>
              <a:t>ページ </a:t>
            </a:r>
            <a:fld id="{3FD030EF-7044-4946-962A-5D7D09BD1B34}" type="slidenum">
              <a:rPr lang="de-DE" smtClean="0"/>
              <a:pPr algn="l"/>
              <a:t>‹#›</a:t>
            </a:fld>
            <a:endParaRPr lang="de-DE" dirty="0"/>
          </a:p>
        </p:txBody>
      </p:sp>
      <p:cxnSp>
        <p:nvCxnSpPr>
          <p:cNvPr id="5" name="Gerade Verbindung 4"/>
          <p:cNvCxnSpPr/>
          <p:nvPr userDrawn="1"/>
        </p:nvCxnSpPr>
        <p:spPr>
          <a:xfrm>
            <a:off x="1080000" y="1512000"/>
            <a:ext cx="2400000" cy="0"/>
          </a:xfrm>
          <a:prstGeom prst="line">
            <a:avLst/>
          </a:prstGeom>
          <a:ln w="3810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23" name="Diagrammplatzhalter 8"/>
          <p:cNvSpPr>
            <a:spLocks noGrp="1"/>
          </p:cNvSpPr>
          <p:nvPr>
            <p:ph type="chart" sz="quarter" idx="16"/>
          </p:nvPr>
        </p:nvSpPr>
        <p:spPr>
          <a:xfrm>
            <a:off x="1080000" y="1692000"/>
            <a:ext cx="5220000" cy="4248000"/>
          </a:xfrm>
          <a:noFill/>
        </p:spPr>
        <p:txBody>
          <a:bodyPr lIns="144000" tIns="144000" rIns="144000" bIns="144000">
            <a:noAutofit/>
          </a:bodyPr>
          <a:lstStyle>
            <a:lvl1pPr>
              <a:defRPr>
                <a:latin typeface="メイリオ" panose="020B0604030504040204" pitchFamily="50" charset="-128"/>
                <a:ea typeface="メイリオ" panose="020B0604030504040204" pitchFamily="50" charset="-128"/>
              </a:defRPr>
            </a:lvl1pPr>
          </a:lstStyle>
          <a:p>
            <a:endParaRPr lang="en-US" dirty="0"/>
          </a:p>
        </p:txBody>
      </p:sp>
      <p:sp>
        <p:nvSpPr>
          <p:cNvPr id="24" name="Diagrammplatzhalter 8"/>
          <p:cNvSpPr>
            <a:spLocks noGrp="1"/>
          </p:cNvSpPr>
          <p:nvPr>
            <p:ph type="chart" sz="quarter" idx="17"/>
          </p:nvPr>
        </p:nvSpPr>
        <p:spPr>
          <a:xfrm>
            <a:off x="6480000" y="1692000"/>
            <a:ext cx="5220000" cy="4248000"/>
          </a:xfrm>
          <a:noFill/>
        </p:spPr>
        <p:txBody>
          <a:bodyPr lIns="144000" tIns="144000" rIns="144000" bIns="144000">
            <a:noAutofit/>
          </a:bodyPr>
          <a:lstStyle>
            <a:lvl1pPr>
              <a:defRPr>
                <a:latin typeface="メイリオ" panose="020B0604030504040204" pitchFamily="50" charset="-128"/>
                <a:ea typeface="メイリオ" panose="020B0604030504040204" pitchFamily="50" charset="-128"/>
              </a:defRPr>
            </a:lvl1pPr>
          </a:lstStyle>
          <a:p>
            <a:endParaRPr lang="en-US" dirty="0"/>
          </a:p>
        </p:txBody>
      </p:sp>
    </p:spTree>
    <p:extLst>
      <p:ext uri="{BB962C8B-B14F-4D97-AF65-F5344CB8AC3E}">
        <p14:creationId xmlns:p14="http://schemas.microsoft.com/office/powerpoint/2010/main" val="317329170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image" Target="../media/image1.jpeg"/><Relationship Id="rId2" Type="http://schemas.openxmlformats.org/officeDocument/2006/relationships/slideLayout" Target="../slideLayouts/slideLayout19.xml"/><Relationship Id="rId16"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image" Target="../media/image2.png"/><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図 8"/>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9984000" y="6429908"/>
            <a:ext cx="1737600" cy="297191"/>
          </a:xfrm>
          <a:prstGeom prst="rect">
            <a:avLst/>
          </a:prstGeom>
        </p:spPr>
      </p:pic>
      <p:sp>
        <p:nvSpPr>
          <p:cNvPr id="2" name="Titelplatzhalter 1"/>
          <p:cNvSpPr>
            <a:spLocks noGrp="1"/>
          </p:cNvSpPr>
          <p:nvPr>
            <p:ph type="title"/>
          </p:nvPr>
        </p:nvSpPr>
        <p:spPr>
          <a:xfrm>
            <a:off x="1080000" y="492801"/>
            <a:ext cx="8520000" cy="886397"/>
          </a:xfrm>
          <a:prstGeom prst="rect">
            <a:avLst/>
          </a:prstGeom>
        </p:spPr>
        <p:txBody>
          <a:bodyPr vert="horz" wrap="square" lIns="0" tIns="0" rIns="0" bIns="0" rtlCol="0" anchor="b" anchorCtr="0">
            <a:spAutoFit/>
          </a:bodyPr>
          <a:lstStyle/>
          <a:p>
            <a:r>
              <a:rPr lang="de-DE" dirty="0" smtClean="0"/>
              <a:t>Titelmasterformat durch Klicken bearbeiten</a:t>
            </a:r>
            <a:endParaRPr lang="en-US" dirty="0"/>
          </a:p>
        </p:txBody>
      </p:sp>
      <p:sp>
        <p:nvSpPr>
          <p:cNvPr id="3" name="Textplatzhalter 2"/>
          <p:cNvSpPr>
            <a:spLocks noGrp="1"/>
          </p:cNvSpPr>
          <p:nvPr>
            <p:ph type="body" idx="1"/>
          </p:nvPr>
        </p:nvSpPr>
        <p:spPr>
          <a:xfrm>
            <a:off x="1080000" y="1800000"/>
            <a:ext cx="9120000" cy="1887696"/>
          </a:xfrm>
          <a:prstGeom prst="rect">
            <a:avLst/>
          </a:prstGeom>
        </p:spPr>
        <p:txBody>
          <a:bodyPr vert="horz" lIns="0" tIns="0" rIns="0" bIns="0" rtlCol="0">
            <a:sp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6" name="Foliennummernplatzhalter 5"/>
          <p:cNvSpPr>
            <a:spLocks noGrp="1"/>
          </p:cNvSpPr>
          <p:nvPr>
            <p:ph type="sldNum" sz="quarter" idx="4"/>
          </p:nvPr>
        </p:nvSpPr>
        <p:spPr>
          <a:xfrm>
            <a:off x="5499100" y="6508358"/>
            <a:ext cx="932975" cy="161583"/>
          </a:xfrm>
          <a:prstGeom prst="rect">
            <a:avLst/>
          </a:prstGeom>
        </p:spPr>
        <p:txBody>
          <a:bodyPr vert="horz" wrap="square" lIns="0" tIns="0" rIns="0" bIns="0" rtlCol="0" anchor="ctr">
            <a:spAutoFit/>
          </a:bodyPr>
          <a:lstStyle>
            <a:lvl1pPr algn="r">
              <a:defRPr lang="en-US" sz="1050" b="1" i="0" u="none" strike="noStrike" kern="1200" baseline="0" smtClean="0">
                <a:solidFill>
                  <a:schemeClr val="tx2"/>
                </a:solidFill>
                <a:latin typeface="+mj-lt"/>
                <a:ea typeface="+mn-ea"/>
                <a:cs typeface="+mn-cs"/>
              </a:defRPr>
            </a:lvl1pPr>
          </a:lstStyle>
          <a:p>
            <a:pPr algn="l"/>
            <a:r>
              <a:rPr lang="de-DE" smtClean="0"/>
              <a:t>ページ </a:t>
            </a:r>
            <a:fld id="{3FD030EF-7044-4946-962A-5D7D09BD1B34}" type="slidenum">
              <a:rPr lang="de-DE" smtClean="0"/>
              <a:pPr algn="l"/>
              <a:t>‹#›</a:t>
            </a:fld>
            <a:endParaRPr lang="de-DE" dirty="0"/>
          </a:p>
        </p:txBody>
      </p:sp>
      <p:sp>
        <p:nvSpPr>
          <p:cNvPr id="13" name="Textfeld 7"/>
          <p:cNvSpPr txBox="1"/>
          <p:nvPr/>
        </p:nvSpPr>
        <p:spPr>
          <a:xfrm>
            <a:off x="468000" y="6527594"/>
            <a:ext cx="2454198" cy="123111"/>
          </a:xfrm>
          <a:prstGeom prst="rect">
            <a:avLst/>
          </a:prstGeom>
          <a:noFill/>
        </p:spPr>
        <p:txBody>
          <a:bodyPr wrap="none" lIns="0" tIns="0" rIns="0" bIns="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i="0" u="none" strike="noStrike" kern="1200" baseline="0" dirty="0" smtClean="0">
                <a:solidFill>
                  <a:schemeClr val="tx2"/>
                </a:solidFill>
                <a:latin typeface="Arial Narrow" panose="020B0606020202030204" pitchFamily="34" charset="0"/>
                <a:ea typeface="+mn-ea"/>
                <a:cs typeface="+mn-cs"/>
              </a:rPr>
              <a:t>© 2019 Renesas Electronics Corporation. All rights reserved. </a:t>
            </a:r>
            <a:endParaRPr lang="en-US" sz="800" dirty="0">
              <a:solidFill>
                <a:schemeClr val="tx2"/>
              </a:solidFill>
              <a:latin typeface="Arial Narrow" panose="020B0606020202030204" pitchFamily="34" charset="0"/>
            </a:endParaRPr>
          </a:p>
        </p:txBody>
      </p:sp>
      <p:cxnSp>
        <p:nvCxnSpPr>
          <p:cNvPr id="16" name="Gerade Verbindung 15"/>
          <p:cNvCxnSpPr/>
          <p:nvPr/>
        </p:nvCxnSpPr>
        <p:spPr>
          <a:xfrm>
            <a:off x="468000" y="6336000"/>
            <a:ext cx="112536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765573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68" r:id="rId10"/>
    <p:sldLayoutId id="2147483746" r:id="rId11"/>
    <p:sldLayoutId id="2147483747" r:id="rId12"/>
    <p:sldLayoutId id="2147483748" r:id="rId13"/>
    <p:sldLayoutId id="2147483749" r:id="rId14"/>
    <p:sldLayoutId id="2147483750" r:id="rId15"/>
    <p:sldLayoutId id="2147483751" r:id="rId16"/>
    <p:sldLayoutId id="2147483771" r:id="rId17"/>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3200" b="1" kern="1200">
          <a:solidFill>
            <a:schemeClr val="tx2"/>
          </a:solidFill>
          <a:latin typeface="Meiryo" panose="020B0604030504040204" pitchFamily="34" charset="-128"/>
          <a:ea typeface="Meiryo" panose="020B0604030504040204" pitchFamily="34" charset="-128"/>
          <a:cs typeface="Meiryo" panose="020B0604030504040204" pitchFamily="34" charset="-128"/>
        </a:defRPr>
      </a:lvl1pPr>
    </p:titleStyle>
    <p:bodyStyle>
      <a:lvl1pPr marL="0" indent="0" algn="l" defTabSz="914400" rtl="0" eaLnBrk="1" latinLnBrk="0" hangingPunct="1">
        <a:lnSpc>
          <a:spcPct val="120000"/>
        </a:lnSpc>
        <a:spcBef>
          <a:spcPts val="0"/>
        </a:spcBef>
        <a:spcAft>
          <a:spcPts val="800"/>
        </a:spcAft>
        <a:buFont typeface="Arial" panose="020B0604020202020204" pitchFamily="34" charset="0"/>
        <a:buNone/>
        <a:defRPr sz="1600" kern="1200">
          <a:solidFill>
            <a:schemeClr val="tx1"/>
          </a:solidFill>
          <a:latin typeface="+mn-lt"/>
          <a:ea typeface="+mn-ea"/>
          <a:cs typeface="+mn-cs"/>
        </a:defRPr>
      </a:lvl1pPr>
      <a:lvl2pPr marL="177800" indent="-177800" algn="l" defTabSz="914400" rtl="0" eaLnBrk="1" latinLnBrk="0" hangingPunct="1">
        <a:lnSpc>
          <a:spcPct val="120000"/>
        </a:lnSpc>
        <a:spcBef>
          <a:spcPts val="0"/>
        </a:spcBef>
        <a:spcAft>
          <a:spcPts val="800"/>
        </a:spcAft>
        <a:buClr>
          <a:schemeClr val="tx2"/>
        </a:buClr>
        <a:buFont typeface="Wingdings" panose="05000000000000000000" pitchFamily="2" charset="2"/>
        <a:buChar char="§"/>
        <a:defRPr sz="1600" kern="1200">
          <a:solidFill>
            <a:schemeClr val="tx1"/>
          </a:solidFill>
          <a:latin typeface="+mn-lt"/>
          <a:ea typeface="+mn-ea"/>
          <a:cs typeface="+mn-cs"/>
        </a:defRPr>
      </a:lvl2pPr>
      <a:lvl3pPr marL="355600" indent="-177800" algn="l" defTabSz="914400" rtl="0" eaLnBrk="1" latinLnBrk="0" hangingPunct="1">
        <a:lnSpc>
          <a:spcPct val="120000"/>
        </a:lnSpc>
        <a:spcBef>
          <a:spcPts val="0"/>
        </a:spcBef>
        <a:spcAft>
          <a:spcPts val="800"/>
        </a:spcAft>
        <a:buClr>
          <a:schemeClr val="tx2"/>
        </a:buClr>
        <a:buFont typeface="Wingdings" panose="05000000000000000000" pitchFamily="2" charset="2"/>
        <a:buChar char="§"/>
        <a:defRPr sz="1600" kern="1200">
          <a:solidFill>
            <a:schemeClr val="tx1"/>
          </a:solidFill>
          <a:latin typeface="+mn-lt"/>
          <a:ea typeface="+mn-ea"/>
          <a:cs typeface="+mn-cs"/>
        </a:defRPr>
      </a:lvl3pPr>
      <a:lvl4pPr marL="539750" indent="-184150" algn="l" defTabSz="914400" rtl="0" eaLnBrk="1" latinLnBrk="0" hangingPunct="1">
        <a:lnSpc>
          <a:spcPct val="120000"/>
        </a:lnSpc>
        <a:spcBef>
          <a:spcPts val="0"/>
        </a:spcBef>
        <a:spcAft>
          <a:spcPts val="800"/>
        </a:spcAft>
        <a:buFont typeface="Symbol" panose="05050102010706020507" pitchFamily="18" charset="2"/>
        <a:buChar char="-"/>
        <a:defRPr sz="1600" kern="1200">
          <a:solidFill>
            <a:schemeClr val="tx1"/>
          </a:solidFill>
          <a:latin typeface="+mn-lt"/>
          <a:ea typeface="+mn-ea"/>
          <a:cs typeface="+mn-cs"/>
        </a:defRPr>
      </a:lvl4pPr>
      <a:lvl5pPr marL="719138" indent="-179388" algn="l" defTabSz="914400" rtl="0" eaLnBrk="1" latinLnBrk="0" hangingPunct="1">
        <a:lnSpc>
          <a:spcPct val="120000"/>
        </a:lnSpc>
        <a:spcBef>
          <a:spcPts val="0"/>
        </a:spcBef>
        <a:spcAft>
          <a:spcPts val="800"/>
        </a:spcAft>
        <a:buFont typeface="Symbol" panose="05050102010706020507" pitchFamily="18"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90">
          <p15:clr>
            <a:srgbClr val="F26B43"/>
          </p15:clr>
        </p15:guide>
        <p15:guide id="2" pos="676">
          <p15:clr>
            <a:srgbClr val="F26B43"/>
          </p15:clr>
        </p15:guide>
        <p15:guide id="3" pos="3841">
          <p15:clr>
            <a:srgbClr val="F26B43"/>
          </p15:clr>
        </p15:guide>
        <p15:guide id="4" pos="7378">
          <p15:clr>
            <a:srgbClr val="F26B43"/>
          </p15:clr>
        </p15:guide>
        <p15:guide id="5" pos="628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図 3"/>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9984000" y="6429908"/>
            <a:ext cx="1737600" cy="297191"/>
          </a:xfrm>
          <a:prstGeom prst="rect">
            <a:avLst/>
          </a:prstGeom>
        </p:spPr>
      </p:pic>
      <p:sp>
        <p:nvSpPr>
          <p:cNvPr id="2" name="Titelplatzhalter 1"/>
          <p:cNvSpPr>
            <a:spLocks noGrp="1"/>
          </p:cNvSpPr>
          <p:nvPr>
            <p:ph type="title"/>
          </p:nvPr>
        </p:nvSpPr>
        <p:spPr>
          <a:xfrm>
            <a:off x="1080000" y="492801"/>
            <a:ext cx="8520000" cy="886397"/>
          </a:xfrm>
          <a:prstGeom prst="rect">
            <a:avLst/>
          </a:prstGeom>
        </p:spPr>
        <p:txBody>
          <a:bodyPr vert="horz" wrap="square" lIns="0" tIns="0" rIns="0" bIns="0" rtlCol="0" anchor="b" anchorCtr="0">
            <a:spAutoFit/>
          </a:bodyPr>
          <a:lstStyle/>
          <a:p>
            <a:r>
              <a:rPr lang="de-DE" dirty="0" smtClean="0"/>
              <a:t>Titelmasterformat durch Klicken bearbeiten</a:t>
            </a:r>
            <a:endParaRPr lang="en-US" dirty="0"/>
          </a:p>
        </p:txBody>
      </p:sp>
      <p:sp>
        <p:nvSpPr>
          <p:cNvPr id="3" name="Textplatzhalter 2"/>
          <p:cNvSpPr>
            <a:spLocks noGrp="1"/>
          </p:cNvSpPr>
          <p:nvPr>
            <p:ph type="body" idx="1"/>
          </p:nvPr>
        </p:nvSpPr>
        <p:spPr>
          <a:xfrm>
            <a:off x="1080000" y="1800000"/>
            <a:ext cx="9120000" cy="1887696"/>
          </a:xfrm>
          <a:prstGeom prst="rect">
            <a:avLst/>
          </a:prstGeom>
        </p:spPr>
        <p:txBody>
          <a:bodyPr vert="horz" lIns="0" tIns="0" rIns="0" bIns="0" rtlCol="0">
            <a:sp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6" name="Foliennummernplatzhalter 5"/>
          <p:cNvSpPr>
            <a:spLocks noGrp="1"/>
          </p:cNvSpPr>
          <p:nvPr>
            <p:ph type="sldNum" sz="quarter" idx="4"/>
          </p:nvPr>
        </p:nvSpPr>
        <p:spPr>
          <a:xfrm>
            <a:off x="5710776" y="6508357"/>
            <a:ext cx="768048" cy="161583"/>
          </a:xfrm>
          <a:prstGeom prst="rect">
            <a:avLst/>
          </a:prstGeom>
        </p:spPr>
        <p:txBody>
          <a:bodyPr vert="horz" wrap="square" lIns="0" tIns="0" rIns="0" bIns="0" rtlCol="0" anchor="ctr">
            <a:spAutoFit/>
          </a:bodyPr>
          <a:lstStyle>
            <a:lvl1pPr algn="r">
              <a:defRPr lang="en-US" sz="1050" b="1" i="0" u="none" strike="noStrike" kern="1200" baseline="0" smtClean="0">
                <a:solidFill>
                  <a:schemeClr val="tx2"/>
                </a:solidFill>
                <a:latin typeface="メイリオ" panose="020B0604030504040204" pitchFamily="50" charset="-128"/>
                <a:ea typeface="メイリオ" panose="020B0604030504040204" pitchFamily="50" charset="-128"/>
                <a:cs typeface="+mn-cs"/>
              </a:defRPr>
            </a:lvl1pPr>
          </a:lstStyle>
          <a:p>
            <a:pPr algn="l"/>
            <a:r>
              <a:rPr lang="de-DE" smtClean="0"/>
              <a:t>ページ </a:t>
            </a:r>
            <a:fld id="{3FD030EF-7044-4946-962A-5D7D09BD1B34}" type="slidenum">
              <a:rPr lang="de-DE" smtClean="0"/>
              <a:pPr algn="l"/>
              <a:t>‹#›</a:t>
            </a:fld>
            <a:endParaRPr lang="de-DE" dirty="0"/>
          </a:p>
        </p:txBody>
      </p:sp>
      <p:sp>
        <p:nvSpPr>
          <p:cNvPr id="13" name="Textfeld 7"/>
          <p:cNvSpPr txBox="1"/>
          <p:nvPr/>
        </p:nvSpPr>
        <p:spPr>
          <a:xfrm>
            <a:off x="468000" y="6527594"/>
            <a:ext cx="2454198" cy="123111"/>
          </a:xfrm>
          <a:prstGeom prst="rect">
            <a:avLst/>
          </a:prstGeom>
          <a:noFill/>
        </p:spPr>
        <p:txBody>
          <a:bodyPr wrap="none" lIns="0" tIns="0" rIns="0" bIns="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i="0" u="none" strike="noStrike" kern="1200" baseline="0" dirty="0" smtClean="0">
                <a:solidFill>
                  <a:schemeClr val="tx2"/>
                </a:solidFill>
                <a:latin typeface="Arial Narrow" panose="020B0606020202030204" pitchFamily="34" charset="0"/>
                <a:ea typeface="メイリオ" panose="020B0604030504040204" pitchFamily="50" charset="-128"/>
                <a:cs typeface="+mn-cs"/>
              </a:rPr>
              <a:t>© 2016 Renesas Electronics Corporation. All rights reserved. </a:t>
            </a:r>
            <a:endParaRPr lang="en-US" sz="800" dirty="0">
              <a:solidFill>
                <a:schemeClr val="tx2"/>
              </a:solidFill>
              <a:latin typeface="Arial Narrow" panose="020B0606020202030204" pitchFamily="34" charset="0"/>
              <a:ea typeface="メイリオ" panose="020B0604030504040204" pitchFamily="50" charset="-128"/>
            </a:endParaRPr>
          </a:p>
        </p:txBody>
      </p:sp>
      <p:cxnSp>
        <p:nvCxnSpPr>
          <p:cNvPr id="16" name="Gerade Verbindung 15"/>
          <p:cNvCxnSpPr/>
          <p:nvPr/>
        </p:nvCxnSpPr>
        <p:spPr>
          <a:xfrm>
            <a:off x="468000" y="6336000"/>
            <a:ext cx="112536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hteck 9"/>
          <p:cNvSpPr/>
          <p:nvPr userDrawn="1"/>
        </p:nvSpPr>
        <p:spPr>
          <a:xfrm>
            <a:off x="2952000" y="6505377"/>
            <a:ext cx="1480300" cy="17482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b="1" i="0" u="none" strike="noStrike" kern="1200" baseline="0" dirty="0" smtClean="0">
                <a:solidFill>
                  <a:schemeClr val="bg1"/>
                </a:solidFill>
                <a:latin typeface="+mj-lt"/>
                <a:ea typeface="+mn-ea"/>
                <a:cs typeface="+mn-cs"/>
              </a:rPr>
              <a:t>RENESAS CONFIDENTIAL</a:t>
            </a:r>
            <a:endParaRPr lang="en-US" sz="1050" b="1" dirty="0">
              <a:latin typeface="+mj-lt"/>
            </a:endParaRPr>
          </a:p>
        </p:txBody>
      </p:sp>
    </p:spTree>
    <p:extLst>
      <p:ext uri="{BB962C8B-B14F-4D97-AF65-F5344CB8AC3E}">
        <p14:creationId xmlns:p14="http://schemas.microsoft.com/office/powerpoint/2010/main" val="364721293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3200" b="1" kern="1200">
          <a:solidFill>
            <a:schemeClr val="tx2"/>
          </a:solidFill>
          <a:latin typeface="メイリオ" panose="020B0604030504040204" pitchFamily="50" charset="-128"/>
          <a:ea typeface="メイリオ" panose="020B0604030504040204" pitchFamily="50" charset="-128"/>
          <a:cs typeface="+mj-cs"/>
        </a:defRPr>
      </a:lvl1pPr>
    </p:titleStyle>
    <p:bodyStyle>
      <a:lvl1pPr marL="0" indent="0" algn="l" defTabSz="914400" rtl="0" eaLnBrk="1" latinLnBrk="0" hangingPunct="1">
        <a:lnSpc>
          <a:spcPct val="120000"/>
        </a:lnSpc>
        <a:spcBef>
          <a:spcPts val="0"/>
        </a:spcBef>
        <a:spcAft>
          <a:spcPts val="800"/>
        </a:spcAft>
        <a:buFont typeface="Arial" panose="020B0604020202020204" pitchFamily="34" charset="0"/>
        <a:buNone/>
        <a:defRPr sz="1600" kern="1200">
          <a:solidFill>
            <a:schemeClr val="tx1"/>
          </a:solidFill>
          <a:latin typeface="メイリオ" panose="020B0604030504040204" pitchFamily="50" charset="-128"/>
          <a:ea typeface="メイリオ" panose="020B0604030504040204" pitchFamily="50" charset="-128"/>
          <a:cs typeface="+mn-cs"/>
        </a:defRPr>
      </a:lvl1pPr>
      <a:lvl2pPr marL="177800" indent="-177800" algn="l" defTabSz="914400" rtl="0" eaLnBrk="1" latinLnBrk="0" hangingPunct="1">
        <a:lnSpc>
          <a:spcPct val="120000"/>
        </a:lnSpc>
        <a:spcBef>
          <a:spcPts val="0"/>
        </a:spcBef>
        <a:spcAft>
          <a:spcPts val="800"/>
        </a:spcAft>
        <a:buClr>
          <a:schemeClr val="tx2"/>
        </a:buClr>
        <a:buFont typeface="Wingdings" panose="05000000000000000000" pitchFamily="2" charset="2"/>
        <a:buChar char="§"/>
        <a:defRPr sz="1600" kern="1200">
          <a:solidFill>
            <a:schemeClr val="tx1"/>
          </a:solidFill>
          <a:latin typeface="メイリオ" panose="020B0604030504040204" pitchFamily="50" charset="-128"/>
          <a:ea typeface="メイリオ" panose="020B0604030504040204" pitchFamily="50" charset="-128"/>
          <a:cs typeface="+mn-cs"/>
        </a:defRPr>
      </a:lvl2pPr>
      <a:lvl3pPr marL="355600" indent="-177800" algn="l" defTabSz="914400" rtl="0" eaLnBrk="1" latinLnBrk="0" hangingPunct="1">
        <a:lnSpc>
          <a:spcPct val="120000"/>
        </a:lnSpc>
        <a:spcBef>
          <a:spcPts val="0"/>
        </a:spcBef>
        <a:spcAft>
          <a:spcPts val="800"/>
        </a:spcAft>
        <a:buClr>
          <a:schemeClr val="tx2"/>
        </a:buClr>
        <a:buFont typeface="Wingdings" panose="05000000000000000000" pitchFamily="2" charset="2"/>
        <a:buChar char="§"/>
        <a:defRPr sz="1600" kern="1200">
          <a:solidFill>
            <a:schemeClr val="tx1"/>
          </a:solidFill>
          <a:latin typeface="メイリオ" panose="020B0604030504040204" pitchFamily="50" charset="-128"/>
          <a:ea typeface="メイリオ" panose="020B0604030504040204" pitchFamily="50" charset="-128"/>
          <a:cs typeface="+mn-cs"/>
        </a:defRPr>
      </a:lvl3pPr>
      <a:lvl4pPr marL="539750" indent="-184150" algn="l" defTabSz="914400" rtl="0" eaLnBrk="1" latinLnBrk="0" hangingPunct="1">
        <a:lnSpc>
          <a:spcPct val="120000"/>
        </a:lnSpc>
        <a:spcBef>
          <a:spcPts val="0"/>
        </a:spcBef>
        <a:spcAft>
          <a:spcPts val="800"/>
        </a:spcAft>
        <a:buFont typeface="Symbol" panose="05050102010706020507" pitchFamily="18" charset="2"/>
        <a:buChar char="-"/>
        <a:defRPr sz="1600" kern="1200">
          <a:solidFill>
            <a:schemeClr val="tx1"/>
          </a:solidFill>
          <a:latin typeface="メイリオ" panose="020B0604030504040204" pitchFamily="50" charset="-128"/>
          <a:ea typeface="メイリオ" panose="020B0604030504040204" pitchFamily="50" charset="-128"/>
          <a:cs typeface="+mn-cs"/>
        </a:defRPr>
      </a:lvl4pPr>
      <a:lvl5pPr marL="719138" indent="-179388" algn="l" defTabSz="914400" rtl="0" eaLnBrk="1" latinLnBrk="0" hangingPunct="1">
        <a:lnSpc>
          <a:spcPct val="120000"/>
        </a:lnSpc>
        <a:spcBef>
          <a:spcPts val="0"/>
        </a:spcBef>
        <a:spcAft>
          <a:spcPts val="800"/>
        </a:spcAft>
        <a:buFont typeface="Symbol" panose="05050102010706020507" pitchFamily="18" charset="2"/>
        <a:buChar char="-"/>
        <a:defRPr sz="16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90">
          <p15:clr>
            <a:srgbClr val="F26B43"/>
          </p15:clr>
        </p15:guide>
        <p15:guide id="2" pos="676">
          <p15:clr>
            <a:srgbClr val="F26B43"/>
          </p15:clr>
        </p15:guide>
        <p15:guide id="3" pos="3841">
          <p15:clr>
            <a:srgbClr val="F26B43"/>
          </p15:clr>
        </p15:guide>
        <p15:guide id="4" pos="7378">
          <p15:clr>
            <a:srgbClr val="F26B43"/>
          </p15:clr>
        </p15:guide>
        <p15:guide id="5" pos="628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1080000" y="492801"/>
            <a:ext cx="8520000" cy="886397"/>
          </a:xfrm>
          <a:prstGeom prst="rect">
            <a:avLst/>
          </a:prstGeom>
        </p:spPr>
        <p:txBody>
          <a:bodyPr vert="horz" wrap="square" lIns="0" tIns="0" rIns="0" bIns="0" rtlCol="0" anchor="b" anchorCtr="0">
            <a:spAutoFit/>
          </a:bodyPr>
          <a:lstStyle/>
          <a:p>
            <a:r>
              <a:rPr lang="en-US" altLang="ja-JP" noProof="0" dirty="0" err="1"/>
              <a:t>Titelmasterformat</a:t>
            </a:r>
            <a:r>
              <a:rPr lang="en-US" altLang="ja-JP" noProof="0" dirty="0"/>
              <a:t> </a:t>
            </a:r>
            <a:r>
              <a:rPr lang="en-US" altLang="ja-JP" noProof="0" dirty="0" err="1"/>
              <a:t>durch</a:t>
            </a:r>
            <a:r>
              <a:rPr lang="en-US" altLang="ja-JP" noProof="0" dirty="0"/>
              <a:t> </a:t>
            </a:r>
            <a:r>
              <a:rPr lang="en-US" altLang="ja-JP" noProof="0" dirty="0" err="1"/>
              <a:t>Klicken</a:t>
            </a:r>
            <a:r>
              <a:rPr lang="en-US" altLang="ja-JP" noProof="0" dirty="0"/>
              <a:t> </a:t>
            </a:r>
            <a:r>
              <a:rPr lang="en-US" altLang="ja-JP" noProof="0" dirty="0" err="1"/>
              <a:t>bearbeiten</a:t>
            </a:r>
            <a:endParaRPr lang="en-US" altLang="ja-JP" noProof="0" dirty="0"/>
          </a:p>
        </p:txBody>
      </p:sp>
      <p:sp>
        <p:nvSpPr>
          <p:cNvPr id="3" name="Textplatzhalter 2"/>
          <p:cNvSpPr>
            <a:spLocks noGrp="1"/>
          </p:cNvSpPr>
          <p:nvPr>
            <p:ph type="body" idx="1"/>
          </p:nvPr>
        </p:nvSpPr>
        <p:spPr>
          <a:xfrm>
            <a:off x="1080000" y="1800000"/>
            <a:ext cx="9120000" cy="1887696"/>
          </a:xfrm>
          <a:prstGeom prst="rect">
            <a:avLst/>
          </a:prstGeom>
        </p:spPr>
        <p:txBody>
          <a:bodyPr vert="horz" lIns="0" tIns="0" rIns="0" bIns="0" rtlCol="0">
            <a:spAutoFit/>
          </a:bodyPr>
          <a:lstStyle/>
          <a:p>
            <a:pPr lvl="0"/>
            <a:r>
              <a:rPr lang="en-US" altLang="ja-JP" noProof="0" dirty="0" err="1"/>
              <a:t>Textmasterformat</a:t>
            </a:r>
            <a:r>
              <a:rPr lang="en-US" altLang="ja-JP" noProof="0" dirty="0"/>
              <a:t> </a:t>
            </a:r>
            <a:r>
              <a:rPr lang="en-US" altLang="ja-JP" noProof="0" dirty="0" err="1"/>
              <a:t>bearbeiten</a:t>
            </a:r>
            <a:endParaRPr lang="en-US" altLang="ja-JP" noProof="0" dirty="0"/>
          </a:p>
          <a:p>
            <a:pPr lvl="1"/>
            <a:r>
              <a:rPr lang="en-US" altLang="ja-JP" noProof="0" dirty="0" err="1"/>
              <a:t>Zweite</a:t>
            </a:r>
            <a:r>
              <a:rPr lang="en-US" altLang="ja-JP" noProof="0" dirty="0"/>
              <a:t> </a:t>
            </a:r>
            <a:r>
              <a:rPr lang="en-US" altLang="ja-JP" noProof="0" dirty="0" err="1"/>
              <a:t>Ebene</a:t>
            </a:r>
            <a:endParaRPr lang="en-US" altLang="ja-JP" noProof="0" dirty="0"/>
          </a:p>
          <a:p>
            <a:pPr lvl="2"/>
            <a:r>
              <a:rPr lang="en-US" altLang="ja-JP" noProof="0" dirty="0" err="1"/>
              <a:t>Dritte</a:t>
            </a:r>
            <a:r>
              <a:rPr lang="en-US" altLang="ja-JP" noProof="0" dirty="0"/>
              <a:t> </a:t>
            </a:r>
            <a:r>
              <a:rPr lang="en-US" altLang="ja-JP" noProof="0" dirty="0" err="1"/>
              <a:t>Ebene</a:t>
            </a:r>
            <a:endParaRPr lang="en-US" altLang="ja-JP" noProof="0" dirty="0"/>
          </a:p>
          <a:p>
            <a:pPr lvl="3"/>
            <a:r>
              <a:rPr lang="en-US" altLang="ja-JP" noProof="0" dirty="0" err="1"/>
              <a:t>Vierte</a:t>
            </a:r>
            <a:r>
              <a:rPr lang="en-US" altLang="ja-JP" noProof="0" dirty="0"/>
              <a:t> </a:t>
            </a:r>
            <a:r>
              <a:rPr lang="en-US" altLang="ja-JP" noProof="0" dirty="0" err="1"/>
              <a:t>Ebene</a:t>
            </a:r>
            <a:endParaRPr lang="en-US" altLang="ja-JP" noProof="0" dirty="0"/>
          </a:p>
          <a:p>
            <a:pPr lvl="4"/>
            <a:r>
              <a:rPr lang="en-US" altLang="ja-JP" noProof="0" dirty="0" err="1"/>
              <a:t>Fünfte</a:t>
            </a:r>
            <a:r>
              <a:rPr lang="en-US" altLang="ja-JP" noProof="0" dirty="0"/>
              <a:t> </a:t>
            </a:r>
            <a:r>
              <a:rPr lang="en-US" altLang="ja-JP" noProof="0" dirty="0" err="1"/>
              <a:t>Ebene</a:t>
            </a:r>
            <a:endParaRPr lang="en-US" altLang="ja-JP" noProof="0" dirty="0"/>
          </a:p>
        </p:txBody>
      </p:sp>
      <p:sp>
        <p:nvSpPr>
          <p:cNvPr id="6" name="Foliennummernplatzhalter 5"/>
          <p:cNvSpPr>
            <a:spLocks noGrp="1"/>
          </p:cNvSpPr>
          <p:nvPr>
            <p:ph type="sldNum" sz="quarter" idx="4"/>
          </p:nvPr>
        </p:nvSpPr>
        <p:spPr>
          <a:xfrm>
            <a:off x="5760000" y="6509924"/>
            <a:ext cx="672075" cy="161583"/>
          </a:xfrm>
          <a:prstGeom prst="rect">
            <a:avLst/>
          </a:prstGeom>
        </p:spPr>
        <p:txBody>
          <a:bodyPr vert="horz" wrap="square" lIns="0" tIns="0" rIns="0" bIns="0" rtlCol="0" anchor="ctr">
            <a:spAutoFit/>
          </a:bodyPr>
          <a:lstStyle>
            <a:lvl1pPr algn="r">
              <a:defRPr lang="en-US" sz="1050" b="1" i="0" u="none" strike="noStrike" kern="1200" baseline="0" smtClean="0">
                <a:solidFill>
                  <a:schemeClr val="tx2"/>
                </a:solidFill>
                <a:latin typeface="+mj-lt"/>
                <a:ea typeface="+mn-ea"/>
                <a:cs typeface="+mn-cs"/>
              </a:defRPr>
            </a:lvl1pPr>
          </a:lstStyle>
          <a:p>
            <a:pPr algn="l"/>
            <a:r>
              <a:rPr lang="de-DE" dirty="0"/>
              <a:t>Page </a:t>
            </a:r>
            <a:fld id="{3FD030EF-7044-4946-962A-5D7D09BD1B34}" type="slidenum">
              <a:rPr lang="de-DE" smtClean="0"/>
              <a:pPr algn="l"/>
              <a:t>‹#›</a:t>
            </a:fld>
            <a:endParaRPr lang="de-DE" dirty="0"/>
          </a:p>
        </p:txBody>
      </p:sp>
      <p:sp>
        <p:nvSpPr>
          <p:cNvPr id="13" name="Textfeld 7"/>
          <p:cNvSpPr txBox="1"/>
          <p:nvPr/>
        </p:nvSpPr>
        <p:spPr>
          <a:xfrm>
            <a:off x="468000" y="6544800"/>
            <a:ext cx="2510303" cy="123111"/>
          </a:xfrm>
          <a:prstGeom prst="rect">
            <a:avLst/>
          </a:prstGeom>
          <a:noFill/>
        </p:spPr>
        <p:txBody>
          <a:bodyPr wrap="none" lIns="0" tIns="0" rIns="0" bIns="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i="0" u="none" strike="noStrike" kern="1200" baseline="0" dirty="0">
                <a:solidFill>
                  <a:schemeClr val="tx2"/>
                </a:solidFill>
                <a:latin typeface="+mj-lt"/>
                <a:ea typeface="+mn-ea"/>
                <a:cs typeface="+mn-cs"/>
              </a:rPr>
              <a:t>© 201</a:t>
            </a:r>
            <a:r>
              <a:rPr lang="en-US" altLang="ja-JP" sz="800" b="1" i="0" u="none" strike="noStrike" kern="1200" baseline="0" dirty="0">
                <a:solidFill>
                  <a:schemeClr val="tx2"/>
                </a:solidFill>
                <a:latin typeface="+mj-lt"/>
                <a:ea typeface="+mn-ea"/>
                <a:cs typeface="+mn-cs"/>
              </a:rPr>
              <a:t>8</a:t>
            </a:r>
            <a:r>
              <a:rPr lang="en-US" sz="800" b="1" i="0" u="none" strike="noStrike" kern="1200" baseline="0" dirty="0">
                <a:solidFill>
                  <a:schemeClr val="tx2"/>
                </a:solidFill>
                <a:latin typeface="+mj-lt"/>
                <a:ea typeface="+mn-ea"/>
                <a:cs typeface="+mn-cs"/>
              </a:rPr>
              <a:t> Renesas Electronics Corporation. All rights reserved. </a:t>
            </a:r>
            <a:endParaRPr lang="en-US" sz="800" dirty="0">
              <a:solidFill>
                <a:schemeClr val="tx2"/>
              </a:solidFill>
              <a:latin typeface="+mj-lt"/>
            </a:endParaRPr>
          </a:p>
        </p:txBody>
      </p:sp>
      <p:cxnSp>
        <p:nvCxnSpPr>
          <p:cNvPr id="16" name="Gerade Verbindung 15"/>
          <p:cNvCxnSpPr/>
          <p:nvPr/>
        </p:nvCxnSpPr>
        <p:spPr>
          <a:xfrm>
            <a:off x="468000" y="6336000"/>
            <a:ext cx="112536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図 8" descr="RENESAS+Taglin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8688288" y="6400235"/>
            <a:ext cx="3092559" cy="341133"/>
          </a:xfrm>
          <a:prstGeom prst="rect">
            <a:avLst/>
          </a:prstGeom>
        </p:spPr>
      </p:pic>
    </p:spTree>
    <p:extLst>
      <p:ext uri="{BB962C8B-B14F-4D97-AF65-F5344CB8AC3E}">
        <p14:creationId xmlns:p14="http://schemas.microsoft.com/office/powerpoint/2010/main" val="3640679893"/>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kumimoji="1" sz="3200" b="1" kern="1200" cap="all" baseline="0">
          <a:solidFill>
            <a:schemeClr val="tx2"/>
          </a:solidFill>
          <a:latin typeface="+mj-lt"/>
          <a:ea typeface="+mj-ea"/>
          <a:cs typeface="+mj-cs"/>
        </a:defRPr>
      </a:lvl1pPr>
    </p:titleStyle>
    <p:bodyStyle>
      <a:lvl1pPr marL="0" indent="0" algn="l" defTabSz="914400" rtl="0" eaLnBrk="1" latinLnBrk="0" hangingPunct="1">
        <a:lnSpc>
          <a:spcPct val="120000"/>
        </a:lnSpc>
        <a:spcBef>
          <a:spcPts val="0"/>
        </a:spcBef>
        <a:spcAft>
          <a:spcPts val="800"/>
        </a:spcAft>
        <a:buFont typeface="Arial" panose="020B0604020202020204" pitchFamily="34" charset="0"/>
        <a:buNone/>
        <a:defRPr kumimoji="1" sz="1600" kern="1200">
          <a:solidFill>
            <a:schemeClr val="tx1"/>
          </a:solidFill>
          <a:latin typeface="+mn-lt"/>
          <a:ea typeface="+mn-ea"/>
          <a:cs typeface="+mn-cs"/>
        </a:defRPr>
      </a:lvl1pPr>
      <a:lvl2pPr marL="177800" indent="-177800" algn="l" defTabSz="914400" rtl="0" eaLnBrk="1" latinLnBrk="0" hangingPunct="1">
        <a:lnSpc>
          <a:spcPct val="120000"/>
        </a:lnSpc>
        <a:spcBef>
          <a:spcPts val="0"/>
        </a:spcBef>
        <a:spcAft>
          <a:spcPts val="800"/>
        </a:spcAft>
        <a:buClr>
          <a:schemeClr val="tx2"/>
        </a:buClr>
        <a:buFont typeface="Wingdings" panose="05000000000000000000" pitchFamily="2" charset="2"/>
        <a:buChar char="§"/>
        <a:defRPr kumimoji="1" sz="1600" kern="1200">
          <a:solidFill>
            <a:schemeClr val="tx1"/>
          </a:solidFill>
          <a:latin typeface="+mn-lt"/>
          <a:ea typeface="+mn-ea"/>
          <a:cs typeface="+mn-cs"/>
        </a:defRPr>
      </a:lvl2pPr>
      <a:lvl3pPr marL="355600" indent="-177800" algn="l" defTabSz="914400" rtl="0" eaLnBrk="1" latinLnBrk="0" hangingPunct="1">
        <a:lnSpc>
          <a:spcPct val="120000"/>
        </a:lnSpc>
        <a:spcBef>
          <a:spcPts val="0"/>
        </a:spcBef>
        <a:spcAft>
          <a:spcPts val="800"/>
        </a:spcAft>
        <a:buClr>
          <a:schemeClr val="tx2"/>
        </a:buClr>
        <a:buFont typeface="Wingdings" panose="05000000000000000000" pitchFamily="2" charset="2"/>
        <a:buChar char="§"/>
        <a:defRPr kumimoji="1" sz="1600" kern="1200">
          <a:solidFill>
            <a:schemeClr val="tx1"/>
          </a:solidFill>
          <a:latin typeface="+mn-lt"/>
          <a:ea typeface="+mn-ea"/>
          <a:cs typeface="+mn-cs"/>
        </a:defRPr>
      </a:lvl3pPr>
      <a:lvl4pPr marL="539750" indent="-184150" algn="l" defTabSz="914400" rtl="0" eaLnBrk="1" latinLnBrk="0" hangingPunct="1">
        <a:lnSpc>
          <a:spcPct val="120000"/>
        </a:lnSpc>
        <a:spcBef>
          <a:spcPts val="0"/>
        </a:spcBef>
        <a:spcAft>
          <a:spcPts val="800"/>
        </a:spcAft>
        <a:buFont typeface="Symbol" panose="05050102010706020507" pitchFamily="18" charset="2"/>
        <a:buChar char="-"/>
        <a:defRPr kumimoji="1" sz="1600" kern="1200">
          <a:solidFill>
            <a:schemeClr val="tx1"/>
          </a:solidFill>
          <a:latin typeface="+mn-lt"/>
          <a:ea typeface="+mn-ea"/>
          <a:cs typeface="+mn-cs"/>
        </a:defRPr>
      </a:lvl4pPr>
      <a:lvl5pPr marL="719138" indent="-179388" algn="l" defTabSz="914400" rtl="0" eaLnBrk="1" latinLnBrk="0" hangingPunct="1">
        <a:lnSpc>
          <a:spcPct val="120000"/>
        </a:lnSpc>
        <a:spcBef>
          <a:spcPts val="0"/>
        </a:spcBef>
        <a:spcAft>
          <a:spcPts val="800"/>
        </a:spcAft>
        <a:buFont typeface="Symbol" panose="05050102010706020507" pitchFamily="18" charset="2"/>
        <a:buChar char="-"/>
        <a:defRPr kumimoji="1"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de-DE"/>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90">
          <p15:clr>
            <a:srgbClr val="F26B43"/>
          </p15:clr>
        </p15:guide>
        <p15:guide id="2" pos="676">
          <p15:clr>
            <a:srgbClr val="F26B43"/>
          </p15:clr>
        </p15:guide>
        <p15:guide id="3" pos="3841">
          <p15:clr>
            <a:srgbClr val="F26B43"/>
          </p15:clr>
        </p15:guide>
        <p15:guide id="4" pos="7378">
          <p15:clr>
            <a:srgbClr val="F26B43"/>
          </p15:clr>
        </p15:guide>
        <p15:guide id="5" pos="628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mailto:hiroki.ishiguro.fv@renesas.com"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7.xml"/><Relationship Id="rId4" Type="http://schemas.openxmlformats.org/officeDocument/2006/relationships/image" Target="../media/image99.png"/></Relationships>
</file>

<file path=ppt/slides/_rels/slide10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7.xml"/></Relationships>
</file>

<file path=ppt/slides/_rels/slide10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7.xml"/></Relationships>
</file>

<file path=ppt/slides/_rels/slide10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hyperlink" Target="https://ja.wikipedia.org/wiki/%E3%82%A4%E3%83%B3%E3%82%BF%E3%83%BC%E3%83%8D%E3%83%83%E3%83%88" TargetMode="External"/><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7.xml"/></Relationships>
</file>

<file path=ppt/slides/_rels/slide11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7.xml"/></Relationships>
</file>

<file path=ppt/slides/_rels/slide11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7.xml"/></Relationships>
</file>

<file path=ppt/slides/_rels/slide11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7.xml"/></Relationships>
</file>

<file path=ppt/slides/_rels/slide11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7.xml"/></Relationships>
</file>

<file path=ppt/slides/_rels/slide11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7.xml"/></Relationships>
</file>

<file path=ppt/slides/_rels/slide11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7.xml"/><Relationship Id="rId4" Type="http://schemas.openxmlformats.org/officeDocument/2006/relationships/image" Target="../media/image114.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7.xml"/></Relationships>
</file>

<file path=ppt/slides/_rels/slide12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7.xml"/></Relationships>
</file>

<file path=ppt/slides/_rels/slide12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7.xml"/></Relationships>
</file>

<file path=ppt/slides/_rels/slide12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7.xml"/></Relationships>
</file>

<file path=ppt/slides/_rels/slide12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7.xml"/></Relationships>
</file>

<file path=ppt/slides/_rels/slide12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7.xml"/></Relationships>
</file>

<file path=ppt/slides/_rels/slide12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7.xml"/></Relationships>
</file>

<file path=ppt/slides/_rels/slide12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7.xml"/></Relationships>
</file>

<file path=ppt/slides/_rels/slide12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7.xml"/></Relationships>
</file>

<file path=ppt/slides/_rels/slide12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7.xml"/></Relationships>
</file>

<file path=ppt/slides/_rels/slide13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7.xml"/><Relationship Id="rId4" Type="http://schemas.openxmlformats.org/officeDocument/2006/relationships/image" Target="../media/image130.png"/></Relationships>
</file>

<file path=ppt/slides/_rels/slide13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7.xml"/></Relationships>
</file>

<file path=ppt/slides/_rels/slide13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7.xml"/></Relationships>
</file>

<file path=ppt/slides/_rels/slide13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4.png"/><Relationship Id="rId1" Type="http://schemas.openxmlformats.org/officeDocument/2006/relationships/slideLayout" Target="../slideLayouts/slideLayout17.xml"/></Relationships>
</file>

<file path=ppt/slides/_rels/slide13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7.xml"/></Relationships>
</file>

<file path=ppt/slides/_rels/slide136.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7.xml"/></Relationships>
</file>

<file path=ppt/slides/_rels/slide13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17.xml"/><Relationship Id="rId4" Type="http://schemas.openxmlformats.org/officeDocument/2006/relationships/image" Target="../media/image140.png"/></Relationships>
</file>

<file path=ppt/slides/_rels/slide13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jpeg"/><Relationship Id="rId1" Type="http://schemas.openxmlformats.org/officeDocument/2006/relationships/slideLayout" Target="../slideLayouts/slideLayout17.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44.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2.xml.rels><?xml version="1.0" encoding="UTF-8" standalone="yes"?>
<Relationships xmlns="http://schemas.openxmlformats.org/package/2006/relationships"><Relationship Id="rId3" Type="http://schemas.openxmlformats.org/officeDocument/2006/relationships/hyperlink" Target="https://en.wikipedia.org/wiki/MAC_address#Address_details" TargetMode="External"/><Relationship Id="rId2" Type="http://schemas.openxmlformats.org/officeDocument/2006/relationships/image" Target="../media/image146.png"/><Relationship Id="rId1" Type="http://schemas.openxmlformats.org/officeDocument/2006/relationships/slideLayout" Target="../slideLayouts/slideLayout17.xml"/></Relationships>
</file>

<file path=ppt/slides/_rels/slide143.xml.rels><?xml version="1.0" encoding="UTF-8" standalone="yes"?>
<Relationships xmlns="http://schemas.openxmlformats.org/package/2006/relationships"><Relationship Id="rId3" Type="http://schemas.openxmlformats.org/officeDocument/2006/relationships/hyperlink" Target="https://mac.uic.jp/vendor/" TargetMode="External"/><Relationship Id="rId2" Type="http://schemas.openxmlformats.org/officeDocument/2006/relationships/image" Target="../media/image147.png"/><Relationship Id="rId1" Type="http://schemas.openxmlformats.org/officeDocument/2006/relationships/slideLayout" Target="../slideLayouts/slideLayout17.xml"/></Relationships>
</file>

<file path=ppt/slides/_rels/slide14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7.xml"/></Relationships>
</file>

<file path=ppt/slides/_rels/slide145.xml.rels><?xml version="1.0" encoding="UTF-8" standalone="yes"?>
<Relationships xmlns="http://schemas.openxmlformats.org/package/2006/relationships"><Relationship Id="rId3" Type="http://schemas.openxmlformats.org/officeDocument/2006/relationships/hyperlink" Target="http://jp.ieee.org/procedure/files/JP_Order%20guide_MAC%20address_Jan2016-re.pdf" TargetMode="External"/><Relationship Id="rId2" Type="http://schemas.openxmlformats.org/officeDocument/2006/relationships/image" Target="../media/image149.png"/><Relationship Id="rId1" Type="http://schemas.openxmlformats.org/officeDocument/2006/relationships/slideLayout" Target="../slideLayouts/slideLayout17.xml"/></Relationships>
</file>

<file path=ppt/slides/_rels/slide14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hyperlink" Target="https://www.digikey.com/product-detail/en/microchip-technology/24AA02E48T-I-OT/24AA02E48T-I-OTCT-ND/2003468" TargetMode="External"/><Relationship Id="rId1" Type="http://schemas.openxmlformats.org/officeDocument/2006/relationships/slideLayout" Target="../slideLayouts/slideLayout1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jpeg"/><Relationship Id="rId1" Type="http://schemas.openxmlformats.org/officeDocument/2006/relationships/slideLayout" Target="../slideLayouts/slideLayout17.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44.png"/></Relationships>
</file>

<file path=ppt/slides/_rels/slide149.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50.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7.xml"/></Relationships>
</file>

<file path=ppt/slides/_rels/slide151.xml.rels><?xml version="1.0" encoding="UTF-8" standalone="yes"?>
<Relationships xmlns="http://schemas.openxmlformats.org/package/2006/relationships"><Relationship Id="rId3" Type="http://schemas.openxmlformats.org/officeDocument/2006/relationships/hyperlink" Target="https://ja.wikipedia.org/wiki/Address_Resolution_Protocol" TargetMode="External"/><Relationship Id="rId2" Type="http://schemas.openxmlformats.org/officeDocument/2006/relationships/image" Target="../media/image152.png"/><Relationship Id="rId1" Type="http://schemas.openxmlformats.org/officeDocument/2006/relationships/slideLayout" Target="../slideLayouts/slideLayout17.xml"/></Relationships>
</file>

<file path=ppt/slides/_rels/slide15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44.png"/><Relationship Id="rId1" Type="http://schemas.openxmlformats.org/officeDocument/2006/relationships/slideLayout" Target="../slideLayouts/slideLayout17.xml"/><Relationship Id="rId4" Type="http://schemas.openxmlformats.org/officeDocument/2006/relationships/image" Target="../media/image69.png"/></Relationships>
</file>

<file path=ppt/slides/_rels/slide15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44.png"/><Relationship Id="rId1" Type="http://schemas.openxmlformats.org/officeDocument/2006/relationships/slideLayout" Target="../slideLayouts/slideLayout17.xml"/><Relationship Id="rId4" Type="http://schemas.openxmlformats.org/officeDocument/2006/relationships/image" Target="../media/image69.png"/></Relationships>
</file>

<file path=ppt/slides/_rels/slide15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44.png"/><Relationship Id="rId1" Type="http://schemas.openxmlformats.org/officeDocument/2006/relationships/slideLayout" Target="../slideLayouts/slideLayout17.xml"/><Relationship Id="rId4" Type="http://schemas.openxmlformats.org/officeDocument/2006/relationships/image" Target="../media/image69.png"/></Relationships>
</file>

<file path=ppt/slides/_rels/slide15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44.png"/><Relationship Id="rId1" Type="http://schemas.openxmlformats.org/officeDocument/2006/relationships/slideLayout" Target="../slideLayouts/slideLayout17.xml"/><Relationship Id="rId4" Type="http://schemas.openxmlformats.org/officeDocument/2006/relationships/image" Target="../media/image69.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7.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7.xml"/></Relationships>
</file>

<file path=ppt/slides/_rels/slide158.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7.xml"/></Relationships>
</file>

<file path=ppt/slides/_rels/slide15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60.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7.xml"/></Relationships>
</file>

<file path=ppt/slides/_rels/slide161.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7.xml"/></Relationships>
</file>

<file path=ppt/slides/_rels/slide162.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5.xml.rels><?xml version="1.0" encoding="UTF-8" standalone="yes"?>
<Relationships xmlns="http://schemas.openxmlformats.org/package/2006/relationships"><Relationship Id="rId3" Type="http://schemas.openxmlformats.org/officeDocument/2006/relationships/hyperlink" Target="http://ascii.jp/elem/000/000/427/427324/" TargetMode="External"/><Relationship Id="rId2" Type="http://schemas.openxmlformats.org/officeDocument/2006/relationships/image" Target="../media/image160.jpeg"/><Relationship Id="rId1" Type="http://schemas.openxmlformats.org/officeDocument/2006/relationships/slideLayout" Target="../slideLayouts/slideLayout17.xml"/></Relationships>
</file>

<file path=ppt/slides/_rels/slide166.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7.xml"/></Relationships>
</file>

<file path=ppt/slides/_rels/slide167.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7.xml"/></Relationships>
</file>

<file path=ppt/slides/_rels/slide168.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7.xml"/></Relationships>
</file>

<file path=ppt/slides/_rels/slide169.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1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1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4.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7.xml"/></Relationships>
</file>

<file path=ppt/slides/_rels/slide175.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7.xml"/></Relationships>
</file>

<file path=ppt/slides/_rels/slide17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17.xml"/></Relationships>
</file>

<file path=ppt/slides/_rels/slide17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17.xml"/></Relationships>
</file>

<file path=ppt/slides/_rels/slide17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17.xml"/><Relationship Id="rId4" Type="http://schemas.openxmlformats.org/officeDocument/2006/relationships/image" Target="../media/image176.png"/></Relationships>
</file>

<file path=ppt/slides/_rels/slide17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17.xml"/><Relationship Id="rId4" Type="http://schemas.openxmlformats.org/officeDocument/2006/relationships/image" Target="../media/image179.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80.png"/><Relationship Id="rId1" Type="http://schemas.openxmlformats.org/officeDocument/2006/relationships/slideLayout" Target="../slideLayouts/slideLayout1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3.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7.xml"/></Relationships>
</file>

<file path=ppt/slides/_rels/slide184.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7.xml"/></Relationships>
</file>

<file path=ppt/slides/_rels/slide185.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1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9.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90.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17.xml"/></Relationships>
</file>

<file path=ppt/slides/_rels/slide191.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17.xml"/></Relationships>
</file>

<file path=ppt/slides/_rels/slide19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17.xml"/></Relationships>
</file>

<file path=ppt/slides/_rels/slide193.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17.xml"/></Relationships>
</file>

<file path=ppt/slides/_rels/slide19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8.png"/><Relationship Id="rId1" Type="http://schemas.openxmlformats.org/officeDocument/2006/relationships/slideLayout" Target="../slideLayouts/slideLayout1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6.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17.xml"/></Relationships>
</file>

<file path=ppt/slides/_rels/slide197.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17.xml"/></Relationships>
</file>

<file path=ppt/slides/_rels/slide198.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17.xml"/></Relationships>
</file>

<file path=ppt/slides/_rels/slide199.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hyperlink" Target="https://aws.amazon.com/jp" TargetMode="External"/><Relationship Id="rId2" Type="http://schemas.openxmlformats.org/officeDocument/2006/relationships/image" Target="../media/image9.png"/><Relationship Id="rId1" Type="http://schemas.openxmlformats.org/officeDocument/2006/relationships/slideLayout" Target="../slideLayouts/slideLayout36.xml"/></Relationships>
</file>

<file path=ppt/slides/_rels/slide200.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17.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2.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17.xml"/></Relationships>
</file>

<file path=ppt/slides/_rels/slide203.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17.xml"/></Relationships>
</file>

<file path=ppt/slides/_rels/slide204.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17.xml"/></Relationships>
</file>

<file path=ppt/slides/_rels/slide205.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17.xml"/></Relationships>
</file>

<file path=ppt/slides/_rels/slide206.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17.xml"/></Relationships>
</file>

<file path=ppt/slides/_rels/slide207.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17.xml"/></Relationships>
</file>

<file path=ppt/slides/_rels/slide208.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7.xml"/></Relationships>
</file>

<file path=ppt/slides/_rels/slide209.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6.xml"/></Relationships>
</file>

<file path=ppt/slides/_rels/slide210.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17.xml"/></Relationships>
</file>

<file path=ppt/slides/_rels/slide211.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17.xml"/></Relationships>
</file>

<file path=ppt/slides/_rels/slide212.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17.xml"/></Relationships>
</file>

<file path=ppt/slides/_rels/slide213.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17.xml"/></Relationships>
</file>

<file path=ppt/slides/_rels/slide214.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17.xml"/></Relationships>
</file>

<file path=ppt/slides/_rels/slide215.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17.xml"/></Relationships>
</file>

<file path=ppt/slides/_rels/slide216.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17.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6.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4.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17.xml"/></Relationships>
</file>

<file path=ppt/slides/_rels/slide225.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17.xml"/></Relationships>
</file>

<file path=ppt/slides/_rels/slide226.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17.xml"/></Relationships>
</file>

<file path=ppt/slides/_rels/slide227.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3" Type="http://schemas.openxmlformats.org/officeDocument/2006/relationships/hyperlink" Target="https://ja.wikipedia.org/wiki/FreeRTOS" TargetMode="External"/><Relationship Id="rId2" Type="http://schemas.openxmlformats.org/officeDocument/2006/relationships/image" Target="../media/image14.pn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aws.amazon.com/jp/freertos/" TargetMode="Externa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6.xml"/><Relationship Id="rId6" Type="http://schemas.openxmlformats.org/officeDocument/2006/relationships/image" Target="../media/image22.png"/><Relationship Id="rId5" Type="http://schemas.openxmlformats.org/officeDocument/2006/relationships/image" Target="../media/image21.gif"/><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6.xml"/><Relationship Id="rId6" Type="http://schemas.openxmlformats.org/officeDocument/2006/relationships/image" Target="../media/image22.png"/><Relationship Id="rId5" Type="http://schemas.openxmlformats.org/officeDocument/2006/relationships/image" Target="../media/image21.gif"/><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github.com/renesas-rx/amazon-freertos/blob/master/demos/common/include/aws_clientcredential_keys.h" TargetMode="Externa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 Id="rId5" Type="http://schemas.openxmlformats.org/officeDocument/2006/relationships/image" Target="../media/image28.jpeg"/><Relationship Id="rId4" Type="http://schemas.openxmlformats.org/officeDocument/2006/relationships/image" Target="../media/image2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gif"/><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7.xml"/><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7.xml"/><Relationship Id="rId4" Type="http://schemas.openxmlformats.org/officeDocument/2006/relationships/image" Target="../media/image59.png"/></Relationships>
</file>

<file path=ppt/slides/_rels/slide6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7.xml"/></Relationships>
</file>

<file path=ppt/slides/_rels/slide9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7.xml"/></Relationships>
</file>

<file path=ppt/slides/_rels/slide9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a:xfrm>
            <a:off x="1080000" y="-1"/>
            <a:ext cx="6024112" cy="2592000"/>
          </a:xfrm>
        </p:spPr>
        <p:txBody>
          <a:bodyPr/>
          <a:lstStyle/>
          <a:p>
            <a:r>
              <a:rPr kumimoji="1" lang="ja-JP" altLang="en-US" cap="all" dirty="0" smtClean="0"/>
              <a:t>組み込み用</a:t>
            </a:r>
            <a:r>
              <a:rPr kumimoji="1" lang="en-US" altLang="ja-JP" cap="all" dirty="0" smtClean="0"/>
              <a:t>TCP/IP</a:t>
            </a:r>
            <a:r>
              <a:rPr kumimoji="1" lang="ja-JP" altLang="en-US" cap="all" dirty="0" smtClean="0">
                <a:latin typeface="Meiryo UI" panose="020B0604030504040204" pitchFamily="34" charset="-128"/>
                <a:ea typeface="Meiryo UI" panose="020B0604030504040204" pitchFamily="34" charset="-128"/>
                <a:cs typeface="Meiryo UI" panose="020B0604030504040204" pitchFamily="34" charset="-128"/>
              </a:rPr>
              <a:t>活</a:t>
            </a:r>
            <a:r>
              <a:rPr kumimoji="1" lang="ja-JP" altLang="en-US" cap="all" dirty="0">
                <a:latin typeface="Meiryo UI" panose="020B0604030504040204" pitchFamily="34" charset="-128"/>
                <a:ea typeface="Meiryo UI" panose="020B0604030504040204" pitchFamily="34" charset="-128"/>
                <a:cs typeface="Meiryo UI" panose="020B0604030504040204" pitchFamily="34" charset="-128"/>
              </a:rPr>
              <a:t>用法</a:t>
            </a:r>
            <a:endParaRPr kumimoji="1" lang="en-US" altLang="ja-JP" cap="all" dirty="0" smtClean="0">
              <a:latin typeface="Meiryo UI" panose="020B0604030504040204" pitchFamily="34" charset="-128"/>
              <a:ea typeface="Meiryo UI" panose="020B0604030504040204" pitchFamily="34" charset="-128"/>
              <a:cs typeface="Meiryo UI" panose="020B0604030504040204" pitchFamily="34" charset="-128"/>
            </a:endParaRPr>
          </a:p>
        </p:txBody>
      </p:sp>
      <p:sp>
        <p:nvSpPr>
          <p:cNvPr id="3" name="Textplatzhalter 2"/>
          <p:cNvSpPr>
            <a:spLocks noGrp="1"/>
          </p:cNvSpPr>
          <p:nvPr>
            <p:ph type="body" sz="quarter" idx="13"/>
          </p:nvPr>
        </p:nvSpPr>
        <p:spPr>
          <a:xfrm>
            <a:off x="1080000" y="2700000"/>
            <a:ext cx="6024112" cy="2333286"/>
          </a:xfrm>
        </p:spPr>
        <p:txBody>
          <a:bodyPr/>
          <a:lstStyle/>
          <a:p>
            <a:r>
              <a:rPr lang="en-US" altLang="ja-JP" dirty="0" smtClean="0"/>
              <a:t>Rev 1.16</a:t>
            </a:r>
          </a:p>
          <a:p>
            <a:r>
              <a:rPr lang="en-US" altLang="ja-JP" dirty="0" smtClean="0"/>
              <a:t>2019/12/12</a:t>
            </a:r>
          </a:p>
          <a:p>
            <a:r>
              <a:rPr lang="ja-JP" altLang="ja-JP" dirty="0"/>
              <a:t>ルネサスエレクトロニクス</a:t>
            </a:r>
            <a:r>
              <a:rPr lang="en-US" altLang="ja-JP" dirty="0"/>
              <a:t>(</a:t>
            </a:r>
            <a:r>
              <a:rPr lang="ja-JP" altLang="ja-JP" dirty="0"/>
              <a:t>株</a:t>
            </a:r>
            <a:r>
              <a:rPr lang="en-US" altLang="ja-JP" dirty="0"/>
              <a:t>)</a:t>
            </a:r>
            <a:endParaRPr lang="ja-JP" altLang="ja-JP" dirty="0"/>
          </a:p>
          <a:p>
            <a:r>
              <a:rPr lang="en-US" altLang="ja-JP" dirty="0" err="1" smtClean="0"/>
              <a:t>IoT</a:t>
            </a:r>
            <a:r>
              <a:rPr lang="ja-JP" altLang="en-US" dirty="0" smtClean="0"/>
              <a:t>・インフラ</a:t>
            </a:r>
            <a:r>
              <a:rPr lang="ja-JP" altLang="ja-JP" dirty="0" smtClean="0"/>
              <a:t>事業</a:t>
            </a:r>
            <a:r>
              <a:rPr lang="ja-JP" altLang="ja-JP" dirty="0"/>
              <a:t>本部</a:t>
            </a:r>
          </a:p>
          <a:p>
            <a:r>
              <a:rPr lang="ja-JP" altLang="ja-JP" dirty="0"/>
              <a:t>ソフトウェア開発統括部</a:t>
            </a:r>
          </a:p>
          <a:p>
            <a:r>
              <a:rPr lang="ja-JP" altLang="ja-JP" dirty="0"/>
              <a:t>ソフトウェアプラットフォーム開発部</a:t>
            </a:r>
          </a:p>
          <a:p>
            <a:r>
              <a:rPr lang="ja-JP" altLang="ja-JP" dirty="0"/>
              <a:t>ソフトウェア</a:t>
            </a:r>
            <a:r>
              <a:rPr lang="ja-JP" altLang="ja-JP" dirty="0" smtClean="0"/>
              <a:t>開発課</a:t>
            </a:r>
            <a:r>
              <a:rPr lang="ja-JP" altLang="en-US" dirty="0" smtClean="0"/>
              <a:t> 課長</a:t>
            </a:r>
            <a:endParaRPr lang="en-US" altLang="ja-JP" dirty="0" smtClean="0"/>
          </a:p>
          <a:p>
            <a:r>
              <a:rPr lang="ja-JP" altLang="ja-JP" dirty="0" smtClean="0"/>
              <a:t>石黒 </a:t>
            </a:r>
            <a:r>
              <a:rPr lang="ja-JP" altLang="ja-JP" dirty="0"/>
              <a:t>裕紀 </a:t>
            </a:r>
            <a:r>
              <a:rPr lang="en-US" altLang="ja-JP" u="sng" dirty="0">
                <a:hlinkClick r:id="rId2"/>
              </a:rPr>
              <a:t>hiroki.ishiguro.fv@renesas.com</a:t>
            </a:r>
            <a:endParaRPr lang="ja-JP" altLang="ja-JP" dirty="0"/>
          </a:p>
        </p:txBody>
      </p:sp>
      <p:sp>
        <p:nvSpPr>
          <p:cNvPr id="4" name="正方形/長方形 3"/>
          <p:cNvSpPr/>
          <p:nvPr/>
        </p:nvSpPr>
        <p:spPr>
          <a:xfrm>
            <a:off x="3575720" y="6456798"/>
            <a:ext cx="2801921" cy="369332"/>
          </a:xfrm>
          <a:prstGeom prst="rect">
            <a:avLst/>
          </a:prstGeom>
        </p:spPr>
        <p:txBody>
          <a:bodyPr wrap="none">
            <a:spAutoFit/>
          </a:bodyPr>
          <a:lstStyle/>
          <a:p>
            <a:r>
              <a:rPr lang="ja-JP" altLang="en-US" dirty="0"/>
              <a:t>ZQ17-BP-G30-0010-01</a:t>
            </a:r>
          </a:p>
        </p:txBody>
      </p:sp>
    </p:spTree>
    <p:extLst>
      <p:ext uri="{BB962C8B-B14F-4D97-AF65-F5344CB8AC3E}">
        <p14:creationId xmlns:p14="http://schemas.microsoft.com/office/powerpoint/2010/main" val="21088283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p:cNvSpPr>
            <a:spLocks noGrp="1"/>
          </p:cNvSpPr>
          <p:nvPr>
            <p:ph type="body" sz="quarter" idx="11"/>
          </p:nvPr>
        </p:nvSpPr>
        <p:spPr>
          <a:xfrm>
            <a:off x="468000" y="1080000"/>
            <a:ext cx="10524544" cy="2460500"/>
          </a:xfrm>
        </p:spPr>
        <p:txBody>
          <a:bodyPr/>
          <a:lstStyle/>
          <a:p>
            <a:r>
              <a:rPr kumimoji="1" lang="ja-JP" altLang="en-US" cap="all" dirty="0" smtClean="0"/>
              <a:t>第</a:t>
            </a:r>
            <a:r>
              <a:rPr kumimoji="1" lang="en-US" altLang="ja-JP" cap="all" dirty="0"/>
              <a:t>1</a:t>
            </a:r>
            <a:r>
              <a:rPr kumimoji="1" lang="ja-JP" altLang="en-US" cap="all" dirty="0" smtClean="0"/>
              <a:t>章：</a:t>
            </a:r>
            <a:endParaRPr kumimoji="1" lang="en-US" altLang="ja-JP" cap="all" dirty="0" smtClean="0"/>
          </a:p>
          <a:p>
            <a:r>
              <a:rPr kumimoji="1" lang="ja-JP" altLang="en-US" cap="all" dirty="0" smtClean="0"/>
              <a:t>実</a:t>
            </a:r>
            <a:r>
              <a:rPr kumimoji="1" lang="ja-JP" altLang="en-US" cap="all" dirty="0"/>
              <a:t>世界</a:t>
            </a:r>
            <a:r>
              <a:rPr kumimoji="1" lang="ja-JP" altLang="en-US" cap="all" dirty="0" smtClean="0"/>
              <a:t>におけるインターネット対応機器の構造</a:t>
            </a:r>
            <a:endParaRPr kumimoji="1" lang="en-US" altLang="ja-JP" cap="all"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3" name="スライド番号プレースホルダー 2"/>
          <p:cNvSpPr>
            <a:spLocks noGrp="1"/>
          </p:cNvSpPr>
          <p:nvPr>
            <p:ph type="sldNum" sz="quarter" idx="4294967295"/>
          </p:nvPr>
        </p:nvSpPr>
        <p:spPr>
          <a:xfrm>
            <a:off x="5591944" y="6525344"/>
            <a:ext cx="933450" cy="161925"/>
          </a:xfrm>
        </p:spPr>
        <p:txBody>
          <a:bodyPr/>
          <a:lstStyle/>
          <a:p>
            <a:pPr algn="l"/>
            <a:r>
              <a:rPr lang="de-DE" smtClean="0"/>
              <a:t>ページ </a:t>
            </a:r>
            <a:fld id="{3FD030EF-7044-4946-962A-5D7D09BD1B34}" type="slidenum">
              <a:rPr lang="de-DE" smtClean="0"/>
              <a:pPr algn="l"/>
              <a:t>10</a:t>
            </a:fld>
            <a:endParaRPr lang="de-DE" dirty="0"/>
          </a:p>
        </p:txBody>
      </p:sp>
    </p:spTree>
    <p:extLst>
      <p:ext uri="{BB962C8B-B14F-4D97-AF65-F5344CB8AC3E}">
        <p14:creationId xmlns:p14="http://schemas.microsoft.com/office/powerpoint/2010/main" val="403088417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lang="en-US" altLang="ja-JP" dirty="0"/>
              <a:t>RX</a:t>
            </a:r>
            <a:r>
              <a:rPr lang="ja-JP" altLang="en-US" dirty="0"/>
              <a:t>マイコンデバイスドライバ使用方法</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100</a:t>
            </a:fld>
            <a:endParaRPr lang="de-DE"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765" y="2026570"/>
            <a:ext cx="5044083" cy="3744416"/>
          </a:xfrm>
          <a:prstGeom prst="rect">
            <a:avLst/>
          </a:prstGeom>
        </p:spPr>
      </p:pic>
      <p:sp>
        <p:nvSpPr>
          <p:cNvPr id="5" name="正方形/長方形 4"/>
          <p:cNvSpPr/>
          <p:nvPr/>
        </p:nvSpPr>
        <p:spPr>
          <a:xfrm>
            <a:off x="4439816" y="5301208"/>
            <a:ext cx="504056" cy="50405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矢印コネクタ 5"/>
          <p:cNvCxnSpPr>
            <a:cxnSpLocks noChangeShapeType="1"/>
            <a:stCxn id="5" idx="3"/>
            <a:endCxn id="9" idx="1"/>
          </p:cNvCxnSpPr>
          <p:nvPr/>
        </p:nvCxnSpPr>
        <p:spPr bwMode="auto">
          <a:xfrm>
            <a:off x="4943872" y="5553236"/>
            <a:ext cx="2066726" cy="138499"/>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テキスト ボックス 8"/>
          <p:cNvSpPr txBox="1"/>
          <p:nvPr/>
        </p:nvSpPr>
        <p:spPr>
          <a:xfrm>
            <a:off x="7010598" y="5230070"/>
            <a:ext cx="3454792" cy="923330"/>
          </a:xfrm>
          <a:prstGeom prst="rect">
            <a:avLst/>
          </a:prstGeom>
          <a:noFill/>
        </p:spPr>
        <p:txBody>
          <a:bodyPr wrap="none" rtlCol="0">
            <a:spAutoFit/>
          </a:bodyPr>
          <a:lstStyle/>
          <a:p>
            <a:r>
              <a:rPr kumimoji="1" lang="en-US" altLang="ja-JP" dirty="0" smtClean="0"/>
              <a:t>SD</a:t>
            </a:r>
            <a:r>
              <a:rPr kumimoji="1" lang="ja-JP" altLang="en-US" dirty="0" smtClean="0"/>
              <a:t>スロットに近いほうから、</a:t>
            </a:r>
            <a:endParaRPr kumimoji="1" lang="en-US" altLang="ja-JP" dirty="0" smtClean="0"/>
          </a:p>
          <a:p>
            <a:r>
              <a:rPr kumimoji="1" lang="en-US" altLang="ja-JP" dirty="0" smtClean="0"/>
              <a:t>LED0</a:t>
            </a:r>
            <a:r>
              <a:rPr kumimoji="1" lang="ja-JP" altLang="en-US" dirty="0" err="1" smtClean="0"/>
              <a:t>、</a:t>
            </a:r>
            <a:r>
              <a:rPr kumimoji="1" lang="en-US" altLang="ja-JP" dirty="0" smtClean="0"/>
              <a:t>LED1</a:t>
            </a:r>
            <a:r>
              <a:rPr kumimoji="1" lang="ja-JP" altLang="en-US" dirty="0" err="1" smtClean="0"/>
              <a:t>、</a:t>
            </a:r>
            <a:r>
              <a:rPr kumimoji="1" lang="en-US" altLang="ja-JP" dirty="0" smtClean="0"/>
              <a:t>LED2</a:t>
            </a:r>
            <a:r>
              <a:rPr kumimoji="1" lang="ja-JP" altLang="en-US" dirty="0" err="1" smtClean="0"/>
              <a:t>、</a:t>
            </a:r>
            <a:r>
              <a:rPr kumimoji="1" lang="en-US" altLang="ja-JP" dirty="0" smtClean="0"/>
              <a:t>LED3</a:t>
            </a:r>
            <a:r>
              <a:rPr kumimoji="1" lang="ja-JP" altLang="en-US" dirty="0" err="1" smtClean="0"/>
              <a:t>。</a:t>
            </a:r>
            <a:endParaRPr kumimoji="1" lang="en-US" altLang="ja-JP" dirty="0" smtClean="0"/>
          </a:p>
          <a:p>
            <a:r>
              <a:rPr kumimoji="1" lang="en-US" altLang="ja-JP" dirty="0" smtClean="0"/>
              <a:t>LED0</a:t>
            </a:r>
            <a:r>
              <a:rPr kumimoji="1" lang="ja-JP" altLang="en-US" dirty="0" smtClean="0"/>
              <a:t>が</a:t>
            </a:r>
            <a:r>
              <a:rPr kumimoji="1" lang="en-US" altLang="ja-JP" dirty="0" smtClean="0"/>
              <a:t>10Hz</a:t>
            </a:r>
            <a:r>
              <a:rPr kumimoji="1" lang="ja-JP" altLang="en-US" dirty="0" smtClean="0"/>
              <a:t>で点滅している。</a:t>
            </a:r>
            <a:endParaRPr kumimoji="1" lang="ja-JP" altLang="en-US" dirty="0"/>
          </a:p>
        </p:txBody>
      </p:sp>
    </p:spTree>
    <p:extLst>
      <p:ext uri="{BB962C8B-B14F-4D97-AF65-F5344CB8AC3E}">
        <p14:creationId xmlns:p14="http://schemas.microsoft.com/office/powerpoint/2010/main" val="198964497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a:stretch>
            <a:fillRect/>
          </a:stretch>
        </p:blipFill>
        <p:spPr>
          <a:xfrm>
            <a:off x="7770669" y="2342068"/>
            <a:ext cx="3004325" cy="3846542"/>
          </a:xfrm>
          <a:prstGeom prst="rect">
            <a:avLst/>
          </a:prstGeom>
        </p:spPr>
      </p:pic>
      <p:pic>
        <p:nvPicPr>
          <p:cNvPr id="4" name="図 3"/>
          <p:cNvPicPr>
            <a:picLocks noChangeAspect="1"/>
          </p:cNvPicPr>
          <p:nvPr/>
        </p:nvPicPr>
        <p:blipFill>
          <a:blip r:embed="rId3"/>
          <a:stretch>
            <a:fillRect/>
          </a:stretch>
        </p:blipFill>
        <p:spPr>
          <a:xfrm>
            <a:off x="252557" y="2014488"/>
            <a:ext cx="6131475" cy="4287003"/>
          </a:xfrm>
          <a:prstGeom prst="rect">
            <a:avLst/>
          </a:prstGeom>
        </p:spPr>
      </p:pic>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101</a:t>
            </a:fld>
            <a:endParaRPr lang="de-DE" dirty="0"/>
          </a:p>
        </p:txBody>
      </p:sp>
      <p:sp>
        <p:nvSpPr>
          <p:cNvPr id="5" name="タイトル 1"/>
          <p:cNvSpPr>
            <a:spLocks noGrp="1"/>
          </p:cNvSpPr>
          <p:nvPr>
            <p:ph type="title"/>
          </p:nvPr>
        </p:nvSpPr>
        <p:spPr>
          <a:xfrm>
            <a:off x="1080000" y="923689"/>
            <a:ext cx="10971476" cy="455509"/>
          </a:xfrm>
        </p:spPr>
        <p:txBody>
          <a:bodyPr/>
          <a:lstStyle/>
          <a:p>
            <a:r>
              <a:rPr lang="en-US" altLang="ja-JP" dirty="0"/>
              <a:t>RX</a:t>
            </a:r>
            <a:r>
              <a:rPr lang="ja-JP" altLang="en-US" dirty="0"/>
              <a:t>マイコンデバイスドライバ使用方法</a:t>
            </a:r>
            <a:endParaRPr kumimoji="1" lang="ja-JP" altLang="en-US" dirty="0"/>
          </a:p>
        </p:txBody>
      </p:sp>
      <p:sp>
        <p:nvSpPr>
          <p:cNvPr id="29" name="テキスト ボックス 28"/>
          <p:cNvSpPr txBox="1"/>
          <p:nvPr/>
        </p:nvSpPr>
        <p:spPr>
          <a:xfrm>
            <a:off x="1080000" y="1695737"/>
            <a:ext cx="4969630" cy="369332"/>
          </a:xfrm>
          <a:prstGeom prst="rect">
            <a:avLst/>
          </a:prstGeom>
          <a:noFill/>
        </p:spPr>
        <p:txBody>
          <a:bodyPr wrap="none" rtlCol="0">
            <a:spAutoFit/>
          </a:bodyPr>
          <a:lstStyle/>
          <a:p>
            <a:r>
              <a:rPr lang="en-US" altLang="ja-JP" dirty="0" smtClean="0"/>
              <a:t>main()</a:t>
            </a:r>
            <a:r>
              <a:rPr lang="ja-JP" altLang="en-US" dirty="0" smtClean="0"/>
              <a:t>が起動するまでの流れ</a:t>
            </a:r>
            <a:r>
              <a:rPr lang="en-US" altLang="ja-JP" dirty="0" smtClean="0"/>
              <a:t>(</a:t>
            </a:r>
            <a:r>
              <a:rPr lang="ja-JP" altLang="en-US" dirty="0" smtClean="0"/>
              <a:t>ソースコード</a:t>
            </a:r>
            <a:r>
              <a:rPr lang="en-US" altLang="ja-JP" dirty="0" smtClean="0"/>
              <a:t>)</a:t>
            </a:r>
          </a:p>
        </p:txBody>
      </p:sp>
      <p:sp>
        <p:nvSpPr>
          <p:cNvPr id="38" name="Rectangle 6"/>
          <p:cNvSpPr>
            <a:spLocks noChangeArrowheads="1"/>
          </p:cNvSpPr>
          <p:nvPr/>
        </p:nvSpPr>
        <p:spPr bwMode="auto">
          <a:xfrm>
            <a:off x="5856011" y="5464422"/>
            <a:ext cx="576064" cy="282804"/>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39" name="Text Box 9"/>
          <p:cNvSpPr txBox="1">
            <a:spLocks noChangeArrowheads="1"/>
          </p:cNvSpPr>
          <p:nvPr/>
        </p:nvSpPr>
        <p:spPr bwMode="auto">
          <a:xfrm>
            <a:off x="5515228" y="3784948"/>
            <a:ext cx="2040943" cy="1643527"/>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err="1" smtClean="0"/>
              <a:t>resetprg.c</a:t>
            </a:r>
            <a:r>
              <a:rPr lang="en-US" altLang="ja-JP" sz="1200" dirty="0" smtClean="0"/>
              <a:t> </a:t>
            </a:r>
            <a:r>
              <a:rPr lang="ja-JP" altLang="en-US" sz="1200" dirty="0" smtClean="0"/>
              <a:t>をダブルクリック</a:t>
            </a:r>
            <a:endParaRPr lang="en-US" altLang="ja-JP" sz="1200" dirty="0" smtClean="0"/>
          </a:p>
          <a:p>
            <a:pPr>
              <a:buNone/>
            </a:pPr>
            <a:r>
              <a:rPr lang="en-US" altLang="ja-JP" sz="1200" dirty="0" smtClean="0"/>
              <a:t>rx65n_rsk_tcpip</a:t>
            </a:r>
          </a:p>
          <a:p>
            <a:pPr>
              <a:buNone/>
            </a:pPr>
            <a:r>
              <a:rPr lang="en-US" altLang="ja-JP" sz="1200" dirty="0" smtClean="0"/>
              <a:t>-&gt; </a:t>
            </a:r>
            <a:r>
              <a:rPr lang="en-US" altLang="ja-JP" sz="1200" dirty="0" err="1" smtClean="0"/>
              <a:t>src</a:t>
            </a:r>
            <a:endParaRPr lang="en-US" altLang="ja-JP" sz="1200" dirty="0"/>
          </a:p>
          <a:p>
            <a:pPr>
              <a:buNone/>
            </a:pPr>
            <a:r>
              <a:rPr lang="en-US" altLang="ja-JP" sz="1200" dirty="0" smtClean="0"/>
              <a:t>-&gt; </a:t>
            </a:r>
            <a:r>
              <a:rPr lang="en-US" altLang="ja-JP" sz="1200" dirty="0" err="1" smtClean="0"/>
              <a:t>smc_gen</a:t>
            </a:r>
            <a:endParaRPr lang="en-US" altLang="ja-JP" sz="1200" dirty="0" smtClean="0"/>
          </a:p>
          <a:p>
            <a:pPr>
              <a:buNone/>
            </a:pPr>
            <a:r>
              <a:rPr lang="en-US" altLang="ja-JP" sz="1200" dirty="0" smtClean="0"/>
              <a:t>-&gt; </a:t>
            </a:r>
            <a:r>
              <a:rPr lang="en-US" altLang="ja-JP" sz="1200" dirty="0" err="1" smtClean="0"/>
              <a:t>r_bsp</a:t>
            </a:r>
            <a:endParaRPr lang="en-US" altLang="ja-JP" sz="1200" dirty="0" smtClean="0"/>
          </a:p>
          <a:p>
            <a:pPr>
              <a:buNone/>
            </a:pPr>
            <a:r>
              <a:rPr lang="en-US" altLang="ja-JP" sz="1200" dirty="0" smtClean="0"/>
              <a:t>-&gt; </a:t>
            </a:r>
            <a:r>
              <a:rPr lang="en-US" altLang="ja-JP" sz="1200" dirty="0" err="1" smtClean="0"/>
              <a:t>mcu</a:t>
            </a:r>
            <a:endParaRPr lang="en-US" altLang="ja-JP" sz="1200" dirty="0" smtClean="0"/>
          </a:p>
          <a:p>
            <a:pPr>
              <a:buNone/>
            </a:pPr>
            <a:r>
              <a:rPr lang="en-US" altLang="ja-JP" sz="1200" dirty="0" smtClean="0"/>
              <a:t>-&gt; all</a:t>
            </a:r>
          </a:p>
        </p:txBody>
      </p:sp>
      <p:cxnSp>
        <p:nvCxnSpPr>
          <p:cNvPr id="42" name="直線矢印コネクタ 41"/>
          <p:cNvCxnSpPr>
            <a:cxnSpLocks noChangeShapeType="1"/>
            <a:stCxn id="38" idx="1"/>
          </p:cNvCxnSpPr>
          <p:nvPr/>
        </p:nvCxnSpPr>
        <p:spPr bwMode="auto">
          <a:xfrm flipH="1" flipV="1">
            <a:off x="4299737" y="4569693"/>
            <a:ext cx="1556274" cy="1036131"/>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 name="テキスト ボックス 44"/>
          <p:cNvSpPr txBox="1"/>
          <p:nvPr/>
        </p:nvSpPr>
        <p:spPr>
          <a:xfrm>
            <a:off x="6877073" y="1695737"/>
            <a:ext cx="5184753" cy="646331"/>
          </a:xfrm>
          <a:prstGeom prst="rect">
            <a:avLst/>
          </a:prstGeom>
          <a:noFill/>
        </p:spPr>
        <p:txBody>
          <a:bodyPr wrap="none" rtlCol="0">
            <a:spAutoFit/>
          </a:bodyPr>
          <a:lstStyle/>
          <a:p>
            <a:r>
              <a:rPr lang="en-US" altLang="ja-JP" dirty="0" smtClean="0"/>
              <a:t>main()</a:t>
            </a:r>
            <a:r>
              <a:rPr lang="ja-JP" altLang="en-US" dirty="0" smtClean="0"/>
              <a:t>が起動するまでの流れ</a:t>
            </a:r>
            <a:r>
              <a:rPr lang="en-US" altLang="ja-JP" dirty="0" smtClean="0"/>
              <a:t>(</a:t>
            </a:r>
            <a:r>
              <a:rPr lang="ja-JP" altLang="en-US" dirty="0" smtClean="0"/>
              <a:t>ドキュメント</a:t>
            </a:r>
            <a:r>
              <a:rPr lang="en-US" altLang="ja-JP" dirty="0" smtClean="0"/>
              <a:t>)</a:t>
            </a:r>
          </a:p>
          <a:p>
            <a:r>
              <a:rPr lang="en-US" altLang="ja-JP" dirty="0"/>
              <a:t>/</a:t>
            </a:r>
            <a:r>
              <a:rPr lang="en-US" altLang="ja-JP" dirty="0" err="1" smtClean="0"/>
              <a:t>r_bsp</a:t>
            </a:r>
            <a:r>
              <a:rPr lang="en-US" altLang="ja-JP" dirty="0" smtClean="0"/>
              <a:t>/doc/ja/r01an1685jj0521-rx-bsp.pdf</a:t>
            </a:r>
            <a:endParaRPr lang="en-US" altLang="ja-JP" dirty="0" smtClean="0"/>
          </a:p>
        </p:txBody>
      </p:sp>
      <p:sp>
        <p:nvSpPr>
          <p:cNvPr id="46" name="Rectangle 6"/>
          <p:cNvSpPr>
            <a:spLocks noChangeArrowheads="1"/>
          </p:cNvSpPr>
          <p:nvPr/>
        </p:nvSpPr>
        <p:spPr bwMode="auto">
          <a:xfrm>
            <a:off x="7824192" y="3204867"/>
            <a:ext cx="2950802" cy="432048"/>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48" name="Text Box 9"/>
          <p:cNvSpPr txBox="1">
            <a:spLocks noChangeArrowheads="1"/>
          </p:cNvSpPr>
          <p:nvPr/>
        </p:nvSpPr>
        <p:spPr bwMode="auto">
          <a:xfrm>
            <a:off x="10045964" y="2890935"/>
            <a:ext cx="1887055"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重要：次ページでフォーカス</a:t>
            </a:r>
            <a:endParaRPr lang="en-US" altLang="ja-JP" sz="1200" dirty="0"/>
          </a:p>
        </p:txBody>
      </p:sp>
      <p:sp>
        <p:nvSpPr>
          <p:cNvPr id="49" name="Rectangle 6"/>
          <p:cNvSpPr>
            <a:spLocks noChangeArrowheads="1"/>
          </p:cNvSpPr>
          <p:nvPr/>
        </p:nvSpPr>
        <p:spPr bwMode="auto">
          <a:xfrm>
            <a:off x="767408" y="3356992"/>
            <a:ext cx="1944216" cy="282804"/>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50" name="Text Box 9"/>
          <p:cNvSpPr txBox="1">
            <a:spLocks noChangeArrowheads="1"/>
          </p:cNvSpPr>
          <p:nvPr/>
        </p:nvSpPr>
        <p:spPr bwMode="auto">
          <a:xfrm>
            <a:off x="1181611" y="3594129"/>
            <a:ext cx="1627369"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a:t>システム</a:t>
            </a:r>
            <a:r>
              <a:rPr lang="ja-JP" altLang="en-US" sz="1200" dirty="0" smtClean="0"/>
              <a:t>のリセット</a:t>
            </a:r>
            <a:r>
              <a:rPr lang="ja-JP" altLang="en-US" sz="1200" dirty="0"/>
              <a:t>地点</a:t>
            </a:r>
            <a:endParaRPr lang="en-US" altLang="ja-JP" sz="1200" dirty="0"/>
          </a:p>
        </p:txBody>
      </p:sp>
      <p:pic>
        <p:nvPicPr>
          <p:cNvPr id="7" name="図 6"/>
          <p:cNvPicPr>
            <a:picLocks noChangeAspect="1"/>
          </p:cNvPicPr>
          <p:nvPr/>
        </p:nvPicPr>
        <p:blipFill>
          <a:blip r:embed="rId4"/>
          <a:stretch>
            <a:fillRect/>
          </a:stretch>
        </p:blipFill>
        <p:spPr>
          <a:xfrm>
            <a:off x="368392" y="4813313"/>
            <a:ext cx="3883302" cy="1585021"/>
          </a:xfrm>
          <a:prstGeom prst="rect">
            <a:avLst/>
          </a:prstGeom>
          <a:ln>
            <a:solidFill>
              <a:schemeClr val="tx1"/>
            </a:solidFill>
          </a:ln>
        </p:spPr>
      </p:pic>
      <p:sp>
        <p:nvSpPr>
          <p:cNvPr id="19" name="Rectangle 6"/>
          <p:cNvSpPr>
            <a:spLocks noChangeArrowheads="1"/>
          </p:cNvSpPr>
          <p:nvPr/>
        </p:nvSpPr>
        <p:spPr bwMode="auto">
          <a:xfrm>
            <a:off x="767408" y="5154317"/>
            <a:ext cx="2360190" cy="282804"/>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20" name="Text Box 9"/>
          <p:cNvSpPr txBox="1">
            <a:spLocks noChangeArrowheads="1"/>
          </p:cNvSpPr>
          <p:nvPr/>
        </p:nvSpPr>
        <p:spPr bwMode="auto">
          <a:xfrm>
            <a:off x="2298793" y="5403897"/>
            <a:ext cx="3086101" cy="757130"/>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a:t>システム</a:t>
            </a:r>
            <a:r>
              <a:rPr lang="ja-JP" altLang="en-US" sz="1200" dirty="0" smtClean="0"/>
              <a:t>のリセット地点の下のほうに</a:t>
            </a:r>
            <a:endParaRPr lang="en-US" altLang="ja-JP" sz="1200" dirty="0" smtClean="0"/>
          </a:p>
          <a:p>
            <a:pPr>
              <a:buNone/>
            </a:pPr>
            <a:r>
              <a:rPr lang="ja-JP" altLang="en-US" sz="1200" dirty="0"/>
              <a:t>スクロール</a:t>
            </a:r>
            <a:r>
              <a:rPr lang="ja-JP" altLang="en-US" sz="1200" dirty="0" smtClean="0"/>
              <a:t>するとシステムクロック</a:t>
            </a:r>
            <a:r>
              <a:rPr lang="ja-JP" altLang="en-US" sz="1200" dirty="0"/>
              <a:t>設定</a:t>
            </a:r>
            <a:r>
              <a:rPr lang="ja-JP" altLang="en-US" sz="1200" dirty="0" smtClean="0"/>
              <a:t>がある。</a:t>
            </a:r>
            <a:endParaRPr lang="en-US" altLang="ja-JP" sz="1200" dirty="0"/>
          </a:p>
          <a:p>
            <a:pPr>
              <a:buNone/>
            </a:pPr>
            <a:r>
              <a:rPr lang="ja-JP" altLang="en-US" sz="1200" dirty="0" smtClean="0"/>
              <a:t>「</a:t>
            </a:r>
            <a:r>
              <a:rPr lang="en-US" altLang="ja-JP" sz="1200" dirty="0" smtClean="0"/>
              <a:t>Ctrl+</a:t>
            </a:r>
            <a:r>
              <a:rPr lang="ja-JP" altLang="en-US" sz="1200" dirty="0" smtClean="0"/>
              <a:t>左クリック」で関数の先にジャンプ可能</a:t>
            </a:r>
            <a:endParaRPr lang="en-US" altLang="ja-JP" sz="1200" dirty="0"/>
          </a:p>
        </p:txBody>
      </p:sp>
    </p:spTree>
    <p:extLst>
      <p:ext uri="{BB962C8B-B14F-4D97-AF65-F5344CB8AC3E}">
        <p14:creationId xmlns:p14="http://schemas.microsoft.com/office/powerpoint/2010/main" val="4476281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2776"/>
            <a:ext cx="12192000" cy="4831039"/>
          </a:xfrm>
          <a:prstGeom prst="rect">
            <a:avLst/>
          </a:prstGeom>
        </p:spPr>
      </p:pic>
      <p:sp>
        <p:nvSpPr>
          <p:cNvPr id="2" name="タイトル 1"/>
          <p:cNvSpPr>
            <a:spLocks noGrp="1"/>
          </p:cNvSpPr>
          <p:nvPr>
            <p:ph type="title"/>
          </p:nvPr>
        </p:nvSpPr>
        <p:spPr>
          <a:xfrm>
            <a:off x="1080000" y="923689"/>
            <a:ext cx="9000000" cy="455509"/>
          </a:xfrm>
        </p:spPr>
        <p:txBody>
          <a:bodyPr/>
          <a:lstStyle/>
          <a:p>
            <a:r>
              <a:rPr lang="en-US" altLang="ja-JP" dirty="0"/>
              <a:t>RX</a:t>
            </a:r>
            <a:r>
              <a:rPr lang="ja-JP" altLang="en-US" dirty="0"/>
              <a:t>マイコンデバイスドライバ使用方法</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102</a:t>
            </a:fld>
            <a:endParaRPr lang="de-DE" dirty="0"/>
          </a:p>
        </p:txBody>
      </p:sp>
      <p:sp>
        <p:nvSpPr>
          <p:cNvPr id="23" name="Rectangle 6"/>
          <p:cNvSpPr>
            <a:spLocks noChangeArrowheads="1"/>
          </p:cNvSpPr>
          <p:nvPr/>
        </p:nvSpPr>
        <p:spPr bwMode="auto">
          <a:xfrm>
            <a:off x="407368" y="6021287"/>
            <a:ext cx="360040" cy="222527"/>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26" name="Rectangle 6"/>
          <p:cNvSpPr>
            <a:spLocks noChangeArrowheads="1"/>
          </p:cNvSpPr>
          <p:nvPr/>
        </p:nvSpPr>
        <p:spPr bwMode="auto">
          <a:xfrm>
            <a:off x="10560496" y="2564904"/>
            <a:ext cx="1224136" cy="360040"/>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35" name="Rectangle 6"/>
          <p:cNvSpPr>
            <a:spLocks noChangeArrowheads="1"/>
          </p:cNvSpPr>
          <p:nvPr/>
        </p:nvSpPr>
        <p:spPr bwMode="auto">
          <a:xfrm>
            <a:off x="6312024" y="4365104"/>
            <a:ext cx="2808312" cy="360040"/>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36" name="直線矢印コネクタ 35"/>
          <p:cNvCxnSpPr>
            <a:cxnSpLocks noChangeShapeType="1"/>
            <a:stCxn id="37" idx="2"/>
            <a:endCxn id="23" idx="0"/>
          </p:cNvCxnSpPr>
          <p:nvPr/>
        </p:nvCxnSpPr>
        <p:spPr bwMode="auto">
          <a:xfrm>
            <a:off x="563664" y="1779319"/>
            <a:ext cx="23724" cy="4241968"/>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Rectangle 6"/>
          <p:cNvSpPr>
            <a:spLocks noChangeArrowheads="1"/>
          </p:cNvSpPr>
          <p:nvPr/>
        </p:nvSpPr>
        <p:spPr bwMode="auto">
          <a:xfrm>
            <a:off x="47328" y="1556792"/>
            <a:ext cx="1032672" cy="222527"/>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38" name="直線矢印コネクタ 37"/>
          <p:cNvCxnSpPr>
            <a:cxnSpLocks noChangeShapeType="1"/>
            <a:stCxn id="40" idx="3"/>
          </p:cNvCxnSpPr>
          <p:nvPr/>
        </p:nvCxnSpPr>
        <p:spPr bwMode="auto">
          <a:xfrm flipV="1">
            <a:off x="1343472" y="2766977"/>
            <a:ext cx="9217024" cy="275380"/>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直線矢印コネクタ 38"/>
          <p:cNvCxnSpPr>
            <a:cxnSpLocks noChangeShapeType="1"/>
            <a:stCxn id="26" idx="2"/>
            <a:endCxn id="35" idx="0"/>
          </p:cNvCxnSpPr>
          <p:nvPr/>
        </p:nvCxnSpPr>
        <p:spPr bwMode="auto">
          <a:xfrm flipH="1">
            <a:off x="7716180" y="2924944"/>
            <a:ext cx="3456384" cy="1440160"/>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Rectangle 6"/>
          <p:cNvSpPr>
            <a:spLocks noChangeArrowheads="1"/>
          </p:cNvSpPr>
          <p:nvPr/>
        </p:nvSpPr>
        <p:spPr bwMode="auto">
          <a:xfrm>
            <a:off x="137338" y="2931093"/>
            <a:ext cx="1206134" cy="222527"/>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41" name="直線矢印コネクタ 40"/>
          <p:cNvCxnSpPr>
            <a:cxnSpLocks noChangeShapeType="1"/>
            <a:stCxn id="23" idx="0"/>
            <a:endCxn id="40" idx="2"/>
          </p:cNvCxnSpPr>
          <p:nvPr/>
        </p:nvCxnSpPr>
        <p:spPr bwMode="auto">
          <a:xfrm flipV="1">
            <a:off x="587388" y="3153620"/>
            <a:ext cx="153017" cy="2867667"/>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6" name="Text Box 9"/>
          <p:cNvSpPr txBox="1">
            <a:spLocks noChangeArrowheads="1"/>
          </p:cNvSpPr>
          <p:nvPr/>
        </p:nvSpPr>
        <p:spPr bwMode="auto">
          <a:xfrm>
            <a:off x="8976320" y="4684079"/>
            <a:ext cx="2736304" cy="757130"/>
          </a:xfrm>
          <a:prstGeom prst="rect">
            <a:avLst/>
          </a:prstGeom>
          <a:solidFill>
            <a:schemeClr val="bg1"/>
          </a:solidFill>
          <a:ln w="9525" algn="ctr">
            <a:solidFill>
              <a:schemeClr val="tx1"/>
            </a:solidFill>
            <a:miter lim="800000"/>
            <a:headEnd/>
            <a:tailEnd/>
          </a:ln>
          <a:effec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スマートコンフィグレータの</a:t>
            </a:r>
            <a:r>
              <a:rPr lang="ja-JP" altLang="en-US" sz="1200" dirty="0"/>
              <a:t>設定値</a:t>
            </a:r>
            <a:r>
              <a:rPr lang="ja-JP" altLang="en-US" sz="1200" dirty="0" smtClean="0"/>
              <a:t>が</a:t>
            </a:r>
            <a:endParaRPr lang="en-US" altLang="ja-JP" sz="1200" dirty="0" smtClean="0"/>
          </a:p>
          <a:p>
            <a:pPr>
              <a:buNone/>
            </a:pPr>
            <a:r>
              <a:rPr lang="en-US" altLang="ja-JP" sz="1200" dirty="0" smtClean="0"/>
              <a:t>BSP</a:t>
            </a:r>
            <a:r>
              <a:rPr lang="ja-JP" altLang="en-US" sz="1200" dirty="0" smtClean="0"/>
              <a:t>の設定コード</a:t>
            </a:r>
            <a:r>
              <a:rPr lang="en-US" altLang="ja-JP" sz="1200" dirty="0" smtClean="0"/>
              <a:t>(</a:t>
            </a:r>
            <a:r>
              <a:rPr lang="en-US" altLang="ja-JP" sz="1200" dirty="0" err="1" smtClean="0"/>
              <a:t>r_bsp_config.h</a:t>
            </a:r>
            <a:r>
              <a:rPr lang="en-US" altLang="ja-JP" sz="1200" dirty="0" smtClean="0"/>
              <a:t>)</a:t>
            </a:r>
            <a:r>
              <a:rPr lang="ja-JP" altLang="en-US" sz="1200" dirty="0" smtClean="0"/>
              <a:t>に</a:t>
            </a:r>
            <a:endParaRPr lang="en-US" altLang="ja-JP" sz="1200" dirty="0" smtClean="0"/>
          </a:p>
          <a:p>
            <a:pPr>
              <a:buNone/>
            </a:pPr>
            <a:r>
              <a:rPr lang="ja-JP" altLang="en-US" sz="1200" dirty="0" smtClean="0"/>
              <a:t>反映される</a:t>
            </a:r>
            <a:endParaRPr lang="en-US" altLang="ja-JP" sz="1200" dirty="0"/>
          </a:p>
        </p:txBody>
      </p:sp>
      <p:sp>
        <p:nvSpPr>
          <p:cNvPr id="47" name="Text Box 9"/>
          <p:cNvSpPr txBox="1">
            <a:spLocks noChangeArrowheads="1"/>
          </p:cNvSpPr>
          <p:nvPr/>
        </p:nvSpPr>
        <p:spPr bwMode="auto">
          <a:xfrm>
            <a:off x="1059859" y="1786469"/>
            <a:ext cx="3914983" cy="757130"/>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rx65n_rsk_tcpip.scfg (</a:t>
            </a:r>
            <a:r>
              <a:rPr lang="ja-JP" altLang="en-US" sz="1200" dirty="0" smtClean="0"/>
              <a:t>スマートコンフィグレータ</a:t>
            </a:r>
            <a:r>
              <a:rPr lang="en-US" altLang="ja-JP" sz="1200" dirty="0" smtClean="0"/>
              <a:t>)</a:t>
            </a:r>
            <a:r>
              <a:rPr lang="ja-JP" altLang="en-US" sz="1200" dirty="0" smtClean="0"/>
              <a:t>を選択</a:t>
            </a:r>
            <a:endParaRPr lang="en-US" altLang="ja-JP" sz="1200" dirty="0" smtClean="0"/>
          </a:p>
          <a:p>
            <a:pPr>
              <a:buNone/>
            </a:pPr>
            <a:r>
              <a:rPr lang="ja-JP" altLang="en-US" sz="1200" dirty="0" smtClean="0"/>
              <a:t>＃見つからない場合は、プロジェクトエクスプローラの</a:t>
            </a:r>
            <a:endParaRPr lang="en-US" altLang="ja-JP" sz="1200" dirty="0" smtClean="0"/>
          </a:p>
          <a:p>
            <a:pPr>
              <a:buNone/>
            </a:pPr>
            <a:r>
              <a:rPr lang="ja-JP" altLang="en-US" sz="1200" dirty="0"/>
              <a:t>　</a:t>
            </a:r>
            <a:r>
              <a:rPr lang="en-US" altLang="ja-JP" sz="1200" dirty="0" smtClean="0"/>
              <a:t>rx65n_rsk_tcpip.scfg </a:t>
            </a:r>
            <a:r>
              <a:rPr lang="ja-JP" altLang="en-US" sz="1200" dirty="0" smtClean="0"/>
              <a:t>をダブルクリックすることで復旧</a:t>
            </a:r>
            <a:endParaRPr lang="en-US" altLang="ja-JP" sz="1200" dirty="0"/>
          </a:p>
        </p:txBody>
      </p:sp>
    </p:spTree>
    <p:extLst>
      <p:ext uri="{BB962C8B-B14F-4D97-AF65-F5344CB8AC3E}">
        <p14:creationId xmlns:p14="http://schemas.microsoft.com/office/powerpoint/2010/main" val="253587200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lang="en-US" altLang="ja-JP" dirty="0"/>
              <a:t>RX</a:t>
            </a:r>
            <a:r>
              <a:rPr lang="ja-JP" altLang="en-US" dirty="0"/>
              <a:t>マイコンデバイスドライバ使用方法</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103</a:t>
            </a:fld>
            <a:endParaRPr lang="de-DE" dirty="0"/>
          </a:p>
        </p:txBody>
      </p:sp>
      <p:sp>
        <p:nvSpPr>
          <p:cNvPr id="4" name="正方形/長方形 3"/>
          <p:cNvSpPr/>
          <p:nvPr/>
        </p:nvSpPr>
        <p:spPr>
          <a:xfrm>
            <a:off x="191344" y="2852936"/>
            <a:ext cx="446449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スマートコンフィグ</a:t>
            </a:r>
            <a:r>
              <a:rPr kumimoji="1" lang="ja-JP" altLang="en-US" dirty="0"/>
              <a:t>レータ</a:t>
            </a:r>
          </a:p>
        </p:txBody>
      </p:sp>
      <p:sp>
        <p:nvSpPr>
          <p:cNvPr id="20" name="正方形/長方形 19"/>
          <p:cNvSpPr/>
          <p:nvPr/>
        </p:nvSpPr>
        <p:spPr>
          <a:xfrm>
            <a:off x="191344" y="3735785"/>
            <a:ext cx="15841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BSP</a:t>
            </a:r>
            <a:r>
              <a:rPr kumimoji="1" lang="ja-JP" altLang="en-US" dirty="0" smtClean="0"/>
              <a:t>の設定</a:t>
            </a:r>
            <a:endParaRPr kumimoji="1" lang="ja-JP" altLang="en-US" dirty="0"/>
          </a:p>
        </p:txBody>
      </p:sp>
      <p:sp>
        <p:nvSpPr>
          <p:cNvPr id="21" name="正方形/長方形 20"/>
          <p:cNvSpPr/>
          <p:nvPr/>
        </p:nvSpPr>
        <p:spPr>
          <a:xfrm>
            <a:off x="1919536" y="3735785"/>
            <a:ext cx="273630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他</a:t>
            </a:r>
            <a:r>
              <a:rPr kumimoji="1" lang="en-US" altLang="ja-JP" dirty="0" smtClean="0"/>
              <a:t>FIT</a:t>
            </a:r>
            <a:r>
              <a:rPr kumimoji="1" lang="ja-JP" altLang="en-US" dirty="0" smtClean="0"/>
              <a:t>モジュールの設定</a:t>
            </a:r>
            <a:endParaRPr kumimoji="1" lang="ja-JP" altLang="en-US" dirty="0"/>
          </a:p>
        </p:txBody>
      </p:sp>
      <p:sp>
        <p:nvSpPr>
          <p:cNvPr id="22" name="正方形/長方形 21"/>
          <p:cNvSpPr/>
          <p:nvPr/>
        </p:nvSpPr>
        <p:spPr>
          <a:xfrm>
            <a:off x="191344" y="4859651"/>
            <a:ext cx="15841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BSP</a:t>
            </a:r>
            <a:endParaRPr kumimoji="1" lang="ja-JP" altLang="en-US" dirty="0"/>
          </a:p>
        </p:txBody>
      </p:sp>
      <p:sp>
        <p:nvSpPr>
          <p:cNvPr id="23" name="正方形/長方形 22"/>
          <p:cNvSpPr/>
          <p:nvPr/>
        </p:nvSpPr>
        <p:spPr>
          <a:xfrm>
            <a:off x="1919536" y="4859651"/>
            <a:ext cx="273630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他</a:t>
            </a:r>
            <a:r>
              <a:rPr kumimoji="1" lang="en-US" altLang="ja-JP" dirty="0" smtClean="0"/>
              <a:t>FIT</a:t>
            </a:r>
            <a:r>
              <a:rPr kumimoji="1" lang="ja-JP" altLang="en-US" dirty="0" smtClean="0"/>
              <a:t>モジュール</a:t>
            </a:r>
            <a:endParaRPr kumimoji="1" lang="ja-JP" altLang="en-US" dirty="0"/>
          </a:p>
        </p:txBody>
      </p:sp>
      <p:sp>
        <p:nvSpPr>
          <p:cNvPr id="6" name="下矢印 5"/>
          <p:cNvSpPr/>
          <p:nvPr/>
        </p:nvSpPr>
        <p:spPr>
          <a:xfrm>
            <a:off x="3138598" y="3356992"/>
            <a:ext cx="576064" cy="2732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p:cNvSpPr/>
          <p:nvPr/>
        </p:nvSpPr>
        <p:spPr>
          <a:xfrm>
            <a:off x="191344" y="2070184"/>
            <a:ext cx="446449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ユーザ</a:t>
            </a:r>
            <a:endParaRPr kumimoji="1" lang="ja-JP" altLang="en-US" dirty="0"/>
          </a:p>
        </p:txBody>
      </p:sp>
      <p:sp>
        <p:nvSpPr>
          <p:cNvPr id="39" name="下矢印 38"/>
          <p:cNvSpPr/>
          <p:nvPr/>
        </p:nvSpPr>
        <p:spPr>
          <a:xfrm>
            <a:off x="1919536" y="2564904"/>
            <a:ext cx="576064" cy="2732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91344" y="1556792"/>
            <a:ext cx="877163" cy="369332"/>
          </a:xfrm>
          <a:prstGeom prst="rect">
            <a:avLst/>
          </a:prstGeom>
          <a:noFill/>
        </p:spPr>
        <p:txBody>
          <a:bodyPr wrap="none" rtlCol="0">
            <a:spAutoFit/>
          </a:bodyPr>
          <a:lstStyle/>
          <a:p>
            <a:r>
              <a:rPr kumimoji="1" lang="ja-JP" altLang="en-US" u="sng" dirty="0" smtClean="0"/>
              <a:t>モデル</a:t>
            </a:r>
            <a:endParaRPr kumimoji="1" lang="ja-JP" altLang="en-US" u="sng" dirty="0"/>
          </a:p>
        </p:txBody>
      </p:sp>
      <p:sp>
        <p:nvSpPr>
          <p:cNvPr id="40" name="テキスト ボックス 39"/>
          <p:cNvSpPr txBox="1"/>
          <p:nvPr/>
        </p:nvSpPr>
        <p:spPr>
          <a:xfrm>
            <a:off x="6771362" y="1556792"/>
            <a:ext cx="2492990" cy="369332"/>
          </a:xfrm>
          <a:prstGeom prst="rect">
            <a:avLst/>
          </a:prstGeom>
          <a:noFill/>
        </p:spPr>
        <p:txBody>
          <a:bodyPr wrap="none" rtlCol="0">
            <a:spAutoFit/>
          </a:bodyPr>
          <a:lstStyle/>
          <a:p>
            <a:r>
              <a:rPr kumimoji="1" lang="ja-JP" altLang="en-US" u="sng" dirty="0" smtClean="0"/>
              <a:t>本演習で実施したこと</a:t>
            </a:r>
            <a:endParaRPr kumimoji="1" lang="ja-JP" altLang="en-US" u="sng" dirty="0"/>
          </a:p>
        </p:txBody>
      </p:sp>
      <p:sp>
        <p:nvSpPr>
          <p:cNvPr id="42" name="下矢印 41"/>
          <p:cNvSpPr/>
          <p:nvPr/>
        </p:nvSpPr>
        <p:spPr>
          <a:xfrm>
            <a:off x="695400" y="5344074"/>
            <a:ext cx="576064" cy="2732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191344" y="5636332"/>
            <a:ext cx="1584176" cy="6009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システム系</a:t>
            </a:r>
            <a:endParaRPr kumimoji="1" lang="en-US" altLang="ja-JP" dirty="0" smtClean="0"/>
          </a:p>
          <a:p>
            <a:pPr algn="ctr"/>
            <a:r>
              <a:rPr kumimoji="1" lang="ja-JP" altLang="en-US" dirty="0" smtClean="0"/>
              <a:t>レジスタ</a:t>
            </a:r>
            <a:endParaRPr kumimoji="1" lang="ja-JP" altLang="en-US" dirty="0"/>
          </a:p>
        </p:txBody>
      </p:sp>
      <p:sp>
        <p:nvSpPr>
          <p:cNvPr id="44" name="正方形/長方形 43"/>
          <p:cNvSpPr/>
          <p:nvPr/>
        </p:nvSpPr>
        <p:spPr>
          <a:xfrm>
            <a:off x="1919536" y="5636332"/>
            <a:ext cx="2736304" cy="6009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周辺機能系</a:t>
            </a:r>
            <a:endParaRPr kumimoji="1" lang="en-US" altLang="ja-JP" dirty="0" smtClean="0"/>
          </a:p>
          <a:p>
            <a:pPr algn="ctr"/>
            <a:r>
              <a:rPr kumimoji="1" lang="ja-JP" altLang="en-US" dirty="0" smtClean="0"/>
              <a:t>レジスタ</a:t>
            </a:r>
            <a:endParaRPr kumimoji="1" lang="ja-JP" altLang="en-US" dirty="0"/>
          </a:p>
        </p:txBody>
      </p:sp>
      <p:sp>
        <p:nvSpPr>
          <p:cNvPr id="45" name="下矢印 44"/>
          <p:cNvSpPr/>
          <p:nvPr/>
        </p:nvSpPr>
        <p:spPr>
          <a:xfrm>
            <a:off x="3156242" y="5344074"/>
            <a:ext cx="576064" cy="2732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4801779" y="4848629"/>
            <a:ext cx="163029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端子設定</a:t>
            </a:r>
            <a:endParaRPr kumimoji="1" lang="ja-JP" altLang="en-US" dirty="0"/>
          </a:p>
        </p:txBody>
      </p:sp>
      <p:sp>
        <p:nvSpPr>
          <p:cNvPr id="34" name="正方形/長方形 33"/>
          <p:cNvSpPr/>
          <p:nvPr/>
        </p:nvSpPr>
        <p:spPr>
          <a:xfrm>
            <a:off x="4801779" y="5617280"/>
            <a:ext cx="1630296" cy="6200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MPC</a:t>
            </a:r>
            <a:r>
              <a:rPr kumimoji="1" lang="ja-JP" altLang="en-US" dirty="0" smtClean="0"/>
              <a:t>系</a:t>
            </a:r>
            <a:endParaRPr kumimoji="1" lang="en-US" altLang="ja-JP" dirty="0" smtClean="0"/>
          </a:p>
          <a:p>
            <a:pPr algn="ctr"/>
            <a:r>
              <a:rPr kumimoji="1" lang="ja-JP" altLang="en-US" dirty="0"/>
              <a:t>レジスタ</a:t>
            </a:r>
          </a:p>
        </p:txBody>
      </p:sp>
      <p:sp>
        <p:nvSpPr>
          <p:cNvPr id="47" name="下矢印 46"/>
          <p:cNvSpPr/>
          <p:nvPr/>
        </p:nvSpPr>
        <p:spPr>
          <a:xfrm>
            <a:off x="5328895" y="5344074"/>
            <a:ext cx="576064" cy="2732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2008094" y="2546195"/>
            <a:ext cx="415498" cy="369332"/>
          </a:xfrm>
          <a:prstGeom prst="rect">
            <a:avLst/>
          </a:prstGeom>
          <a:noFill/>
        </p:spPr>
        <p:txBody>
          <a:bodyPr wrap="none" rtlCol="0">
            <a:spAutoFit/>
          </a:bodyPr>
          <a:lstStyle/>
          <a:p>
            <a:r>
              <a:rPr kumimoji="1" lang="ja-JP" altLang="en-US" dirty="0" smtClean="0">
                <a:solidFill>
                  <a:schemeClr val="bg1"/>
                </a:solidFill>
              </a:rPr>
              <a:t>①</a:t>
            </a:r>
            <a:endParaRPr kumimoji="1" lang="ja-JP" altLang="en-US" dirty="0">
              <a:solidFill>
                <a:schemeClr val="bg1"/>
              </a:solidFill>
            </a:endParaRPr>
          </a:p>
        </p:txBody>
      </p:sp>
      <p:sp>
        <p:nvSpPr>
          <p:cNvPr id="66" name="テキスト ボックス 65"/>
          <p:cNvSpPr txBox="1"/>
          <p:nvPr/>
        </p:nvSpPr>
        <p:spPr>
          <a:xfrm>
            <a:off x="739679" y="4434268"/>
            <a:ext cx="415498" cy="369332"/>
          </a:xfrm>
          <a:prstGeom prst="rect">
            <a:avLst/>
          </a:prstGeom>
          <a:noFill/>
        </p:spPr>
        <p:txBody>
          <a:bodyPr wrap="none" rtlCol="0">
            <a:spAutoFit/>
          </a:bodyPr>
          <a:lstStyle/>
          <a:p>
            <a:r>
              <a:rPr kumimoji="1" lang="ja-JP" altLang="en-US" dirty="0" smtClean="0">
                <a:solidFill>
                  <a:schemeClr val="bg1"/>
                </a:solidFill>
              </a:rPr>
              <a:t>④</a:t>
            </a:r>
            <a:endParaRPr kumimoji="1" lang="ja-JP" altLang="en-US" dirty="0">
              <a:solidFill>
                <a:schemeClr val="bg1"/>
              </a:solidFill>
            </a:endParaRPr>
          </a:p>
        </p:txBody>
      </p:sp>
      <p:sp>
        <p:nvSpPr>
          <p:cNvPr id="70" name="テキスト ボックス 69"/>
          <p:cNvSpPr txBox="1"/>
          <p:nvPr/>
        </p:nvSpPr>
        <p:spPr>
          <a:xfrm>
            <a:off x="780819" y="5312089"/>
            <a:ext cx="415498" cy="369332"/>
          </a:xfrm>
          <a:prstGeom prst="rect">
            <a:avLst/>
          </a:prstGeom>
          <a:noFill/>
        </p:spPr>
        <p:txBody>
          <a:bodyPr wrap="none" rtlCol="0">
            <a:spAutoFit/>
          </a:bodyPr>
          <a:lstStyle/>
          <a:p>
            <a:r>
              <a:rPr kumimoji="1" lang="ja-JP" altLang="en-US" dirty="0">
                <a:solidFill>
                  <a:schemeClr val="bg1"/>
                </a:solidFill>
              </a:rPr>
              <a:t>⑦</a:t>
            </a:r>
          </a:p>
        </p:txBody>
      </p:sp>
      <p:sp>
        <p:nvSpPr>
          <p:cNvPr id="71" name="テキスト ボックス 70"/>
          <p:cNvSpPr txBox="1"/>
          <p:nvPr/>
        </p:nvSpPr>
        <p:spPr>
          <a:xfrm>
            <a:off x="3246447" y="5312089"/>
            <a:ext cx="415498" cy="369332"/>
          </a:xfrm>
          <a:prstGeom prst="rect">
            <a:avLst/>
          </a:prstGeom>
          <a:noFill/>
        </p:spPr>
        <p:txBody>
          <a:bodyPr wrap="none" rtlCol="0">
            <a:spAutoFit/>
          </a:bodyPr>
          <a:lstStyle/>
          <a:p>
            <a:r>
              <a:rPr kumimoji="1" lang="ja-JP" altLang="en-US" dirty="0" smtClean="0">
                <a:solidFill>
                  <a:schemeClr val="bg1"/>
                </a:solidFill>
              </a:rPr>
              <a:t>⑧</a:t>
            </a:r>
            <a:endParaRPr kumimoji="1" lang="ja-JP" altLang="en-US" dirty="0">
              <a:solidFill>
                <a:schemeClr val="bg1"/>
              </a:solidFill>
            </a:endParaRPr>
          </a:p>
        </p:txBody>
      </p:sp>
      <p:sp>
        <p:nvSpPr>
          <p:cNvPr id="72" name="テキスト ボックス 71"/>
          <p:cNvSpPr txBox="1"/>
          <p:nvPr/>
        </p:nvSpPr>
        <p:spPr>
          <a:xfrm>
            <a:off x="5409178" y="5312089"/>
            <a:ext cx="415498" cy="369332"/>
          </a:xfrm>
          <a:prstGeom prst="rect">
            <a:avLst/>
          </a:prstGeom>
          <a:noFill/>
        </p:spPr>
        <p:txBody>
          <a:bodyPr wrap="none" rtlCol="0">
            <a:spAutoFit/>
          </a:bodyPr>
          <a:lstStyle/>
          <a:p>
            <a:r>
              <a:rPr kumimoji="1" lang="ja-JP" altLang="en-US" dirty="0" smtClean="0">
                <a:solidFill>
                  <a:schemeClr val="bg1"/>
                </a:solidFill>
              </a:rPr>
              <a:t>⑨</a:t>
            </a:r>
            <a:endParaRPr kumimoji="1" lang="ja-JP" altLang="en-US" dirty="0">
              <a:solidFill>
                <a:schemeClr val="bg1"/>
              </a:solidFill>
            </a:endParaRPr>
          </a:p>
        </p:txBody>
      </p:sp>
      <p:sp>
        <p:nvSpPr>
          <p:cNvPr id="80" name="下矢印 79"/>
          <p:cNvSpPr/>
          <p:nvPr/>
        </p:nvSpPr>
        <p:spPr>
          <a:xfrm>
            <a:off x="695400" y="4419977"/>
            <a:ext cx="576064" cy="2732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下矢印 80"/>
          <p:cNvSpPr/>
          <p:nvPr/>
        </p:nvSpPr>
        <p:spPr>
          <a:xfrm rot="18649703">
            <a:off x="1579645" y="4419977"/>
            <a:ext cx="576064" cy="2732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下矢印 81"/>
          <p:cNvSpPr/>
          <p:nvPr/>
        </p:nvSpPr>
        <p:spPr>
          <a:xfrm>
            <a:off x="3039955" y="4419977"/>
            <a:ext cx="576064" cy="2732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テキスト ボックス 83"/>
          <p:cNvSpPr txBox="1"/>
          <p:nvPr/>
        </p:nvSpPr>
        <p:spPr>
          <a:xfrm>
            <a:off x="775683" y="4378217"/>
            <a:ext cx="415498" cy="369332"/>
          </a:xfrm>
          <a:prstGeom prst="rect">
            <a:avLst/>
          </a:prstGeom>
          <a:noFill/>
        </p:spPr>
        <p:txBody>
          <a:bodyPr wrap="none" rtlCol="0">
            <a:spAutoFit/>
          </a:bodyPr>
          <a:lstStyle/>
          <a:p>
            <a:r>
              <a:rPr kumimoji="1" lang="ja-JP" altLang="en-US" dirty="0" smtClean="0">
                <a:solidFill>
                  <a:schemeClr val="bg1"/>
                </a:solidFill>
              </a:rPr>
              <a:t>③</a:t>
            </a:r>
            <a:endParaRPr kumimoji="1" lang="ja-JP" altLang="en-US" dirty="0">
              <a:solidFill>
                <a:schemeClr val="bg1"/>
              </a:solidFill>
            </a:endParaRPr>
          </a:p>
        </p:txBody>
      </p:sp>
      <p:sp>
        <p:nvSpPr>
          <p:cNvPr id="85" name="テキスト ボックス 84"/>
          <p:cNvSpPr txBox="1"/>
          <p:nvPr/>
        </p:nvSpPr>
        <p:spPr>
          <a:xfrm>
            <a:off x="1656282" y="4378217"/>
            <a:ext cx="415498" cy="369332"/>
          </a:xfrm>
          <a:prstGeom prst="rect">
            <a:avLst/>
          </a:prstGeom>
          <a:noFill/>
        </p:spPr>
        <p:txBody>
          <a:bodyPr wrap="none" rtlCol="0">
            <a:spAutoFit/>
          </a:bodyPr>
          <a:lstStyle/>
          <a:p>
            <a:r>
              <a:rPr kumimoji="1" lang="ja-JP" altLang="en-US" dirty="0" smtClean="0">
                <a:solidFill>
                  <a:schemeClr val="bg1"/>
                </a:solidFill>
              </a:rPr>
              <a:t>④</a:t>
            </a:r>
            <a:endParaRPr kumimoji="1" lang="ja-JP" altLang="en-US" dirty="0">
              <a:solidFill>
                <a:schemeClr val="bg1"/>
              </a:solidFill>
            </a:endParaRPr>
          </a:p>
        </p:txBody>
      </p:sp>
      <p:sp>
        <p:nvSpPr>
          <p:cNvPr id="86" name="テキスト ボックス 85"/>
          <p:cNvSpPr txBox="1"/>
          <p:nvPr/>
        </p:nvSpPr>
        <p:spPr>
          <a:xfrm>
            <a:off x="3139184" y="4378217"/>
            <a:ext cx="415498" cy="369332"/>
          </a:xfrm>
          <a:prstGeom prst="rect">
            <a:avLst/>
          </a:prstGeom>
          <a:noFill/>
        </p:spPr>
        <p:txBody>
          <a:bodyPr wrap="none" rtlCol="0">
            <a:spAutoFit/>
          </a:bodyPr>
          <a:lstStyle/>
          <a:p>
            <a:r>
              <a:rPr kumimoji="1" lang="ja-JP" altLang="en-US" dirty="0" smtClean="0">
                <a:solidFill>
                  <a:schemeClr val="bg1"/>
                </a:solidFill>
              </a:rPr>
              <a:t>⑤</a:t>
            </a:r>
            <a:endParaRPr kumimoji="1" lang="ja-JP" altLang="en-US" dirty="0">
              <a:solidFill>
                <a:schemeClr val="bg1"/>
              </a:solidFill>
            </a:endParaRPr>
          </a:p>
        </p:txBody>
      </p:sp>
      <p:sp>
        <p:nvSpPr>
          <p:cNvPr id="7" name="正方形/長方形 6"/>
          <p:cNvSpPr/>
          <p:nvPr/>
        </p:nvSpPr>
        <p:spPr>
          <a:xfrm>
            <a:off x="119336" y="3657241"/>
            <a:ext cx="6480720" cy="16868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p:cNvSpPr/>
          <p:nvPr/>
        </p:nvSpPr>
        <p:spPr>
          <a:xfrm>
            <a:off x="119336" y="2781474"/>
            <a:ext cx="6480720" cy="5965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p:cNvSpPr txBox="1"/>
          <p:nvPr/>
        </p:nvSpPr>
        <p:spPr>
          <a:xfrm>
            <a:off x="3218881" y="3340266"/>
            <a:ext cx="415498" cy="369332"/>
          </a:xfrm>
          <a:prstGeom prst="rect">
            <a:avLst/>
          </a:prstGeom>
          <a:noFill/>
        </p:spPr>
        <p:txBody>
          <a:bodyPr wrap="none" rtlCol="0">
            <a:spAutoFit/>
          </a:bodyPr>
          <a:lstStyle/>
          <a:p>
            <a:r>
              <a:rPr kumimoji="1" lang="ja-JP" altLang="en-US" dirty="0" smtClean="0">
                <a:solidFill>
                  <a:schemeClr val="bg1"/>
                </a:solidFill>
              </a:rPr>
              <a:t>②</a:t>
            </a:r>
            <a:endParaRPr kumimoji="1" lang="ja-JP" altLang="en-US" dirty="0">
              <a:solidFill>
                <a:schemeClr val="bg1"/>
              </a:solidFill>
            </a:endParaRPr>
          </a:p>
        </p:txBody>
      </p:sp>
      <p:sp>
        <p:nvSpPr>
          <p:cNvPr id="62" name="Text Box 9"/>
          <p:cNvSpPr txBox="1">
            <a:spLocks noChangeArrowheads="1"/>
          </p:cNvSpPr>
          <p:nvPr/>
        </p:nvSpPr>
        <p:spPr bwMode="auto">
          <a:xfrm>
            <a:off x="6864496" y="3818423"/>
            <a:ext cx="4799712" cy="757130"/>
          </a:xfrm>
          <a:prstGeom prst="rect">
            <a:avLst/>
          </a:prstGeom>
          <a:solidFill>
            <a:schemeClr val="bg1"/>
          </a:solidFill>
          <a:ln w="9525" algn="ctr">
            <a:solidFill>
              <a:schemeClr val="tx1"/>
            </a:solidFill>
            <a:miter lim="800000"/>
            <a:headEnd/>
            <a:tailEnd/>
          </a:ln>
          <a:effec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a:t>③</a:t>
            </a:r>
            <a:r>
              <a:rPr lang="en-US" altLang="ja-JP" sz="1200" dirty="0"/>
              <a:t>BSP</a:t>
            </a:r>
            <a:r>
              <a:rPr lang="ja-JP" altLang="en-US" sz="1200" dirty="0"/>
              <a:t>は、</a:t>
            </a:r>
            <a:r>
              <a:rPr lang="en-US" altLang="ja-JP" sz="1200" dirty="0"/>
              <a:t>BSP</a:t>
            </a:r>
            <a:r>
              <a:rPr lang="ja-JP" altLang="en-US" sz="1200" dirty="0"/>
              <a:t>の設定を読み込む</a:t>
            </a:r>
          </a:p>
          <a:p>
            <a:pPr>
              <a:buNone/>
            </a:pPr>
            <a:r>
              <a:rPr lang="ja-JP" altLang="en-US" sz="1200" dirty="0"/>
              <a:t>④</a:t>
            </a:r>
            <a:r>
              <a:rPr lang="en-US" altLang="ja-JP" sz="1200" dirty="0" smtClean="0"/>
              <a:t>CMT</a:t>
            </a:r>
            <a:r>
              <a:rPr lang="ja-JP" altLang="en-US" sz="1200" dirty="0" smtClean="0"/>
              <a:t>は</a:t>
            </a:r>
            <a:r>
              <a:rPr lang="ja-JP" altLang="en-US" sz="1200" dirty="0"/>
              <a:t>、</a:t>
            </a:r>
            <a:r>
              <a:rPr lang="en-US" altLang="ja-JP" sz="1200" dirty="0"/>
              <a:t>BSP</a:t>
            </a:r>
            <a:r>
              <a:rPr lang="ja-JP" altLang="en-US" sz="1200" dirty="0"/>
              <a:t>の設定を読み込む</a:t>
            </a:r>
          </a:p>
          <a:p>
            <a:pPr>
              <a:buNone/>
            </a:pPr>
            <a:r>
              <a:rPr lang="ja-JP" altLang="en-US" sz="1200" dirty="0"/>
              <a:t>⑤</a:t>
            </a:r>
            <a:r>
              <a:rPr lang="en-US" altLang="ja-JP" sz="1200" dirty="0" smtClean="0"/>
              <a:t>CMT</a:t>
            </a:r>
            <a:r>
              <a:rPr lang="ja-JP" altLang="en-US" sz="1200" dirty="0" smtClean="0"/>
              <a:t>は</a:t>
            </a:r>
            <a:r>
              <a:rPr lang="ja-JP" altLang="en-US" sz="1200" dirty="0"/>
              <a:t>、自身の設定を</a:t>
            </a:r>
            <a:r>
              <a:rPr lang="ja-JP" altLang="en-US" sz="1200" dirty="0" smtClean="0"/>
              <a:t>読み込む</a:t>
            </a:r>
            <a:endParaRPr lang="ja-JP" altLang="en-US" sz="1200" dirty="0"/>
          </a:p>
        </p:txBody>
      </p:sp>
      <p:sp>
        <p:nvSpPr>
          <p:cNvPr id="63" name="下矢印 62"/>
          <p:cNvSpPr/>
          <p:nvPr/>
        </p:nvSpPr>
        <p:spPr>
          <a:xfrm>
            <a:off x="8954285" y="3607520"/>
            <a:ext cx="288032" cy="1440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Text Box 9"/>
          <p:cNvSpPr txBox="1">
            <a:spLocks noChangeArrowheads="1"/>
          </p:cNvSpPr>
          <p:nvPr/>
        </p:nvSpPr>
        <p:spPr bwMode="auto">
          <a:xfrm>
            <a:off x="6864497" y="5102112"/>
            <a:ext cx="5136159" cy="1200329"/>
          </a:xfrm>
          <a:prstGeom prst="rect">
            <a:avLst/>
          </a:prstGeom>
          <a:solidFill>
            <a:schemeClr val="bg1"/>
          </a:solidFill>
          <a:ln w="9525" algn="ctr">
            <a:solidFill>
              <a:schemeClr val="tx1"/>
            </a:solidFill>
            <a:miter lim="800000"/>
            <a:headEnd/>
            <a:tailEnd/>
          </a:ln>
          <a:effec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a:t>⑥</a:t>
            </a:r>
            <a:r>
              <a:rPr lang="en-US" altLang="ja-JP" sz="1200" dirty="0" smtClean="0"/>
              <a:t>BSP</a:t>
            </a:r>
            <a:r>
              <a:rPr lang="ja-JP" altLang="en-US" sz="1200" dirty="0" smtClean="0"/>
              <a:t>は、必要に応じてシステム系レジスタを操作</a:t>
            </a:r>
            <a:endParaRPr lang="en-US" altLang="ja-JP" sz="1200" dirty="0" smtClean="0"/>
          </a:p>
          <a:p>
            <a:pPr>
              <a:buNone/>
            </a:pPr>
            <a:r>
              <a:rPr lang="ja-JP" altLang="en-US" sz="1200" dirty="0" smtClean="0"/>
              <a:t>⑦</a:t>
            </a:r>
            <a:r>
              <a:rPr lang="en-US" altLang="ja-JP" sz="1200" dirty="0" smtClean="0"/>
              <a:t>CMT</a:t>
            </a:r>
            <a:r>
              <a:rPr lang="ja-JP" altLang="en-US" sz="1200" dirty="0" smtClean="0"/>
              <a:t>は必要に応じて周辺機能系レジスタを操作</a:t>
            </a:r>
            <a:endParaRPr lang="en-US" altLang="ja-JP" sz="1200" dirty="0" smtClean="0"/>
          </a:p>
          <a:p>
            <a:pPr>
              <a:buNone/>
            </a:pPr>
            <a:r>
              <a:rPr lang="ja-JP" altLang="en-US" sz="1200" dirty="0"/>
              <a:t>⑧端子設定コードは、必要に応じて</a:t>
            </a:r>
            <a:r>
              <a:rPr lang="en-US" altLang="ja-JP" sz="1200" dirty="0"/>
              <a:t>MPC</a:t>
            </a:r>
            <a:r>
              <a:rPr lang="ja-JP" altLang="en-US" sz="1200" dirty="0"/>
              <a:t>系レジスタを操作</a:t>
            </a:r>
            <a:endParaRPr lang="en-US" altLang="ja-JP" sz="1200" dirty="0"/>
          </a:p>
          <a:p>
            <a:pPr>
              <a:buNone/>
            </a:pPr>
            <a:r>
              <a:rPr lang="ja-JP" altLang="en-US" sz="1200" dirty="0"/>
              <a:t>　今回の演習では</a:t>
            </a:r>
            <a:r>
              <a:rPr lang="ja-JP" altLang="en-US" sz="1200" dirty="0" smtClean="0"/>
              <a:t>、端子機能を使用する周辺機能を使わなかったので</a:t>
            </a:r>
            <a:endParaRPr lang="en-US" altLang="ja-JP" sz="1200" dirty="0" smtClean="0"/>
          </a:p>
          <a:p>
            <a:pPr>
              <a:buNone/>
            </a:pPr>
            <a:r>
              <a:rPr lang="ja-JP" altLang="en-US" sz="1200" dirty="0"/>
              <a:t>　</a:t>
            </a:r>
            <a:r>
              <a:rPr lang="ja-JP" altLang="en-US" sz="1200" dirty="0" smtClean="0"/>
              <a:t>操作しなかった。</a:t>
            </a:r>
            <a:r>
              <a:rPr lang="en-US" altLang="ja-JP" sz="1200" dirty="0" smtClean="0"/>
              <a:t>(LED</a:t>
            </a:r>
            <a:r>
              <a:rPr lang="ja-JP" altLang="en-US" sz="1200" dirty="0" smtClean="0"/>
              <a:t>制御では直接汎用ポートの</a:t>
            </a:r>
            <a:r>
              <a:rPr lang="en-US" altLang="ja-JP" sz="1200" dirty="0" smtClean="0"/>
              <a:t>I/O</a:t>
            </a:r>
            <a:r>
              <a:rPr lang="ja-JP" altLang="en-US" sz="1200" dirty="0" smtClean="0"/>
              <a:t>レジスタを操作した</a:t>
            </a:r>
            <a:r>
              <a:rPr lang="en-US" altLang="ja-JP" sz="1200" dirty="0" smtClean="0"/>
              <a:t>)</a:t>
            </a:r>
            <a:endParaRPr lang="en-US" altLang="ja-JP" sz="1200" dirty="0"/>
          </a:p>
        </p:txBody>
      </p:sp>
      <p:sp>
        <p:nvSpPr>
          <p:cNvPr id="68" name="下矢印 67"/>
          <p:cNvSpPr/>
          <p:nvPr/>
        </p:nvSpPr>
        <p:spPr>
          <a:xfrm>
            <a:off x="8976320" y="4766824"/>
            <a:ext cx="288032" cy="1440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Text Box 9"/>
          <p:cNvSpPr txBox="1">
            <a:spLocks noChangeArrowheads="1"/>
          </p:cNvSpPr>
          <p:nvPr/>
        </p:nvSpPr>
        <p:spPr bwMode="auto">
          <a:xfrm>
            <a:off x="6864496" y="3192547"/>
            <a:ext cx="4799712" cy="313932"/>
          </a:xfrm>
          <a:prstGeom prst="rect">
            <a:avLst/>
          </a:prstGeom>
          <a:solidFill>
            <a:schemeClr val="bg1"/>
          </a:solidFill>
          <a:ln w="9525" algn="ctr">
            <a:solidFill>
              <a:schemeClr val="tx1"/>
            </a:solidFill>
            <a:miter lim="800000"/>
            <a:headEnd/>
            <a:tailEnd/>
          </a:ln>
          <a:effec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②スマートコンフィグレータはユーザ設定値を用いてコード生成を</a:t>
            </a:r>
            <a:r>
              <a:rPr lang="ja-JP" altLang="en-US" sz="1200" dirty="0" smtClean="0"/>
              <a:t>行う</a:t>
            </a:r>
            <a:endParaRPr lang="en-US" altLang="ja-JP" sz="1200" dirty="0" smtClean="0"/>
          </a:p>
        </p:txBody>
      </p:sp>
      <p:sp>
        <p:nvSpPr>
          <p:cNvPr id="73" name="下矢印 72"/>
          <p:cNvSpPr/>
          <p:nvPr/>
        </p:nvSpPr>
        <p:spPr>
          <a:xfrm>
            <a:off x="8965599" y="2898139"/>
            <a:ext cx="288032" cy="1440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Text Box 9"/>
          <p:cNvSpPr txBox="1">
            <a:spLocks noChangeArrowheads="1"/>
          </p:cNvSpPr>
          <p:nvPr/>
        </p:nvSpPr>
        <p:spPr bwMode="auto">
          <a:xfrm>
            <a:off x="6864496" y="2502281"/>
            <a:ext cx="4799712" cy="313932"/>
          </a:xfrm>
          <a:prstGeom prst="rect">
            <a:avLst/>
          </a:prstGeom>
          <a:solidFill>
            <a:schemeClr val="bg1"/>
          </a:solidFill>
          <a:ln w="9525" algn="ctr">
            <a:solidFill>
              <a:schemeClr val="tx1"/>
            </a:solidFill>
            <a:miter lim="800000"/>
            <a:headEnd/>
            <a:tailEnd/>
          </a:ln>
          <a:effec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①ユーザはスマートコンフィグレータを使用して、ユーザ設定値を決定する</a:t>
            </a:r>
            <a:endParaRPr lang="en-US" altLang="ja-JP" sz="1200" dirty="0"/>
          </a:p>
        </p:txBody>
      </p:sp>
      <p:sp>
        <p:nvSpPr>
          <p:cNvPr id="8" name="テキスト ボックス 7"/>
          <p:cNvSpPr txBox="1"/>
          <p:nvPr/>
        </p:nvSpPr>
        <p:spPr>
          <a:xfrm>
            <a:off x="3794945" y="3369753"/>
            <a:ext cx="2476960" cy="307777"/>
          </a:xfrm>
          <a:prstGeom prst="rect">
            <a:avLst/>
          </a:prstGeom>
          <a:noFill/>
        </p:spPr>
        <p:txBody>
          <a:bodyPr wrap="none" rtlCol="0">
            <a:spAutoFit/>
          </a:bodyPr>
          <a:lstStyle/>
          <a:p>
            <a:r>
              <a:rPr kumimoji="1" lang="ja-JP" altLang="en-US" sz="1400" dirty="0" smtClean="0"/>
              <a:t>コード生成</a:t>
            </a:r>
            <a:r>
              <a:rPr kumimoji="1" lang="en-US" altLang="ja-JP" sz="1400" dirty="0" smtClean="0"/>
              <a:t>: </a:t>
            </a:r>
            <a:r>
              <a:rPr kumimoji="1" lang="ja-JP" altLang="en-US" sz="1400" dirty="0" smtClean="0"/>
              <a:t>赤枠全体を生成</a:t>
            </a:r>
            <a:endParaRPr kumimoji="1" lang="ja-JP" altLang="en-US" sz="1400" dirty="0"/>
          </a:p>
        </p:txBody>
      </p:sp>
    </p:spTree>
    <p:extLst>
      <p:ext uri="{BB962C8B-B14F-4D97-AF65-F5344CB8AC3E}">
        <p14:creationId xmlns:p14="http://schemas.microsoft.com/office/powerpoint/2010/main" val="76417015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104</a:t>
            </a:fld>
            <a:endParaRPr lang="de-DE" dirty="0"/>
          </a:p>
        </p:txBody>
      </p:sp>
      <p:sp>
        <p:nvSpPr>
          <p:cNvPr id="7" name="タイトル 1"/>
          <p:cNvSpPr>
            <a:spLocks noGrp="1"/>
          </p:cNvSpPr>
          <p:nvPr>
            <p:ph type="title"/>
          </p:nvPr>
        </p:nvSpPr>
        <p:spPr>
          <a:xfrm>
            <a:off x="1080000" y="923689"/>
            <a:ext cx="9840536" cy="455509"/>
          </a:xfrm>
        </p:spPr>
        <p:txBody>
          <a:bodyPr/>
          <a:lstStyle/>
          <a:p>
            <a:r>
              <a:rPr lang="en-US" altLang="ja-JP" dirty="0"/>
              <a:t>TCP/IP</a:t>
            </a:r>
            <a:r>
              <a:rPr lang="ja-JP" altLang="en-US" dirty="0"/>
              <a:t>の組み込み方法と動作確認</a:t>
            </a:r>
            <a:endParaRPr lang="en-US" altLang="ja-JP" dirty="0"/>
          </a:p>
        </p:txBody>
      </p:sp>
      <p:sp>
        <p:nvSpPr>
          <p:cNvPr id="5" name="テキスト ボックス 4"/>
          <p:cNvSpPr txBox="1"/>
          <p:nvPr/>
        </p:nvSpPr>
        <p:spPr>
          <a:xfrm>
            <a:off x="358311" y="2852936"/>
            <a:ext cx="9775818" cy="646331"/>
          </a:xfrm>
          <a:prstGeom prst="rect">
            <a:avLst/>
          </a:prstGeom>
          <a:noFill/>
        </p:spPr>
        <p:txBody>
          <a:bodyPr wrap="none" rtlCol="0">
            <a:spAutoFit/>
          </a:bodyPr>
          <a:lstStyle/>
          <a:p>
            <a:r>
              <a:rPr kumimoji="1" lang="en-US" altLang="ja-JP" dirty="0" smtClean="0"/>
              <a:t>RX65N</a:t>
            </a:r>
            <a:r>
              <a:rPr kumimoji="1" lang="ja-JP" altLang="en-US" dirty="0" smtClean="0"/>
              <a:t> </a:t>
            </a:r>
            <a:r>
              <a:rPr kumimoji="1" lang="en-US" altLang="ja-JP" dirty="0" smtClean="0"/>
              <a:t>RSK</a:t>
            </a:r>
            <a:r>
              <a:rPr kumimoji="1" lang="ja-JP" altLang="en-US" dirty="0" smtClean="0"/>
              <a:t>で</a:t>
            </a:r>
            <a:r>
              <a:rPr kumimoji="1" lang="en-US" altLang="ja-JP" dirty="0" smtClean="0"/>
              <a:t>0.1</a:t>
            </a:r>
            <a:r>
              <a:rPr kumimoji="1" lang="ja-JP" altLang="en-US" dirty="0" smtClean="0"/>
              <a:t>秒周期割り込みを実現しました。</a:t>
            </a:r>
            <a:endParaRPr kumimoji="1" lang="en-US" altLang="ja-JP" dirty="0" smtClean="0"/>
          </a:p>
          <a:p>
            <a:r>
              <a:rPr kumimoji="1" lang="ja-JP" altLang="en-US" dirty="0" smtClean="0"/>
              <a:t>さらに</a:t>
            </a:r>
            <a:r>
              <a:rPr kumimoji="1" lang="en-US" altLang="ja-JP" dirty="0" smtClean="0"/>
              <a:t>Ether</a:t>
            </a:r>
            <a:r>
              <a:rPr kumimoji="1" lang="ja-JP" altLang="en-US" dirty="0" smtClean="0"/>
              <a:t>モジュールと</a:t>
            </a:r>
            <a:r>
              <a:rPr kumimoji="1" lang="en-US" altLang="ja-JP" dirty="0" smtClean="0"/>
              <a:t>TCP/IP</a:t>
            </a:r>
            <a:r>
              <a:rPr kumimoji="1" lang="ja-JP" altLang="en-US" dirty="0" smtClean="0"/>
              <a:t>モジュールを組み込み、</a:t>
            </a:r>
            <a:r>
              <a:rPr kumimoji="1" lang="en-US" altLang="ja-JP" dirty="0" smtClean="0"/>
              <a:t>Ether</a:t>
            </a:r>
            <a:r>
              <a:rPr kumimoji="1" lang="ja-JP" altLang="en-US" dirty="0" smtClean="0"/>
              <a:t>機能の動作確認を行います。</a:t>
            </a:r>
            <a:endParaRPr kumimoji="1" lang="ja-JP" altLang="en-US" dirty="0"/>
          </a:p>
        </p:txBody>
      </p:sp>
    </p:spTree>
    <p:extLst>
      <p:ext uri="{BB962C8B-B14F-4D97-AF65-F5344CB8AC3E}">
        <p14:creationId xmlns:p14="http://schemas.microsoft.com/office/powerpoint/2010/main" val="300490929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509" y="1556792"/>
            <a:ext cx="5337537" cy="4680520"/>
          </a:xfrm>
          <a:prstGeom prst="rect">
            <a:avLst/>
          </a:prstGeom>
        </p:spPr>
      </p:pic>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105</a:t>
            </a:fld>
            <a:endParaRPr lang="de-DE" dirty="0"/>
          </a:p>
        </p:txBody>
      </p:sp>
      <p:sp>
        <p:nvSpPr>
          <p:cNvPr id="7" name="タイトル 1"/>
          <p:cNvSpPr>
            <a:spLocks noGrp="1"/>
          </p:cNvSpPr>
          <p:nvPr>
            <p:ph type="title"/>
          </p:nvPr>
        </p:nvSpPr>
        <p:spPr>
          <a:xfrm>
            <a:off x="1080000" y="923689"/>
            <a:ext cx="9840536" cy="455509"/>
          </a:xfrm>
        </p:spPr>
        <p:txBody>
          <a:bodyPr/>
          <a:lstStyle/>
          <a:p>
            <a:r>
              <a:rPr lang="en-US" altLang="ja-JP" dirty="0"/>
              <a:t>TCP/IP</a:t>
            </a:r>
            <a:r>
              <a:rPr lang="ja-JP" altLang="en-US" dirty="0"/>
              <a:t>の組み込み方法と動作確認</a:t>
            </a:r>
            <a:endParaRPr lang="en-US" altLang="ja-JP" dirty="0"/>
          </a:p>
        </p:txBody>
      </p:sp>
      <p:sp>
        <p:nvSpPr>
          <p:cNvPr id="6" name="Rectangle 6"/>
          <p:cNvSpPr>
            <a:spLocks noChangeArrowheads="1"/>
          </p:cNvSpPr>
          <p:nvPr/>
        </p:nvSpPr>
        <p:spPr bwMode="auto">
          <a:xfrm>
            <a:off x="965548" y="2092802"/>
            <a:ext cx="953988" cy="184069"/>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8" name="Rectangle 6"/>
          <p:cNvSpPr>
            <a:spLocks noChangeArrowheads="1"/>
          </p:cNvSpPr>
          <p:nvPr/>
        </p:nvSpPr>
        <p:spPr bwMode="auto">
          <a:xfrm>
            <a:off x="3245422" y="2996952"/>
            <a:ext cx="2994594" cy="1296144"/>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9" name="直線矢印コネクタ 8"/>
          <p:cNvCxnSpPr>
            <a:cxnSpLocks noChangeShapeType="1"/>
            <a:stCxn id="6" idx="3"/>
            <a:endCxn id="8" idx="0"/>
          </p:cNvCxnSpPr>
          <p:nvPr/>
        </p:nvCxnSpPr>
        <p:spPr bwMode="auto">
          <a:xfrm>
            <a:off x="1919536" y="2184837"/>
            <a:ext cx="2823183" cy="812115"/>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 Box 9"/>
          <p:cNvSpPr txBox="1">
            <a:spLocks noChangeArrowheads="1"/>
          </p:cNvSpPr>
          <p:nvPr/>
        </p:nvSpPr>
        <p:spPr bwMode="auto">
          <a:xfrm>
            <a:off x="479376" y="1613430"/>
            <a:ext cx="2241447"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rx65n_rsk_tcpip.scfg</a:t>
            </a:r>
            <a:r>
              <a:rPr lang="ja-JP" altLang="en-US" sz="1200" dirty="0" smtClean="0"/>
              <a:t>を選択</a:t>
            </a:r>
            <a:endParaRPr lang="en-US" altLang="ja-JP" sz="1200" dirty="0"/>
          </a:p>
        </p:txBody>
      </p:sp>
      <p:sp>
        <p:nvSpPr>
          <p:cNvPr id="12" name="Text Box 9"/>
          <p:cNvSpPr txBox="1">
            <a:spLocks noChangeArrowheads="1"/>
          </p:cNvSpPr>
          <p:nvPr/>
        </p:nvSpPr>
        <p:spPr bwMode="auto">
          <a:xfrm>
            <a:off x="5688618" y="5272671"/>
            <a:ext cx="1043876"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「終了」ボタン</a:t>
            </a:r>
            <a:endParaRPr lang="en-US" altLang="ja-JP" sz="1200" dirty="0"/>
          </a:p>
        </p:txBody>
      </p:sp>
      <p:sp>
        <p:nvSpPr>
          <p:cNvPr id="17" name="Rectangle 6"/>
          <p:cNvSpPr>
            <a:spLocks noChangeArrowheads="1"/>
          </p:cNvSpPr>
          <p:nvPr/>
        </p:nvSpPr>
        <p:spPr bwMode="auto">
          <a:xfrm>
            <a:off x="5046280" y="5589241"/>
            <a:ext cx="689680" cy="263974"/>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18" name="直線矢印コネクタ 17"/>
          <p:cNvCxnSpPr>
            <a:cxnSpLocks noChangeShapeType="1"/>
            <a:stCxn id="8" idx="2"/>
            <a:endCxn id="17" idx="0"/>
          </p:cNvCxnSpPr>
          <p:nvPr/>
        </p:nvCxnSpPr>
        <p:spPr bwMode="auto">
          <a:xfrm>
            <a:off x="4742719" y="4293096"/>
            <a:ext cx="648401" cy="1296145"/>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 Box 9"/>
          <p:cNvSpPr txBox="1">
            <a:spLocks noChangeArrowheads="1"/>
          </p:cNvSpPr>
          <p:nvPr/>
        </p:nvSpPr>
        <p:spPr bwMode="auto">
          <a:xfrm>
            <a:off x="6126326" y="2276871"/>
            <a:ext cx="3765774" cy="1200329"/>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a:t>
            </a:r>
            <a:r>
              <a:rPr lang="en-US" altLang="ja-JP" sz="1200" dirty="0" smtClean="0"/>
              <a:t>CTRL+</a:t>
            </a:r>
            <a:r>
              <a:rPr lang="ja-JP" altLang="en-US" sz="1200" dirty="0" smtClean="0"/>
              <a:t>左クリック」で以下</a:t>
            </a:r>
            <a:r>
              <a:rPr lang="en-US" altLang="ja-JP" sz="1200" dirty="0" smtClean="0"/>
              <a:t>FIT</a:t>
            </a:r>
            <a:r>
              <a:rPr lang="ja-JP" altLang="en-US" sz="1200" dirty="0" smtClean="0"/>
              <a:t>モジュールを選択していく</a:t>
            </a:r>
            <a:endParaRPr lang="en-US" altLang="ja-JP" sz="1200" dirty="0" smtClean="0"/>
          </a:p>
          <a:p>
            <a:pPr>
              <a:buNone/>
            </a:pPr>
            <a:r>
              <a:rPr lang="en-US" altLang="ja-JP" sz="1200" dirty="0" err="1" smtClean="0"/>
              <a:t>r_ether_rx</a:t>
            </a:r>
            <a:endParaRPr lang="en-US" altLang="ja-JP" sz="1200" dirty="0"/>
          </a:p>
          <a:p>
            <a:pPr>
              <a:buNone/>
            </a:pPr>
            <a:r>
              <a:rPr lang="en-US" altLang="ja-JP" sz="1200" dirty="0" smtClean="0"/>
              <a:t>r_t4_driver_rx</a:t>
            </a:r>
            <a:endParaRPr lang="en-US" altLang="ja-JP" sz="1200" dirty="0"/>
          </a:p>
          <a:p>
            <a:pPr>
              <a:buNone/>
            </a:pPr>
            <a:r>
              <a:rPr lang="en-US" altLang="ja-JP" sz="1200" dirty="0" smtClean="0"/>
              <a:t>r_t4_rx</a:t>
            </a:r>
            <a:endParaRPr lang="en-US" altLang="ja-JP" sz="1200" dirty="0"/>
          </a:p>
          <a:p>
            <a:pPr>
              <a:buNone/>
            </a:pPr>
            <a:r>
              <a:rPr lang="en-US" altLang="ja-JP" sz="1200" dirty="0" err="1" smtClean="0"/>
              <a:t>r_sys_time_rx</a:t>
            </a:r>
            <a:endParaRPr lang="en-US" altLang="ja-JP" sz="1200" dirty="0"/>
          </a:p>
        </p:txBody>
      </p:sp>
    </p:spTree>
    <p:extLst>
      <p:ext uri="{BB962C8B-B14F-4D97-AF65-F5344CB8AC3E}">
        <p14:creationId xmlns:p14="http://schemas.microsoft.com/office/powerpoint/2010/main" val="365085877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695400" y="1606487"/>
            <a:ext cx="5616624" cy="4669015"/>
          </a:xfrm>
          <a:prstGeom prst="rect">
            <a:avLst/>
          </a:prstGeom>
        </p:spPr>
      </p:pic>
      <p:sp>
        <p:nvSpPr>
          <p:cNvPr id="2" name="タイトル 1"/>
          <p:cNvSpPr>
            <a:spLocks noGrp="1"/>
          </p:cNvSpPr>
          <p:nvPr>
            <p:ph type="title"/>
          </p:nvPr>
        </p:nvSpPr>
        <p:spPr>
          <a:xfrm>
            <a:off x="1080000" y="923689"/>
            <a:ext cx="9000000" cy="455509"/>
          </a:xfrm>
        </p:spPr>
        <p:txBody>
          <a:bodyPr/>
          <a:lstStyle/>
          <a:p>
            <a:r>
              <a:rPr lang="en-US" altLang="ja-JP" dirty="0"/>
              <a:t>TCP/IP</a:t>
            </a:r>
            <a:r>
              <a:rPr lang="ja-JP" altLang="en-US" dirty="0"/>
              <a:t>の組み込み方法と動作確認</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106</a:t>
            </a:fld>
            <a:endParaRPr lang="de-DE" dirty="0"/>
          </a:p>
        </p:txBody>
      </p:sp>
      <p:sp>
        <p:nvSpPr>
          <p:cNvPr id="6" name="Rectangle 6"/>
          <p:cNvSpPr>
            <a:spLocks noChangeArrowheads="1"/>
          </p:cNvSpPr>
          <p:nvPr/>
        </p:nvSpPr>
        <p:spPr bwMode="auto">
          <a:xfrm>
            <a:off x="1080000" y="3140968"/>
            <a:ext cx="936104" cy="164622"/>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7" name="Rectangle 6"/>
          <p:cNvSpPr>
            <a:spLocks noChangeArrowheads="1"/>
          </p:cNvSpPr>
          <p:nvPr/>
        </p:nvSpPr>
        <p:spPr bwMode="auto">
          <a:xfrm>
            <a:off x="2401431" y="2625033"/>
            <a:ext cx="2520280" cy="144016"/>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8" name="Rectangle 6"/>
          <p:cNvSpPr>
            <a:spLocks noChangeArrowheads="1"/>
          </p:cNvSpPr>
          <p:nvPr/>
        </p:nvSpPr>
        <p:spPr bwMode="auto">
          <a:xfrm>
            <a:off x="2423592" y="3400425"/>
            <a:ext cx="2520280" cy="144016"/>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10" name="直線矢印コネクタ 9"/>
          <p:cNvCxnSpPr>
            <a:cxnSpLocks noChangeShapeType="1"/>
            <a:stCxn id="6" idx="3"/>
            <a:endCxn id="7" idx="1"/>
          </p:cNvCxnSpPr>
          <p:nvPr/>
        </p:nvCxnSpPr>
        <p:spPr bwMode="auto">
          <a:xfrm flipV="1">
            <a:off x="2016104" y="2697041"/>
            <a:ext cx="385327" cy="526238"/>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直線矢印コネクタ 12"/>
          <p:cNvCxnSpPr>
            <a:cxnSpLocks noChangeShapeType="1"/>
            <a:stCxn id="7" idx="2"/>
            <a:endCxn id="8" idx="0"/>
          </p:cNvCxnSpPr>
          <p:nvPr/>
        </p:nvCxnSpPr>
        <p:spPr bwMode="auto">
          <a:xfrm>
            <a:off x="3661571" y="2769049"/>
            <a:ext cx="22161" cy="631376"/>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直線矢印コネクタ 15"/>
          <p:cNvCxnSpPr>
            <a:cxnSpLocks noChangeShapeType="1"/>
            <a:stCxn id="8" idx="2"/>
          </p:cNvCxnSpPr>
          <p:nvPr/>
        </p:nvCxnSpPr>
        <p:spPr bwMode="auto">
          <a:xfrm flipH="1">
            <a:off x="3677521" y="3544441"/>
            <a:ext cx="6211" cy="792088"/>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 Box 9"/>
          <p:cNvSpPr txBox="1">
            <a:spLocks noChangeArrowheads="1"/>
          </p:cNvSpPr>
          <p:nvPr/>
        </p:nvSpPr>
        <p:spPr bwMode="auto">
          <a:xfrm>
            <a:off x="4921711" y="2658424"/>
            <a:ext cx="2648482"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ETHER0</a:t>
            </a:r>
            <a:r>
              <a:rPr lang="ja-JP" altLang="en-US" sz="1200" dirty="0" smtClean="0"/>
              <a:t>の</a:t>
            </a:r>
            <a:r>
              <a:rPr lang="en-US" altLang="ja-JP" sz="1200" dirty="0" smtClean="0"/>
              <a:t>PHY</a:t>
            </a:r>
            <a:r>
              <a:rPr lang="ja-JP" altLang="en-US" sz="1200" dirty="0" smtClean="0"/>
              <a:t>アドレスを</a:t>
            </a:r>
            <a:r>
              <a:rPr lang="en-US" altLang="ja-JP" sz="1200" dirty="0" smtClean="0"/>
              <a:t>”30”</a:t>
            </a:r>
            <a:r>
              <a:rPr lang="ja-JP" altLang="en-US" sz="1200" dirty="0" smtClean="0"/>
              <a:t>に設定</a:t>
            </a:r>
            <a:endParaRPr lang="en-US" altLang="ja-JP" sz="1200" dirty="0"/>
          </a:p>
        </p:txBody>
      </p:sp>
      <p:sp>
        <p:nvSpPr>
          <p:cNvPr id="20" name="Text Box 9"/>
          <p:cNvSpPr txBox="1">
            <a:spLocks noChangeArrowheads="1"/>
          </p:cNvSpPr>
          <p:nvPr/>
        </p:nvSpPr>
        <p:spPr bwMode="auto">
          <a:xfrm>
            <a:off x="4921711" y="3558739"/>
            <a:ext cx="3368230"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PHY0</a:t>
            </a:r>
            <a:r>
              <a:rPr lang="ja-JP" altLang="en-US" sz="1200" dirty="0" smtClean="0"/>
              <a:t>にアクセスするチャネルを</a:t>
            </a:r>
            <a:r>
              <a:rPr lang="en-US" altLang="ja-JP" sz="1200" dirty="0" smtClean="0"/>
              <a:t>”ETHER0”</a:t>
            </a:r>
            <a:r>
              <a:rPr lang="ja-JP" altLang="en-US" sz="1200" dirty="0" smtClean="0"/>
              <a:t>に設定</a:t>
            </a:r>
            <a:endParaRPr lang="en-US" altLang="ja-JP" sz="1200" dirty="0"/>
          </a:p>
        </p:txBody>
      </p:sp>
    </p:spTree>
    <p:extLst>
      <p:ext uri="{BB962C8B-B14F-4D97-AF65-F5344CB8AC3E}">
        <p14:creationId xmlns:p14="http://schemas.microsoft.com/office/powerpoint/2010/main" val="273109256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911424" y="1556174"/>
            <a:ext cx="5760640" cy="4803766"/>
          </a:xfrm>
          <a:prstGeom prst="rect">
            <a:avLst/>
          </a:prstGeom>
        </p:spPr>
      </p:pic>
      <p:sp>
        <p:nvSpPr>
          <p:cNvPr id="2" name="タイトル 1"/>
          <p:cNvSpPr>
            <a:spLocks noGrp="1"/>
          </p:cNvSpPr>
          <p:nvPr>
            <p:ph type="title"/>
          </p:nvPr>
        </p:nvSpPr>
        <p:spPr>
          <a:xfrm>
            <a:off x="1080000" y="923689"/>
            <a:ext cx="9000000" cy="455509"/>
          </a:xfrm>
        </p:spPr>
        <p:txBody>
          <a:bodyPr/>
          <a:lstStyle/>
          <a:p>
            <a:r>
              <a:rPr lang="en-US" altLang="ja-JP" dirty="0"/>
              <a:t>TCP/IP</a:t>
            </a:r>
            <a:r>
              <a:rPr lang="ja-JP" altLang="en-US" dirty="0"/>
              <a:t>の組み込み方法と動作確認</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107</a:t>
            </a:fld>
            <a:endParaRPr lang="de-DE" dirty="0"/>
          </a:p>
        </p:txBody>
      </p:sp>
      <p:sp>
        <p:nvSpPr>
          <p:cNvPr id="6" name="Rectangle 6"/>
          <p:cNvSpPr>
            <a:spLocks noChangeArrowheads="1"/>
          </p:cNvSpPr>
          <p:nvPr/>
        </p:nvSpPr>
        <p:spPr bwMode="auto">
          <a:xfrm>
            <a:off x="2783632" y="2564904"/>
            <a:ext cx="2721223" cy="2808312"/>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7" name="直線矢印コネクタ 6"/>
          <p:cNvCxnSpPr>
            <a:cxnSpLocks noChangeShapeType="1"/>
            <a:endCxn id="6" idx="0"/>
          </p:cNvCxnSpPr>
          <p:nvPr/>
        </p:nvCxnSpPr>
        <p:spPr bwMode="auto">
          <a:xfrm flipH="1">
            <a:off x="4144244" y="1712125"/>
            <a:ext cx="6212" cy="1068803"/>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 Box 9"/>
          <p:cNvSpPr txBox="1">
            <a:spLocks noChangeArrowheads="1"/>
          </p:cNvSpPr>
          <p:nvPr/>
        </p:nvSpPr>
        <p:spPr bwMode="auto">
          <a:xfrm>
            <a:off x="5592551" y="2407938"/>
            <a:ext cx="4513608" cy="535531"/>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ETHER0_MII</a:t>
            </a:r>
            <a:r>
              <a:rPr lang="ja-JP" altLang="en-US" sz="1200" dirty="0" smtClean="0"/>
              <a:t>の端子を</a:t>
            </a:r>
            <a:r>
              <a:rPr lang="en-US" altLang="ja-JP" sz="1200" dirty="0" smtClean="0"/>
              <a:t>ET0_EXOUT</a:t>
            </a:r>
            <a:r>
              <a:rPr lang="ja-JP" altLang="en-US" sz="1200" dirty="0" smtClean="0"/>
              <a:t>端子、</a:t>
            </a:r>
            <a:r>
              <a:rPr lang="en-US" altLang="ja-JP" sz="1200" dirty="0" smtClean="0"/>
              <a:t>ET0_WOL</a:t>
            </a:r>
            <a:r>
              <a:rPr lang="ja-JP" altLang="en-US" sz="1200" dirty="0" smtClean="0"/>
              <a:t>端子を除き</a:t>
            </a:r>
            <a:endParaRPr lang="en-US" altLang="ja-JP" sz="1200" dirty="0" smtClean="0"/>
          </a:p>
          <a:p>
            <a:pPr>
              <a:buNone/>
            </a:pPr>
            <a:r>
              <a:rPr lang="ja-JP" altLang="en-US" sz="1200" dirty="0" smtClean="0"/>
              <a:t>全て</a:t>
            </a:r>
            <a:r>
              <a:rPr lang="en-US" altLang="ja-JP" sz="1200" dirty="0" smtClean="0"/>
              <a:t>”</a:t>
            </a:r>
            <a:r>
              <a:rPr lang="ja-JP" altLang="en-US" sz="1200" dirty="0" smtClean="0"/>
              <a:t>使用する</a:t>
            </a:r>
            <a:r>
              <a:rPr lang="en-US" altLang="ja-JP" sz="1200" dirty="0" smtClean="0"/>
              <a:t>”</a:t>
            </a:r>
            <a:r>
              <a:rPr lang="ja-JP" altLang="en-US" sz="1200" dirty="0" smtClean="0"/>
              <a:t>に設定</a:t>
            </a:r>
            <a:endParaRPr lang="en-US" altLang="ja-JP" sz="1200" dirty="0"/>
          </a:p>
        </p:txBody>
      </p:sp>
    </p:spTree>
    <p:extLst>
      <p:ext uri="{BB962C8B-B14F-4D97-AF65-F5344CB8AC3E}">
        <p14:creationId xmlns:p14="http://schemas.microsoft.com/office/powerpoint/2010/main" val="237135957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1707117"/>
            <a:ext cx="5738294" cy="4621794"/>
          </a:xfrm>
          <a:prstGeom prst="rect">
            <a:avLst/>
          </a:prstGeom>
        </p:spPr>
      </p:pic>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108</a:t>
            </a:fld>
            <a:endParaRPr lang="de-DE" dirty="0"/>
          </a:p>
        </p:txBody>
      </p:sp>
      <p:sp>
        <p:nvSpPr>
          <p:cNvPr id="7" name="タイトル 1"/>
          <p:cNvSpPr>
            <a:spLocks noGrp="1"/>
          </p:cNvSpPr>
          <p:nvPr>
            <p:ph type="title"/>
          </p:nvPr>
        </p:nvSpPr>
        <p:spPr>
          <a:xfrm>
            <a:off x="1080000" y="923689"/>
            <a:ext cx="9840536" cy="455509"/>
          </a:xfrm>
        </p:spPr>
        <p:txBody>
          <a:bodyPr/>
          <a:lstStyle/>
          <a:p>
            <a:r>
              <a:rPr lang="en-US" altLang="ja-JP" dirty="0"/>
              <a:t>TCP/IP</a:t>
            </a:r>
            <a:r>
              <a:rPr lang="ja-JP" altLang="en-US" dirty="0"/>
              <a:t>の組み込み方法と動作確認</a:t>
            </a:r>
            <a:endParaRPr lang="en-US" altLang="ja-JP" dirty="0"/>
          </a:p>
        </p:txBody>
      </p:sp>
      <p:sp>
        <p:nvSpPr>
          <p:cNvPr id="14" name="Rectangle 6"/>
          <p:cNvSpPr>
            <a:spLocks noChangeArrowheads="1"/>
          </p:cNvSpPr>
          <p:nvPr/>
        </p:nvSpPr>
        <p:spPr bwMode="auto">
          <a:xfrm>
            <a:off x="1461157" y="6093296"/>
            <a:ext cx="344750" cy="258088"/>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16" name="Rectangle 6"/>
          <p:cNvSpPr>
            <a:spLocks noChangeArrowheads="1"/>
          </p:cNvSpPr>
          <p:nvPr/>
        </p:nvSpPr>
        <p:spPr bwMode="auto">
          <a:xfrm>
            <a:off x="3074946" y="2562439"/>
            <a:ext cx="1940934" cy="2666761"/>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17" name="直線矢印コネクタ 16"/>
          <p:cNvCxnSpPr>
            <a:cxnSpLocks noChangeShapeType="1"/>
            <a:stCxn id="18" idx="3"/>
            <a:endCxn id="16" idx="1"/>
          </p:cNvCxnSpPr>
          <p:nvPr/>
        </p:nvCxnSpPr>
        <p:spPr bwMode="auto">
          <a:xfrm>
            <a:off x="1631504" y="3366923"/>
            <a:ext cx="1443442" cy="528897"/>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 Box 9"/>
          <p:cNvSpPr txBox="1">
            <a:spLocks noChangeArrowheads="1"/>
          </p:cNvSpPr>
          <p:nvPr/>
        </p:nvSpPr>
        <p:spPr bwMode="auto">
          <a:xfrm>
            <a:off x="4399383" y="5243187"/>
            <a:ext cx="7242688" cy="112646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Ether</a:t>
            </a:r>
            <a:r>
              <a:rPr lang="ja-JP" altLang="en-US" sz="1200" dirty="0" smtClean="0"/>
              <a:t>が使用する端子を選択</a:t>
            </a:r>
            <a:endParaRPr lang="en-US" altLang="ja-JP" sz="1200" dirty="0" smtClean="0"/>
          </a:p>
          <a:p>
            <a:pPr>
              <a:buNone/>
            </a:pPr>
            <a:r>
              <a:rPr lang="ja-JP" altLang="en-US" sz="1200" dirty="0" smtClean="0"/>
              <a:t>各行の先頭がポート番号</a:t>
            </a:r>
            <a:r>
              <a:rPr lang="en-US" altLang="ja-JP" sz="1200" dirty="0" smtClean="0"/>
              <a:t>(</a:t>
            </a:r>
            <a:r>
              <a:rPr lang="en-US" altLang="ja-JP" sz="1200" dirty="0" err="1" smtClean="0"/>
              <a:t>Pxx</a:t>
            </a:r>
            <a:r>
              <a:rPr lang="ja-JP" altLang="en-US" sz="1200" dirty="0" smtClean="0"/>
              <a:t>と表記</a:t>
            </a:r>
            <a:r>
              <a:rPr lang="en-US" altLang="ja-JP" sz="1200" dirty="0" smtClean="0"/>
              <a:t>)</a:t>
            </a:r>
            <a:r>
              <a:rPr lang="ja-JP" altLang="en-US" sz="1200" dirty="0" smtClean="0"/>
              <a:t>です。</a:t>
            </a:r>
            <a:endParaRPr lang="en-US" altLang="ja-JP" sz="1200" dirty="0" smtClean="0"/>
          </a:p>
          <a:p>
            <a:pPr>
              <a:buNone/>
            </a:pPr>
            <a:r>
              <a:rPr lang="ja-JP" altLang="en-US" sz="1600" b="1" dirty="0" smtClean="0">
                <a:solidFill>
                  <a:srgbClr val="FF0000"/>
                </a:solidFill>
              </a:rPr>
              <a:t>全行</a:t>
            </a:r>
            <a:r>
              <a:rPr lang="ja-JP" altLang="en-US" sz="1600" b="1" dirty="0">
                <a:solidFill>
                  <a:srgbClr val="FF0000"/>
                </a:solidFill>
              </a:rPr>
              <a:t>確認</a:t>
            </a:r>
            <a:r>
              <a:rPr lang="ja-JP" altLang="en-US" sz="1600" b="1" dirty="0" smtClean="0">
                <a:solidFill>
                  <a:srgbClr val="FF0000"/>
                </a:solidFill>
              </a:rPr>
              <a:t>して</a:t>
            </a:r>
            <a:r>
              <a:rPr lang="ja-JP" altLang="en-US" sz="1600" b="1" dirty="0">
                <a:solidFill>
                  <a:srgbClr val="FF0000"/>
                </a:solidFill>
              </a:rPr>
              <a:t>設定</a:t>
            </a:r>
            <a:r>
              <a:rPr lang="ja-JP" altLang="en-US" sz="1600" b="1" dirty="0" smtClean="0">
                <a:solidFill>
                  <a:srgbClr val="FF0000"/>
                </a:solidFill>
              </a:rPr>
              <a:t>を施してください。設定変更必須です</a:t>
            </a:r>
            <a:r>
              <a:rPr lang="ja-JP" altLang="en-US" sz="1600" b="1" dirty="0" smtClean="0">
                <a:solidFill>
                  <a:srgbClr val="FF0000"/>
                </a:solidFill>
              </a:rPr>
              <a:t>。</a:t>
            </a:r>
            <a:endParaRPr lang="en-US" altLang="ja-JP" sz="1600" b="1" dirty="0" smtClean="0">
              <a:solidFill>
                <a:srgbClr val="FF0000"/>
              </a:solidFill>
            </a:endParaRPr>
          </a:p>
          <a:p>
            <a:pPr>
              <a:buNone/>
            </a:pPr>
            <a:r>
              <a:rPr lang="ja-JP" altLang="en-US" sz="1600" b="1" dirty="0" smtClean="0">
                <a:solidFill>
                  <a:srgbClr val="FF0000"/>
                </a:solidFill>
              </a:rPr>
              <a:t>図と異なる</a:t>
            </a:r>
            <a:r>
              <a:rPr lang="ja-JP" altLang="en-US" sz="1600" b="1" dirty="0">
                <a:solidFill>
                  <a:srgbClr val="FF0000"/>
                </a:solidFill>
              </a:rPr>
              <a:t>場合</a:t>
            </a:r>
            <a:r>
              <a:rPr lang="ja-JP" altLang="en-US" sz="1600" b="1" dirty="0" smtClean="0">
                <a:solidFill>
                  <a:srgbClr val="FF0000"/>
                </a:solidFill>
              </a:rPr>
              <a:t>は、プルダウンから選択し、図と同じ設定になるようにしてください。</a:t>
            </a:r>
            <a:endParaRPr lang="en-US" altLang="ja-JP" sz="1600" b="1" dirty="0">
              <a:solidFill>
                <a:srgbClr val="FF0000"/>
              </a:solidFill>
            </a:endParaRPr>
          </a:p>
        </p:txBody>
      </p:sp>
      <p:sp>
        <p:nvSpPr>
          <p:cNvPr id="24" name="テキスト ボックス 23"/>
          <p:cNvSpPr txBox="1"/>
          <p:nvPr/>
        </p:nvSpPr>
        <p:spPr>
          <a:xfrm>
            <a:off x="6085795" y="1603032"/>
            <a:ext cx="6106206" cy="3416320"/>
          </a:xfrm>
          <a:prstGeom prst="rect">
            <a:avLst/>
          </a:prstGeom>
          <a:noFill/>
        </p:spPr>
        <p:txBody>
          <a:bodyPr wrap="square" rtlCol="0">
            <a:spAutoFit/>
          </a:bodyPr>
          <a:lstStyle/>
          <a:p>
            <a:r>
              <a:rPr kumimoji="1" lang="en-US" altLang="ja-JP" dirty="0" smtClean="0"/>
              <a:t>RX</a:t>
            </a:r>
            <a:r>
              <a:rPr kumimoji="1" lang="ja-JP" altLang="en-US" dirty="0" smtClean="0"/>
              <a:t>マイコンは</a:t>
            </a:r>
            <a:r>
              <a:rPr kumimoji="1" lang="en-US" altLang="ja-JP" dirty="0" smtClean="0"/>
              <a:t>1</a:t>
            </a:r>
            <a:r>
              <a:rPr kumimoji="1" lang="ja-JP" altLang="en-US" dirty="0" smtClean="0"/>
              <a:t>端子に複数機能が割り当たっています。</a:t>
            </a:r>
            <a:endParaRPr kumimoji="1" lang="en-US" altLang="ja-JP" dirty="0" smtClean="0"/>
          </a:p>
          <a:p>
            <a:r>
              <a:rPr kumimoji="1" lang="ja-JP" altLang="en-US" dirty="0"/>
              <a:t>端子</a:t>
            </a:r>
            <a:r>
              <a:rPr kumimoji="1" lang="ja-JP" altLang="en-US" dirty="0" smtClean="0"/>
              <a:t>にどの</a:t>
            </a:r>
            <a:r>
              <a:rPr kumimoji="1" lang="ja-JP" altLang="en-US" dirty="0"/>
              <a:t>機能</a:t>
            </a:r>
            <a:r>
              <a:rPr kumimoji="1" lang="ja-JP" altLang="en-US" dirty="0" smtClean="0"/>
              <a:t>を割り当てるかを</a:t>
            </a:r>
            <a:r>
              <a:rPr kumimoji="1" lang="ja-JP" altLang="en-US" dirty="0"/>
              <a:t>設定</a:t>
            </a:r>
            <a:r>
              <a:rPr kumimoji="1" lang="ja-JP" altLang="en-US" dirty="0" smtClean="0"/>
              <a:t>するコントローラを「マルチファンクションピンコントローラ</a:t>
            </a:r>
            <a:r>
              <a:rPr kumimoji="1" lang="en-US" altLang="ja-JP" dirty="0" smtClean="0"/>
              <a:t>(MPC)</a:t>
            </a:r>
            <a:r>
              <a:rPr kumimoji="1" lang="ja-JP" altLang="en-US" dirty="0" smtClean="0"/>
              <a:t>」</a:t>
            </a:r>
            <a:endParaRPr kumimoji="1" lang="en-US" altLang="ja-JP" dirty="0" smtClean="0"/>
          </a:p>
          <a:p>
            <a:r>
              <a:rPr kumimoji="1" lang="ja-JP" altLang="en-US" dirty="0" smtClean="0"/>
              <a:t>といいます。</a:t>
            </a:r>
            <a:endParaRPr kumimoji="1" lang="en-US" altLang="ja-JP" dirty="0" smtClean="0"/>
          </a:p>
          <a:p>
            <a:endParaRPr kumimoji="1" lang="en-US" altLang="ja-JP" dirty="0"/>
          </a:p>
          <a:p>
            <a:r>
              <a:rPr kumimoji="1" lang="ja-JP" altLang="en-US" dirty="0" smtClean="0"/>
              <a:t>端子に割り当てる機能はユーザボードにより異なるため、</a:t>
            </a:r>
            <a:endParaRPr kumimoji="1" lang="en-US" altLang="ja-JP" dirty="0" smtClean="0"/>
          </a:p>
          <a:p>
            <a:r>
              <a:rPr kumimoji="1" lang="en-US" altLang="ja-JP" dirty="0" smtClean="0"/>
              <a:t>FIT</a:t>
            </a:r>
            <a:r>
              <a:rPr kumimoji="1" lang="ja-JP" altLang="en-US" dirty="0" smtClean="0"/>
              <a:t>モジュールは</a:t>
            </a:r>
            <a:r>
              <a:rPr kumimoji="1" lang="en-US" altLang="ja-JP" dirty="0" smtClean="0"/>
              <a:t>MPC</a:t>
            </a:r>
            <a:r>
              <a:rPr kumimoji="1" lang="ja-JP" altLang="en-US" dirty="0" smtClean="0"/>
              <a:t>設定をユーザに委ねています。</a:t>
            </a:r>
            <a:endParaRPr kumimoji="1" lang="en-US" altLang="ja-JP" dirty="0" smtClean="0"/>
          </a:p>
          <a:p>
            <a:endParaRPr kumimoji="1" lang="en-US" altLang="ja-JP" dirty="0"/>
          </a:p>
          <a:p>
            <a:r>
              <a:rPr kumimoji="1" lang="ja-JP" altLang="en-US" dirty="0" smtClean="0"/>
              <a:t>作成する（使用する）ボードに合わせて</a:t>
            </a:r>
            <a:endParaRPr kumimoji="1" lang="en-US" altLang="ja-JP" dirty="0" smtClean="0"/>
          </a:p>
          <a:p>
            <a:r>
              <a:rPr kumimoji="1" lang="ja-JP" altLang="en-US" dirty="0" smtClean="0"/>
              <a:t>端子設定を行ってください。</a:t>
            </a:r>
            <a:endParaRPr kumimoji="1" lang="en-US" altLang="ja-JP" dirty="0" smtClean="0"/>
          </a:p>
          <a:p>
            <a:endParaRPr kumimoji="1" lang="en-US" altLang="ja-JP" dirty="0"/>
          </a:p>
          <a:p>
            <a:r>
              <a:rPr kumimoji="1" lang="ja-JP" altLang="en-US" dirty="0" smtClean="0"/>
              <a:t>本ページの設定値は、</a:t>
            </a:r>
            <a:r>
              <a:rPr kumimoji="1" lang="en-US" altLang="ja-JP" dirty="0" smtClean="0"/>
              <a:t>RX65N</a:t>
            </a:r>
            <a:r>
              <a:rPr kumimoji="1" lang="ja-JP" altLang="en-US" dirty="0" smtClean="0"/>
              <a:t> </a:t>
            </a:r>
            <a:r>
              <a:rPr kumimoji="1" lang="en-US" altLang="ja-JP" dirty="0" smtClean="0"/>
              <a:t>RSK</a:t>
            </a:r>
            <a:r>
              <a:rPr kumimoji="1" lang="ja-JP" altLang="en-US" dirty="0" err="1" smtClean="0"/>
              <a:t>での</a:t>
            </a:r>
            <a:r>
              <a:rPr kumimoji="1" lang="ja-JP" altLang="en-US" dirty="0" smtClean="0"/>
              <a:t>設定値です。</a:t>
            </a:r>
            <a:endParaRPr kumimoji="1" lang="en-US" altLang="ja-JP" dirty="0" smtClean="0"/>
          </a:p>
        </p:txBody>
      </p:sp>
      <p:sp>
        <p:nvSpPr>
          <p:cNvPr id="18" name="Rectangle 6"/>
          <p:cNvSpPr>
            <a:spLocks noChangeArrowheads="1"/>
          </p:cNvSpPr>
          <p:nvPr/>
        </p:nvSpPr>
        <p:spPr bwMode="auto">
          <a:xfrm>
            <a:off x="479376" y="3160830"/>
            <a:ext cx="1152128" cy="412185"/>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19" name="直線矢印コネクタ 18"/>
          <p:cNvCxnSpPr>
            <a:cxnSpLocks noChangeShapeType="1"/>
            <a:stCxn id="14" idx="0"/>
            <a:endCxn id="18" idx="2"/>
          </p:cNvCxnSpPr>
          <p:nvPr/>
        </p:nvCxnSpPr>
        <p:spPr bwMode="auto">
          <a:xfrm flipH="1" flipV="1">
            <a:off x="1055440" y="3573015"/>
            <a:ext cx="578092" cy="2520281"/>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Text Box 9"/>
          <p:cNvSpPr txBox="1">
            <a:spLocks noChangeArrowheads="1"/>
          </p:cNvSpPr>
          <p:nvPr/>
        </p:nvSpPr>
        <p:spPr bwMode="auto">
          <a:xfrm>
            <a:off x="661736" y="2797772"/>
            <a:ext cx="1691489"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ETHERC_MII0</a:t>
            </a:r>
            <a:r>
              <a:rPr lang="ja-JP" altLang="en-US" sz="1200" dirty="0" smtClean="0"/>
              <a:t>を選択</a:t>
            </a:r>
            <a:endParaRPr lang="en-US" altLang="ja-JP" sz="1200" dirty="0"/>
          </a:p>
        </p:txBody>
      </p:sp>
    </p:spTree>
    <p:extLst>
      <p:ext uri="{BB962C8B-B14F-4D97-AF65-F5344CB8AC3E}">
        <p14:creationId xmlns:p14="http://schemas.microsoft.com/office/powerpoint/2010/main" val="104338968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001" y="1655557"/>
            <a:ext cx="5952104" cy="4596996"/>
          </a:xfrm>
          <a:prstGeom prst="rect">
            <a:avLst/>
          </a:prstGeom>
        </p:spPr>
      </p:pic>
      <p:sp>
        <p:nvSpPr>
          <p:cNvPr id="2" name="タイトル 1"/>
          <p:cNvSpPr>
            <a:spLocks noGrp="1"/>
          </p:cNvSpPr>
          <p:nvPr>
            <p:ph type="title"/>
          </p:nvPr>
        </p:nvSpPr>
        <p:spPr>
          <a:xfrm>
            <a:off x="1080000" y="923689"/>
            <a:ext cx="9000000" cy="455509"/>
          </a:xfrm>
        </p:spPr>
        <p:txBody>
          <a:bodyPr/>
          <a:lstStyle/>
          <a:p>
            <a:r>
              <a:rPr lang="en-US" altLang="ja-JP" dirty="0"/>
              <a:t>TCP/IP</a:t>
            </a:r>
            <a:r>
              <a:rPr lang="ja-JP" altLang="en-US" dirty="0"/>
              <a:t>の組み込み方法と動作確認</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109</a:t>
            </a:fld>
            <a:endParaRPr lang="de-DE" dirty="0"/>
          </a:p>
        </p:txBody>
      </p:sp>
      <p:sp>
        <p:nvSpPr>
          <p:cNvPr id="5" name="Rectangle 6"/>
          <p:cNvSpPr>
            <a:spLocks noChangeArrowheads="1"/>
          </p:cNvSpPr>
          <p:nvPr/>
        </p:nvSpPr>
        <p:spPr bwMode="auto">
          <a:xfrm>
            <a:off x="1775520" y="5991347"/>
            <a:ext cx="504056" cy="258088"/>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6" name="Rectangle 6"/>
          <p:cNvSpPr>
            <a:spLocks noChangeArrowheads="1"/>
          </p:cNvSpPr>
          <p:nvPr/>
        </p:nvSpPr>
        <p:spPr bwMode="auto">
          <a:xfrm>
            <a:off x="1559496" y="4005063"/>
            <a:ext cx="504056" cy="207079"/>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8" name="直線矢印コネクタ 7"/>
          <p:cNvCxnSpPr>
            <a:cxnSpLocks noChangeShapeType="1"/>
            <a:stCxn id="5" idx="0"/>
            <a:endCxn id="6" idx="2"/>
          </p:cNvCxnSpPr>
          <p:nvPr/>
        </p:nvCxnSpPr>
        <p:spPr bwMode="auto">
          <a:xfrm flipH="1" flipV="1">
            <a:off x="1811524" y="4212142"/>
            <a:ext cx="216024" cy="1779205"/>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6"/>
          <p:cNvSpPr>
            <a:spLocks noChangeArrowheads="1"/>
          </p:cNvSpPr>
          <p:nvPr/>
        </p:nvSpPr>
        <p:spPr bwMode="auto">
          <a:xfrm>
            <a:off x="2639616" y="2636912"/>
            <a:ext cx="2664296" cy="216024"/>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14" name="Rectangle 6"/>
          <p:cNvSpPr>
            <a:spLocks noChangeArrowheads="1"/>
          </p:cNvSpPr>
          <p:nvPr/>
        </p:nvSpPr>
        <p:spPr bwMode="auto">
          <a:xfrm>
            <a:off x="6240015" y="1844824"/>
            <a:ext cx="792089" cy="432048"/>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15" name="直線矢印コネクタ 14"/>
          <p:cNvCxnSpPr>
            <a:cxnSpLocks noChangeShapeType="1"/>
            <a:stCxn id="6" idx="3"/>
            <a:endCxn id="12" idx="2"/>
          </p:cNvCxnSpPr>
          <p:nvPr/>
        </p:nvCxnSpPr>
        <p:spPr bwMode="auto">
          <a:xfrm flipV="1">
            <a:off x="2063552" y="2780928"/>
            <a:ext cx="1908212" cy="1327675"/>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直線矢印コネクタ 17"/>
          <p:cNvCxnSpPr>
            <a:cxnSpLocks noChangeShapeType="1"/>
            <a:stCxn id="12" idx="0"/>
            <a:endCxn id="14" idx="1"/>
          </p:cNvCxnSpPr>
          <p:nvPr/>
        </p:nvCxnSpPr>
        <p:spPr bwMode="auto">
          <a:xfrm flipV="1">
            <a:off x="3971764" y="2060848"/>
            <a:ext cx="2268251" cy="576064"/>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 Box 9"/>
          <p:cNvSpPr txBox="1">
            <a:spLocks noChangeArrowheads="1"/>
          </p:cNvSpPr>
          <p:nvPr/>
        </p:nvSpPr>
        <p:spPr bwMode="auto">
          <a:xfrm>
            <a:off x="5303912" y="2880116"/>
            <a:ext cx="2948436"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TCP/IP</a:t>
            </a:r>
            <a:r>
              <a:rPr lang="ja-JP" altLang="en-US" sz="1200" dirty="0" smtClean="0"/>
              <a:t>の設定</a:t>
            </a:r>
            <a:r>
              <a:rPr lang="en-US" altLang="ja-JP" sz="1200" dirty="0" smtClean="0"/>
              <a:t>(DHCP</a:t>
            </a:r>
            <a:r>
              <a:rPr lang="ja-JP" altLang="en-US" sz="1200" dirty="0" smtClean="0"/>
              <a:t>無効化</a:t>
            </a:r>
            <a:r>
              <a:rPr lang="en-US" altLang="ja-JP" sz="1200" dirty="0" smtClean="0"/>
              <a:t>)</a:t>
            </a:r>
            <a:r>
              <a:rPr lang="ja-JP" altLang="en-US" sz="1200" dirty="0" smtClean="0"/>
              <a:t>を施します。</a:t>
            </a:r>
            <a:endParaRPr lang="en-US" altLang="ja-JP" sz="1200" dirty="0"/>
          </a:p>
        </p:txBody>
      </p:sp>
      <p:sp>
        <p:nvSpPr>
          <p:cNvPr id="24" name="Text Box 9"/>
          <p:cNvSpPr txBox="1">
            <a:spLocks noChangeArrowheads="1"/>
          </p:cNvSpPr>
          <p:nvPr/>
        </p:nvSpPr>
        <p:spPr bwMode="auto">
          <a:xfrm>
            <a:off x="7131564" y="2067490"/>
            <a:ext cx="1306768"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「コード生成」実行</a:t>
            </a:r>
            <a:endParaRPr lang="en-US" altLang="ja-JP" sz="1200" dirty="0"/>
          </a:p>
        </p:txBody>
      </p:sp>
    </p:spTree>
    <p:extLst>
      <p:ext uri="{BB962C8B-B14F-4D97-AF65-F5344CB8AC3E}">
        <p14:creationId xmlns:p14="http://schemas.microsoft.com/office/powerpoint/2010/main" val="12827250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kumimoji="1" lang="ja-JP" altLang="en-US" dirty="0"/>
              <a:t>インターネットとは？</a:t>
            </a:r>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11</a:t>
            </a:fld>
            <a:endParaRPr lang="de-DE" dirty="0"/>
          </a:p>
        </p:txBody>
      </p:sp>
      <p:pic>
        <p:nvPicPr>
          <p:cNvPr id="4" name="図 3"/>
          <p:cNvPicPr>
            <a:picLocks noChangeAspect="1"/>
          </p:cNvPicPr>
          <p:nvPr/>
        </p:nvPicPr>
        <p:blipFill>
          <a:blip r:embed="rId2"/>
          <a:stretch>
            <a:fillRect/>
          </a:stretch>
        </p:blipFill>
        <p:spPr>
          <a:xfrm>
            <a:off x="1199456" y="1628800"/>
            <a:ext cx="9278645" cy="3210373"/>
          </a:xfrm>
          <a:prstGeom prst="rect">
            <a:avLst/>
          </a:prstGeom>
        </p:spPr>
      </p:pic>
      <p:sp>
        <p:nvSpPr>
          <p:cNvPr id="10" name="正方形/長方形 9"/>
          <p:cNvSpPr/>
          <p:nvPr/>
        </p:nvSpPr>
        <p:spPr>
          <a:xfrm>
            <a:off x="5835701" y="170961"/>
            <a:ext cx="6096000" cy="415498"/>
          </a:xfrm>
          <a:prstGeom prst="rect">
            <a:avLst/>
          </a:prstGeom>
        </p:spPr>
        <p:txBody>
          <a:bodyPr>
            <a:spAutoFit/>
          </a:bodyPr>
          <a:lstStyle/>
          <a:p>
            <a:r>
              <a:rPr lang="ja-JP" altLang="en-US" sz="1050" dirty="0">
                <a:hlinkClick r:id="rId3"/>
              </a:rPr>
              <a:t>https://ja.wikipedia.org/wiki/%E3%82%A4%E3%83%B3%E3%82%BF%E3%83%BC%E3</a:t>
            </a:r>
            <a:r>
              <a:rPr lang="ja-JP" altLang="en-US" sz="1050" dirty="0" smtClean="0">
                <a:hlinkClick r:id="rId3"/>
              </a:rPr>
              <a:t>%83%8D%E3%83%83%E3%83%88</a:t>
            </a:r>
            <a:endParaRPr lang="ja-JP" altLang="en-US" sz="1050" dirty="0"/>
          </a:p>
        </p:txBody>
      </p:sp>
      <p:sp>
        <p:nvSpPr>
          <p:cNvPr id="11" name="正方形/長方形 10"/>
          <p:cNvSpPr/>
          <p:nvPr/>
        </p:nvSpPr>
        <p:spPr>
          <a:xfrm>
            <a:off x="7392144" y="4077072"/>
            <a:ext cx="1872208"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下矢印 11"/>
          <p:cNvSpPr/>
          <p:nvPr/>
        </p:nvSpPr>
        <p:spPr>
          <a:xfrm>
            <a:off x="5159896" y="4725144"/>
            <a:ext cx="1749028"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1847528" y="5506306"/>
            <a:ext cx="9389109" cy="369332"/>
          </a:xfrm>
          <a:prstGeom prst="rect">
            <a:avLst/>
          </a:prstGeom>
          <a:noFill/>
        </p:spPr>
        <p:txBody>
          <a:bodyPr wrap="none" rtlCol="0">
            <a:spAutoFit/>
          </a:bodyPr>
          <a:lstStyle/>
          <a:p>
            <a:r>
              <a:rPr kumimoji="1" lang="ja-JP" altLang="en-US" b="1" dirty="0" smtClean="0">
                <a:solidFill>
                  <a:srgbClr val="FF0000"/>
                </a:solidFill>
              </a:rPr>
              <a:t>インターネット・プロトコル</a:t>
            </a:r>
            <a:r>
              <a:rPr kumimoji="1" lang="en-US" altLang="ja-JP" dirty="0" smtClean="0"/>
              <a:t>(IP)</a:t>
            </a:r>
            <a:r>
              <a:rPr kumimoji="1" lang="ja-JP" altLang="en-US" dirty="0" smtClean="0"/>
              <a:t>上で通信しているコンピュータ・ネットワークのこと。</a:t>
            </a:r>
            <a:endParaRPr kumimoji="1" lang="en-US" altLang="ja-JP" dirty="0" smtClean="0"/>
          </a:p>
        </p:txBody>
      </p:sp>
    </p:spTree>
    <p:extLst>
      <p:ext uri="{BB962C8B-B14F-4D97-AF65-F5344CB8AC3E}">
        <p14:creationId xmlns:p14="http://schemas.microsoft.com/office/powerpoint/2010/main" val="82726690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063" y="1574168"/>
            <a:ext cx="3277057" cy="4429743"/>
          </a:xfrm>
          <a:prstGeom prst="rect">
            <a:avLst/>
          </a:prstGeom>
        </p:spPr>
      </p:pic>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110</a:t>
            </a:fld>
            <a:endParaRPr lang="de-DE" dirty="0"/>
          </a:p>
        </p:txBody>
      </p:sp>
      <p:sp>
        <p:nvSpPr>
          <p:cNvPr id="7" name="タイトル 1"/>
          <p:cNvSpPr>
            <a:spLocks noGrp="1"/>
          </p:cNvSpPr>
          <p:nvPr>
            <p:ph type="title"/>
          </p:nvPr>
        </p:nvSpPr>
        <p:spPr>
          <a:xfrm>
            <a:off x="1080000" y="923689"/>
            <a:ext cx="9840536" cy="455509"/>
          </a:xfrm>
        </p:spPr>
        <p:txBody>
          <a:bodyPr/>
          <a:lstStyle/>
          <a:p>
            <a:r>
              <a:rPr lang="en-US" altLang="ja-JP" dirty="0"/>
              <a:t>TCP/IP</a:t>
            </a:r>
            <a:r>
              <a:rPr lang="ja-JP" altLang="en-US" dirty="0"/>
              <a:t>の組み込み方法と動作確認</a:t>
            </a:r>
            <a:endParaRPr lang="en-US" altLang="ja-JP" dirty="0"/>
          </a:p>
        </p:txBody>
      </p:sp>
      <p:sp>
        <p:nvSpPr>
          <p:cNvPr id="15" name="Rectangle 6"/>
          <p:cNvSpPr>
            <a:spLocks noChangeArrowheads="1"/>
          </p:cNvSpPr>
          <p:nvPr/>
        </p:nvSpPr>
        <p:spPr bwMode="auto">
          <a:xfrm>
            <a:off x="1271464" y="2619472"/>
            <a:ext cx="1512168" cy="1745632"/>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18" name="テキスト ボックス 17"/>
          <p:cNvSpPr txBox="1"/>
          <p:nvPr/>
        </p:nvSpPr>
        <p:spPr>
          <a:xfrm>
            <a:off x="6014999" y="1975052"/>
            <a:ext cx="5455340" cy="646331"/>
          </a:xfrm>
          <a:prstGeom prst="rect">
            <a:avLst/>
          </a:prstGeom>
          <a:noFill/>
        </p:spPr>
        <p:txBody>
          <a:bodyPr wrap="none" rtlCol="0">
            <a:spAutoFit/>
          </a:bodyPr>
          <a:lstStyle/>
          <a:p>
            <a:r>
              <a:rPr kumimoji="1" lang="en-US" altLang="ja-JP" dirty="0" smtClean="0"/>
              <a:t>Ether</a:t>
            </a:r>
            <a:r>
              <a:rPr kumimoji="1" lang="ja-JP" altLang="en-US" dirty="0" smtClean="0"/>
              <a:t>関連の</a:t>
            </a:r>
            <a:r>
              <a:rPr kumimoji="1" lang="en-US" altLang="ja-JP" dirty="0" smtClean="0"/>
              <a:t>FIT</a:t>
            </a:r>
            <a:r>
              <a:rPr kumimoji="1" lang="ja-JP" altLang="en-US" dirty="0" smtClean="0"/>
              <a:t>モジュールと、</a:t>
            </a:r>
            <a:endParaRPr kumimoji="1" lang="en-US" altLang="ja-JP" dirty="0" smtClean="0"/>
          </a:p>
          <a:p>
            <a:r>
              <a:rPr kumimoji="1" lang="ja-JP" altLang="en-US" dirty="0" smtClean="0"/>
              <a:t>端子設定用コード</a:t>
            </a:r>
            <a:r>
              <a:rPr kumimoji="1" lang="en-US" altLang="ja-JP" dirty="0" smtClean="0"/>
              <a:t>(</a:t>
            </a:r>
            <a:r>
              <a:rPr kumimoji="1" lang="en-US" altLang="ja-JP" dirty="0" err="1" smtClean="0"/>
              <a:t>r_pincfg</a:t>
            </a:r>
            <a:r>
              <a:rPr kumimoji="1" lang="en-US" altLang="ja-JP" dirty="0" smtClean="0"/>
              <a:t>)</a:t>
            </a:r>
            <a:r>
              <a:rPr kumimoji="1" lang="ja-JP" altLang="en-US" dirty="0" smtClean="0"/>
              <a:t>が組み込まれました。</a:t>
            </a:r>
            <a:endParaRPr kumimoji="1" lang="en-US" altLang="ja-JP" dirty="0" smtClean="0"/>
          </a:p>
        </p:txBody>
      </p:sp>
    </p:spTree>
    <p:extLst>
      <p:ext uri="{BB962C8B-B14F-4D97-AF65-F5344CB8AC3E}">
        <p14:creationId xmlns:p14="http://schemas.microsoft.com/office/powerpoint/2010/main" val="423625838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lang="en-US" altLang="ja-JP" dirty="0"/>
              <a:t>TCP/IP</a:t>
            </a:r>
            <a:r>
              <a:rPr lang="ja-JP" altLang="en-US" dirty="0"/>
              <a:t>の組み込み方法と動作確認</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111</a:t>
            </a:fld>
            <a:endParaRPr lang="de-DE"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456" y="1653214"/>
            <a:ext cx="3625066" cy="4581128"/>
          </a:xfrm>
          <a:prstGeom prst="rect">
            <a:avLst/>
          </a:prstGeom>
        </p:spPr>
      </p:pic>
      <p:sp>
        <p:nvSpPr>
          <p:cNvPr id="5" name="Rectangle 6"/>
          <p:cNvSpPr>
            <a:spLocks noChangeArrowheads="1"/>
          </p:cNvSpPr>
          <p:nvPr/>
        </p:nvSpPr>
        <p:spPr bwMode="auto">
          <a:xfrm>
            <a:off x="3863752" y="6021288"/>
            <a:ext cx="432048" cy="144016"/>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6" name="Rectangle 6"/>
          <p:cNvSpPr>
            <a:spLocks noChangeArrowheads="1"/>
          </p:cNvSpPr>
          <p:nvPr/>
        </p:nvSpPr>
        <p:spPr bwMode="auto">
          <a:xfrm>
            <a:off x="2927648" y="2420888"/>
            <a:ext cx="1728192" cy="216024"/>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7" name="直線矢印コネクタ 6"/>
          <p:cNvCxnSpPr>
            <a:cxnSpLocks noChangeShapeType="1"/>
            <a:stCxn id="9" idx="3"/>
            <a:endCxn id="6" idx="1"/>
          </p:cNvCxnSpPr>
          <p:nvPr/>
        </p:nvCxnSpPr>
        <p:spPr bwMode="auto">
          <a:xfrm flipV="1">
            <a:off x="2639616" y="2528900"/>
            <a:ext cx="288032" cy="612068"/>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Rectangle 6"/>
          <p:cNvSpPr>
            <a:spLocks noChangeArrowheads="1"/>
          </p:cNvSpPr>
          <p:nvPr/>
        </p:nvSpPr>
        <p:spPr bwMode="auto">
          <a:xfrm>
            <a:off x="2207568" y="3068960"/>
            <a:ext cx="432048" cy="144016"/>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12" name="直線矢印コネクタ 11"/>
          <p:cNvCxnSpPr>
            <a:cxnSpLocks noChangeShapeType="1"/>
            <a:stCxn id="6" idx="2"/>
            <a:endCxn id="5" idx="0"/>
          </p:cNvCxnSpPr>
          <p:nvPr/>
        </p:nvCxnSpPr>
        <p:spPr bwMode="auto">
          <a:xfrm>
            <a:off x="3791744" y="2636912"/>
            <a:ext cx="288032" cy="3384376"/>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 Box 9"/>
          <p:cNvSpPr txBox="1">
            <a:spLocks noChangeArrowheads="1"/>
          </p:cNvSpPr>
          <p:nvPr/>
        </p:nvSpPr>
        <p:spPr bwMode="auto">
          <a:xfrm>
            <a:off x="6168008" y="2565100"/>
            <a:ext cx="4896544" cy="2751522"/>
          </a:xfrm>
          <a:prstGeom prst="rect">
            <a:avLst/>
          </a:prstGeom>
          <a:solidFill>
            <a:schemeClr val="bg1"/>
          </a:solidFill>
          <a:ln w="9525" algn="ctr">
            <a:solidFill>
              <a:schemeClr val="tx1"/>
            </a:solidFill>
            <a:miter lim="800000"/>
            <a:headEnd/>
            <a:tailEnd/>
          </a:ln>
          <a:effec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実験中は、最適化を</a:t>
            </a:r>
            <a:r>
              <a:rPr lang="en-US" altLang="ja-JP" sz="1200" dirty="0" smtClean="0"/>
              <a:t>OFF</a:t>
            </a:r>
            <a:r>
              <a:rPr lang="ja-JP" altLang="en-US" sz="1200" dirty="0" smtClean="0"/>
              <a:t>にすると良いです。</a:t>
            </a:r>
            <a:endParaRPr lang="en-US" altLang="ja-JP" sz="1200" dirty="0" smtClean="0"/>
          </a:p>
          <a:p>
            <a:pPr>
              <a:buNone/>
            </a:pPr>
            <a:r>
              <a:rPr lang="ja-JP" altLang="en-US" sz="1200" dirty="0" smtClean="0"/>
              <a:t>デバッグがしやすいためです。</a:t>
            </a:r>
            <a:endParaRPr lang="en-US" altLang="ja-JP" sz="1200" dirty="0" smtClean="0"/>
          </a:p>
          <a:p>
            <a:pPr>
              <a:buNone/>
            </a:pPr>
            <a:endParaRPr lang="en-US" altLang="ja-JP" sz="1200" dirty="0" smtClean="0"/>
          </a:p>
          <a:p>
            <a:pPr>
              <a:buNone/>
            </a:pPr>
            <a:r>
              <a:rPr lang="ja-JP" altLang="en-US" sz="1200" dirty="0" smtClean="0"/>
              <a:t>最適化を</a:t>
            </a:r>
            <a:r>
              <a:rPr lang="en-US" altLang="ja-JP" sz="1200" dirty="0" smtClean="0"/>
              <a:t>ON</a:t>
            </a:r>
            <a:r>
              <a:rPr lang="ja-JP" altLang="en-US" sz="1200" dirty="0" smtClean="0"/>
              <a:t>にするとコンパイラが</a:t>
            </a:r>
            <a:r>
              <a:rPr lang="en-US" altLang="ja-JP" sz="1200" dirty="0" smtClean="0"/>
              <a:t>ROM</a:t>
            </a:r>
            <a:r>
              <a:rPr lang="ja-JP" altLang="en-US" sz="1200" dirty="0" smtClean="0"/>
              <a:t>効率、実行速度が良くなるように</a:t>
            </a:r>
            <a:endParaRPr lang="en-US" altLang="ja-JP" sz="1200" dirty="0" smtClean="0"/>
          </a:p>
          <a:p>
            <a:pPr>
              <a:buNone/>
            </a:pPr>
            <a:r>
              <a:rPr lang="ja-JP" altLang="en-US" sz="1200" dirty="0"/>
              <a:t>データ</a:t>
            </a:r>
            <a:r>
              <a:rPr lang="ja-JP" altLang="en-US" sz="1200" dirty="0" smtClean="0"/>
              <a:t>の共用化や</a:t>
            </a:r>
            <a:r>
              <a:rPr lang="en-US" altLang="ja-JP" sz="1200" dirty="0" smtClean="0"/>
              <a:t>switch-case</a:t>
            </a:r>
            <a:r>
              <a:rPr lang="ja-JP" altLang="en-US" sz="1200" dirty="0" smtClean="0"/>
              <a:t>のテーブル化などを自動で行います。</a:t>
            </a:r>
            <a:endParaRPr lang="en-US" altLang="ja-JP" sz="1200" dirty="0" smtClean="0"/>
          </a:p>
          <a:p>
            <a:pPr>
              <a:buNone/>
            </a:pPr>
            <a:r>
              <a:rPr lang="ja-JP" altLang="en-US" sz="1200" dirty="0" smtClean="0"/>
              <a:t>その結果、</a:t>
            </a:r>
            <a:r>
              <a:rPr lang="en-US" altLang="ja-JP" sz="1200" dirty="0" smtClean="0"/>
              <a:t>C</a:t>
            </a:r>
            <a:r>
              <a:rPr lang="ja-JP" altLang="en-US" sz="1200" dirty="0" smtClean="0"/>
              <a:t>言語のソースコードの</a:t>
            </a:r>
            <a:r>
              <a:rPr lang="en-US" altLang="ja-JP" sz="1200" dirty="0" smtClean="0"/>
              <a:t>1</a:t>
            </a:r>
            <a:r>
              <a:rPr lang="ja-JP" altLang="en-US" sz="1200" dirty="0" smtClean="0"/>
              <a:t>行</a:t>
            </a:r>
            <a:r>
              <a:rPr lang="en-US" altLang="ja-JP" sz="1200" dirty="0" smtClean="0"/>
              <a:t>1</a:t>
            </a:r>
            <a:r>
              <a:rPr lang="ja-JP" altLang="en-US" sz="1200" dirty="0" smtClean="0"/>
              <a:t>行に対応した命令が不要と一方、</a:t>
            </a:r>
            <a:endParaRPr lang="en-US" altLang="ja-JP" sz="1200" dirty="0" smtClean="0"/>
          </a:p>
          <a:p>
            <a:pPr>
              <a:buNone/>
            </a:pPr>
            <a:r>
              <a:rPr lang="en-US" altLang="ja-JP" sz="1200" dirty="0"/>
              <a:t>1</a:t>
            </a:r>
            <a:r>
              <a:rPr lang="ja-JP" altLang="en-US" sz="1200" dirty="0"/>
              <a:t>行</a:t>
            </a:r>
            <a:r>
              <a:rPr lang="ja-JP" altLang="en-US" sz="1200" dirty="0" smtClean="0"/>
              <a:t>ずつステップ</a:t>
            </a:r>
            <a:r>
              <a:rPr lang="ja-JP" altLang="en-US" sz="1200" dirty="0"/>
              <a:t>実行</a:t>
            </a:r>
            <a:r>
              <a:rPr lang="ja-JP" altLang="en-US" sz="1200" dirty="0" smtClean="0"/>
              <a:t>をして動作を確認するといったことが難しくなります。</a:t>
            </a:r>
            <a:endParaRPr lang="en-US" altLang="ja-JP" sz="1200" dirty="0" smtClean="0"/>
          </a:p>
          <a:p>
            <a:pPr>
              <a:buNone/>
            </a:pPr>
            <a:endParaRPr lang="en-US" altLang="ja-JP" sz="1200" dirty="0"/>
          </a:p>
          <a:p>
            <a:pPr>
              <a:buNone/>
            </a:pPr>
            <a:r>
              <a:rPr lang="ja-JP" altLang="en-US" sz="1200" dirty="0" smtClean="0"/>
              <a:t>ただし、量産製品用のファームウェアを開発する際は</a:t>
            </a:r>
            <a:endParaRPr lang="en-US" altLang="ja-JP" sz="1200" dirty="0" smtClean="0"/>
          </a:p>
          <a:p>
            <a:pPr>
              <a:buNone/>
            </a:pPr>
            <a:r>
              <a:rPr lang="ja-JP" altLang="en-US" sz="1200" dirty="0" smtClean="0"/>
              <a:t>最終的な評価</a:t>
            </a:r>
            <a:r>
              <a:rPr lang="ja-JP" altLang="en-US" sz="1200" dirty="0"/>
              <a:t>時</a:t>
            </a:r>
            <a:r>
              <a:rPr lang="ja-JP" altLang="en-US" sz="1200" dirty="0" smtClean="0"/>
              <a:t>には</a:t>
            </a:r>
            <a:r>
              <a:rPr lang="ja-JP" altLang="en-US" sz="1200" dirty="0"/>
              <a:t>最適化</a:t>
            </a:r>
            <a:r>
              <a:rPr lang="ja-JP" altLang="en-US" sz="1200" dirty="0" smtClean="0"/>
              <a:t>を</a:t>
            </a:r>
            <a:r>
              <a:rPr lang="en-US" altLang="ja-JP" sz="1200" dirty="0" smtClean="0"/>
              <a:t>ON</a:t>
            </a:r>
            <a:r>
              <a:rPr lang="ja-JP" altLang="en-US" sz="1200" dirty="0" smtClean="0"/>
              <a:t>を推奨します。</a:t>
            </a:r>
            <a:endParaRPr lang="en-US" altLang="ja-JP" sz="1200" dirty="0" smtClean="0"/>
          </a:p>
          <a:p>
            <a:pPr>
              <a:buNone/>
            </a:pPr>
            <a:r>
              <a:rPr lang="ja-JP" altLang="en-US" sz="1200" dirty="0"/>
              <a:t>最適化</a:t>
            </a:r>
            <a:r>
              <a:rPr lang="ja-JP" altLang="en-US" sz="1200" dirty="0" smtClean="0"/>
              <a:t>を</a:t>
            </a:r>
            <a:r>
              <a:rPr lang="en-US" altLang="ja-JP" sz="1200" dirty="0" smtClean="0"/>
              <a:t>ON</a:t>
            </a:r>
            <a:r>
              <a:rPr lang="ja-JP" altLang="en-US" sz="1200" dirty="0" smtClean="0"/>
              <a:t>にすることで、大幅な</a:t>
            </a:r>
            <a:r>
              <a:rPr lang="en-US" altLang="ja-JP" sz="1200" dirty="0" smtClean="0"/>
              <a:t>ROM</a:t>
            </a:r>
            <a:r>
              <a:rPr lang="ja-JP" altLang="en-US" sz="1200" dirty="0" smtClean="0"/>
              <a:t>削減、実行速度向上に繋がります。</a:t>
            </a:r>
            <a:endParaRPr lang="en-US" altLang="ja-JP" sz="1200" dirty="0" smtClean="0"/>
          </a:p>
          <a:p>
            <a:pPr>
              <a:buNone/>
            </a:pPr>
            <a:endParaRPr lang="en-US" altLang="ja-JP" sz="1200" dirty="0"/>
          </a:p>
        </p:txBody>
      </p:sp>
    </p:spTree>
    <p:extLst>
      <p:ext uri="{BB962C8B-B14F-4D97-AF65-F5344CB8AC3E}">
        <p14:creationId xmlns:p14="http://schemas.microsoft.com/office/powerpoint/2010/main" val="166804919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2389" y="1319067"/>
            <a:ext cx="4914011" cy="4869066"/>
          </a:xfrm>
          <a:prstGeom prst="rect">
            <a:avLst/>
          </a:prstGeom>
        </p:spPr>
      </p:pic>
      <p:sp>
        <p:nvSpPr>
          <p:cNvPr id="2" name="タイトル 1"/>
          <p:cNvSpPr>
            <a:spLocks noGrp="1"/>
          </p:cNvSpPr>
          <p:nvPr>
            <p:ph type="title"/>
          </p:nvPr>
        </p:nvSpPr>
        <p:spPr>
          <a:xfrm>
            <a:off x="1080000" y="923689"/>
            <a:ext cx="9000000" cy="455509"/>
          </a:xfrm>
        </p:spPr>
        <p:txBody>
          <a:bodyPr/>
          <a:lstStyle/>
          <a:p>
            <a:r>
              <a:rPr lang="en-US" altLang="ja-JP" dirty="0"/>
              <a:t>TCP/IP</a:t>
            </a:r>
            <a:r>
              <a:rPr lang="ja-JP" altLang="en-US" dirty="0"/>
              <a:t>の組み込み方法と動作確認</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dirty="0" smtClean="0"/>
              <a:t>ページ </a:t>
            </a:r>
            <a:fld id="{3FD030EF-7044-4946-962A-5D7D09BD1B34}" type="slidenum">
              <a:rPr lang="de-DE" smtClean="0"/>
              <a:pPr algn="l"/>
              <a:t>112</a:t>
            </a:fld>
            <a:endParaRPr lang="de-DE" dirty="0"/>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000" y="1653214"/>
            <a:ext cx="3194503" cy="4581128"/>
          </a:xfrm>
          <a:prstGeom prst="rect">
            <a:avLst/>
          </a:prstGeom>
        </p:spPr>
      </p:pic>
      <p:sp>
        <p:nvSpPr>
          <p:cNvPr id="6" name="Rectangle 6"/>
          <p:cNvSpPr>
            <a:spLocks noChangeArrowheads="1"/>
          </p:cNvSpPr>
          <p:nvPr/>
        </p:nvSpPr>
        <p:spPr bwMode="auto">
          <a:xfrm>
            <a:off x="1559496" y="1653214"/>
            <a:ext cx="864096" cy="191610"/>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7" name="Rectangle 6"/>
          <p:cNvSpPr>
            <a:spLocks noChangeArrowheads="1"/>
          </p:cNvSpPr>
          <p:nvPr/>
        </p:nvSpPr>
        <p:spPr bwMode="auto">
          <a:xfrm>
            <a:off x="1127448" y="1911504"/>
            <a:ext cx="1152128" cy="207336"/>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8" name="Rectangle 6"/>
          <p:cNvSpPr>
            <a:spLocks noChangeArrowheads="1"/>
          </p:cNvSpPr>
          <p:nvPr/>
        </p:nvSpPr>
        <p:spPr bwMode="auto">
          <a:xfrm>
            <a:off x="2207568" y="6043996"/>
            <a:ext cx="1152128" cy="207336"/>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9" name="Rectangle 6"/>
          <p:cNvSpPr>
            <a:spLocks noChangeArrowheads="1"/>
          </p:cNvSpPr>
          <p:nvPr/>
        </p:nvSpPr>
        <p:spPr bwMode="auto">
          <a:xfrm>
            <a:off x="4898015" y="2046832"/>
            <a:ext cx="803198" cy="144016"/>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10" name="Rectangle 6"/>
          <p:cNvSpPr>
            <a:spLocks noChangeArrowheads="1"/>
          </p:cNvSpPr>
          <p:nvPr/>
        </p:nvSpPr>
        <p:spPr bwMode="auto">
          <a:xfrm>
            <a:off x="4906250" y="2436984"/>
            <a:ext cx="803198" cy="144016"/>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11" name="Rectangle 6"/>
          <p:cNvSpPr>
            <a:spLocks noChangeArrowheads="1"/>
          </p:cNvSpPr>
          <p:nvPr/>
        </p:nvSpPr>
        <p:spPr bwMode="auto">
          <a:xfrm>
            <a:off x="6262776" y="1844824"/>
            <a:ext cx="1489408" cy="231703"/>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12" name="Rectangle 6"/>
          <p:cNvSpPr>
            <a:spLocks noChangeArrowheads="1"/>
          </p:cNvSpPr>
          <p:nvPr/>
        </p:nvSpPr>
        <p:spPr bwMode="auto">
          <a:xfrm>
            <a:off x="7531552" y="3504626"/>
            <a:ext cx="872533" cy="477062"/>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16" name="直線矢印コネクタ 15"/>
          <p:cNvCxnSpPr>
            <a:cxnSpLocks noChangeShapeType="1"/>
            <a:stCxn id="6" idx="2"/>
            <a:endCxn id="7" idx="0"/>
          </p:cNvCxnSpPr>
          <p:nvPr/>
        </p:nvCxnSpPr>
        <p:spPr bwMode="auto">
          <a:xfrm flipH="1">
            <a:off x="1703512" y="1844824"/>
            <a:ext cx="288032" cy="66680"/>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直線矢印コネクタ 17"/>
          <p:cNvCxnSpPr>
            <a:cxnSpLocks noChangeShapeType="1"/>
            <a:stCxn id="7" idx="2"/>
            <a:endCxn id="8" idx="0"/>
          </p:cNvCxnSpPr>
          <p:nvPr/>
        </p:nvCxnSpPr>
        <p:spPr bwMode="auto">
          <a:xfrm>
            <a:off x="1703512" y="2118840"/>
            <a:ext cx="1080120" cy="3925156"/>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直線矢印コネクタ 21"/>
          <p:cNvCxnSpPr>
            <a:cxnSpLocks noChangeShapeType="1"/>
            <a:stCxn id="8" idx="3"/>
            <a:endCxn id="9" idx="1"/>
          </p:cNvCxnSpPr>
          <p:nvPr/>
        </p:nvCxnSpPr>
        <p:spPr bwMode="auto">
          <a:xfrm flipV="1">
            <a:off x="3359696" y="2118840"/>
            <a:ext cx="1538319" cy="4028824"/>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線矢印コネクタ 24"/>
          <p:cNvCxnSpPr>
            <a:cxnSpLocks noChangeShapeType="1"/>
            <a:stCxn id="9" idx="2"/>
            <a:endCxn id="10" idx="0"/>
          </p:cNvCxnSpPr>
          <p:nvPr/>
        </p:nvCxnSpPr>
        <p:spPr bwMode="auto">
          <a:xfrm>
            <a:off x="5299614" y="2190848"/>
            <a:ext cx="8235" cy="246136"/>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直線矢印コネクタ 27"/>
          <p:cNvCxnSpPr>
            <a:cxnSpLocks noChangeShapeType="1"/>
            <a:stCxn id="10" idx="0"/>
            <a:endCxn id="11" idx="1"/>
          </p:cNvCxnSpPr>
          <p:nvPr/>
        </p:nvCxnSpPr>
        <p:spPr bwMode="auto">
          <a:xfrm flipV="1">
            <a:off x="5307849" y="1960676"/>
            <a:ext cx="954927" cy="476308"/>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直線矢印コネクタ 30"/>
          <p:cNvCxnSpPr>
            <a:cxnSpLocks noChangeShapeType="1"/>
            <a:stCxn id="11" idx="2"/>
            <a:endCxn id="12" idx="0"/>
          </p:cNvCxnSpPr>
          <p:nvPr/>
        </p:nvCxnSpPr>
        <p:spPr bwMode="auto">
          <a:xfrm>
            <a:off x="7007480" y="2076527"/>
            <a:ext cx="960339" cy="1428099"/>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 name="Text Box 9"/>
          <p:cNvSpPr txBox="1">
            <a:spLocks noChangeArrowheads="1"/>
          </p:cNvSpPr>
          <p:nvPr/>
        </p:nvSpPr>
        <p:spPr bwMode="auto">
          <a:xfrm>
            <a:off x="2156404" y="2066623"/>
            <a:ext cx="819455"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右クリック</a:t>
            </a:r>
            <a:endParaRPr lang="en-US" altLang="ja-JP" sz="1200" dirty="0" smtClean="0"/>
          </a:p>
        </p:txBody>
      </p:sp>
      <p:sp>
        <p:nvSpPr>
          <p:cNvPr id="44" name="Text Box 9"/>
          <p:cNvSpPr txBox="1">
            <a:spLocks noChangeArrowheads="1"/>
          </p:cNvSpPr>
          <p:nvPr/>
        </p:nvSpPr>
        <p:spPr bwMode="auto">
          <a:xfrm>
            <a:off x="9243231" y="3050812"/>
            <a:ext cx="2637260" cy="1865126"/>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e2 studio</a:t>
            </a:r>
            <a:r>
              <a:rPr lang="ja-JP" altLang="en-US" sz="1200" dirty="0" smtClean="0"/>
              <a:t>のコード解析部分に</a:t>
            </a:r>
            <a:endParaRPr lang="en-US" altLang="ja-JP" sz="1200" dirty="0" smtClean="0"/>
          </a:p>
          <a:p>
            <a:pPr>
              <a:buNone/>
            </a:pPr>
            <a:r>
              <a:rPr lang="ja-JP" altLang="en-US" sz="1200" dirty="0" smtClean="0"/>
              <a:t>割り当てるメモリが少ない場合に、</a:t>
            </a:r>
            <a:endParaRPr lang="en-US" altLang="ja-JP" sz="1200" dirty="0" smtClean="0"/>
          </a:p>
          <a:p>
            <a:pPr>
              <a:buNone/>
            </a:pPr>
            <a:r>
              <a:rPr lang="ja-JP" altLang="en-US" sz="1200" dirty="0" smtClean="0"/>
              <a:t>コード</a:t>
            </a:r>
            <a:r>
              <a:rPr lang="ja-JP" altLang="en-US" sz="1200" dirty="0"/>
              <a:t>解析</a:t>
            </a:r>
            <a:r>
              <a:rPr lang="ja-JP" altLang="en-US" sz="1200" dirty="0" smtClean="0"/>
              <a:t>が</a:t>
            </a:r>
            <a:r>
              <a:rPr lang="ja-JP" altLang="en-US" sz="1200" dirty="0"/>
              <a:t>途中</a:t>
            </a:r>
            <a:r>
              <a:rPr lang="ja-JP" altLang="en-US" sz="1200" dirty="0" smtClean="0"/>
              <a:t>で終わり</a:t>
            </a:r>
            <a:r>
              <a:rPr lang="ja-JP" altLang="en-US" sz="1200" dirty="0"/>
              <a:t>、</a:t>
            </a:r>
            <a:endParaRPr lang="en-US" altLang="ja-JP" sz="1200" dirty="0"/>
          </a:p>
          <a:p>
            <a:pPr>
              <a:buNone/>
            </a:pPr>
            <a:r>
              <a:rPr lang="ja-JP" altLang="en-US" sz="1200" dirty="0" smtClean="0"/>
              <a:t>正常なコードに</a:t>
            </a:r>
            <a:r>
              <a:rPr lang="ja-JP" altLang="en-US" sz="1200" dirty="0"/>
              <a:t>ワーニング</a:t>
            </a:r>
            <a:r>
              <a:rPr lang="ja-JP" altLang="en-US" sz="1200" dirty="0" smtClean="0"/>
              <a:t>が付く</a:t>
            </a:r>
            <a:r>
              <a:rPr lang="ja-JP" altLang="en-US" sz="1200" dirty="0"/>
              <a:t>場合</a:t>
            </a:r>
            <a:r>
              <a:rPr lang="ja-JP" altLang="en-US" sz="1200" dirty="0" smtClean="0"/>
              <a:t>が</a:t>
            </a:r>
            <a:endParaRPr lang="en-US" altLang="ja-JP" sz="1200" dirty="0" smtClean="0"/>
          </a:p>
          <a:p>
            <a:pPr>
              <a:buNone/>
            </a:pPr>
            <a:r>
              <a:rPr lang="ja-JP" altLang="en-US" sz="1200" dirty="0" smtClean="0"/>
              <a:t>あります。</a:t>
            </a:r>
            <a:endParaRPr lang="en-US" altLang="ja-JP" sz="1200" dirty="0" smtClean="0"/>
          </a:p>
          <a:p>
            <a:pPr>
              <a:buNone/>
            </a:pPr>
            <a:endParaRPr lang="en-US" altLang="ja-JP" sz="1200" dirty="0"/>
          </a:p>
          <a:p>
            <a:pPr>
              <a:buNone/>
            </a:pPr>
            <a:r>
              <a:rPr lang="ja-JP" altLang="en-US" sz="1200" dirty="0" smtClean="0"/>
              <a:t>この現象を防ぐため、メモリ割り当てを</a:t>
            </a:r>
            <a:endParaRPr lang="en-US" altLang="ja-JP" sz="1200" dirty="0" smtClean="0"/>
          </a:p>
          <a:p>
            <a:pPr>
              <a:buNone/>
            </a:pPr>
            <a:r>
              <a:rPr lang="ja-JP" altLang="en-US" sz="1200" dirty="0" smtClean="0"/>
              <a:t>増やします。</a:t>
            </a:r>
            <a:endParaRPr lang="en-US" altLang="ja-JP" sz="1200" dirty="0" smtClean="0"/>
          </a:p>
        </p:txBody>
      </p:sp>
      <p:sp>
        <p:nvSpPr>
          <p:cNvPr id="38" name="Rectangle 6"/>
          <p:cNvSpPr>
            <a:spLocks noChangeArrowheads="1"/>
          </p:cNvSpPr>
          <p:nvPr/>
        </p:nvSpPr>
        <p:spPr bwMode="auto">
          <a:xfrm>
            <a:off x="8904313" y="5580734"/>
            <a:ext cx="792088" cy="303699"/>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39" name="Rectangle 6"/>
          <p:cNvSpPr>
            <a:spLocks noChangeArrowheads="1"/>
          </p:cNvSpPr>
          <p:nvPr/>
        </p:nvSpPr>
        <p:spPr bwMode="auto">
          <a:xfrm>
            <a:off x="8112225" y="5921465"/>
            <a:ext cx="792088" cy="303699"/>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41" name="直線矢印コネクタ 40"/>
          <p:cNvCxnSpPr>
            <a:cxnSpLocks noChangeShapeType="1"/>
            <a:stCxn id="12" idx="2"/>
            <a:endCxn id="38" idx="0"/>
          </p:cNvCxnSpPr>
          <p:nvPr/>
        </p:nvCxnSpPr>
        <p:spPr bwMode="auto">
          <a:xfrm>
            <a:off x="7967819" y="3981688"/>
            <a:ext cx="1332538" cy="1599046"/>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直線矢印コネクタ 41"/>
          <p:cNvCxnSpPr>
            <a:cxnSpLocks noChangeShapeType="1"/>
            <a:stCxn id="38" idx="1"/>
            <a:endCxn id="39" idx="0"/>
          </p:cNvCxnSpPr>
          <p:nvPr/>
        </p:nvCxnSpPr>
        <p:spPr bwMode="auto">
          <a:xfrm flipH="1">
            <a:off x="8508269" y="5732584"/>
            <a:ext cx="396044" cy="188881"/>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88428898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2"/>
          <a:stretch>
            <a:fillRect/>
          </a:stretch>
        </p:blipFill>
        <p:spPr>
          <a:xfrm>
            <a:off x="782359" y="1559492"/>
            <a:ext cx="7573432" cy="4525006"/>
          </a:xfrm>
          <a:prstGeom prst="rect">
            <a:avLst/>
          </a:prstGeom>
        </p:spPr>
      </p:pic>
      <p:pic>
        <p:nvPicPr>
          <p:cNvPr id="19" name="図 18"/>
          <p:cNvPicPr>
            <a:picLocks noChangeAspect="1"/>
          </p:cNvPicPr>
          <p:nvPr/>
        </p:nvPicPr>
        <p:blipFill>
          <a:blip r:embed="rId3"/>
          <a:stretch>
            <a:fillRect/>
          </a:stretch>
        </p:blipFill>
        <p:spPr>
          <a:xfrm>
            <a:off x="7441795" y="1726202"/>
            <a:ext cx="2905530" cy="4191585"/>
          </a:xfrm>
          <a:prstGeom prst="rect">
            <a:avLst/>
          </a:prstGeom>
        </p:spPr>
      </p:pic>
      <p:sp>
        <p:nvSpPr>
          <p:cNvPr id="2" name="タイトル 1"/>
          <p:cNvSpPr>
            <a:spLocks noGrp="1"/>
          </p:cNvSpPr>
          <p:nvPr>
            <p:ph type="title"/>
          </p:nvPr>
        </p:nvSpPr>
        <p:spPr>
          <a:xfrm>
            <a:off x="1080000" y="923689"/>
            <a:ext cx="9000000" cy="455509"/>
          </a:xfrm>
        </p:spPr>
        <p:txBody>
          <a:bodyPr/>
          <a:lstStyle/>
          <a:p>
            <a:r>
              <a:rPr lang="en-US" altLang="ja-JP" dirty="0"/>
              <a:t>TCP/IP</a:t>
            </a:r>
            <a:r>
              <a:rPr lang="ja-JP" altLang="en-US" dirty="0"/>
              <a:t>の組み込み方法と動作確認</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113</a:t>
            </a:fld>
            <a:endParaRPr lang="de-DE" dirty="0"/>
          </a:p>
        </p:txBody>
      </p:sp>
      <p:sp>
        <p:nvSpPr>
          <p:cNvPr id="5" name="Rectangle 6"/>
          <p:cNvSpPr>
            <a:spLocks noChangeArrowheads="1"/>
          </p:cNvSpPr>
          <p:nvPr/>
        </p:nvSpPr>
        <p:spPr bwMode="auto">
          <a:xfrm>
            <a:off x="7955612" y="4188485"/>
            <a:ext cx="1214529" cy="206483"/>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6" name="Rectangle 6"/>
          <p:cNvSpPr>
            <a:spLocks noChangeArrowheads="1"/>
          </p:cNvSpPr>
          <p:nvPr/>
        </p:nvSpPr>
        <p:spPr bwMode="auto">
          <a:xfrm>
            <a:off x="1739516" y="2514960"/>
            <a:ext cx="2268252" cy="232630"/>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7" name="Rectangle 6"/>
          <p:cNvSpPr>
            <a:spLocks noChangeArrowheads="1"/>
          </p:cNvSpPr>
          <p:nvPr/>
        </p:nvSpPr>
        <p:spPr bwMode="auto">
          <a:xfrm>
            <a:off x="2065148" y="4222447"/>
            <a:ext cx="2302659" cy="249573"/>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8" name="直線矢印コネクタ 7"/>
          <p:cNvCxnSpPr>
            <a:cxnSpLocks noChangeShapeType="1"/>
            <a:stCxn id="5" idx="1"/>
            <a:endCxn id="6" idx="3"/>
          </p:cNvCxnSpPr>
          <p:nvPr/>
        </p:nvCxnSpPr>
        <p:spPr bwMode="auto">
          <a:xfrm flipH="1" flipV="1">
            <a:off x="4007768" y="2631275"/>
            <a:ext cx="3947844" cy="1660452"/>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直線矢印コネクタ 10"/>
          <p:cNvCxnSpPr>
            <a:cxnSpLocks noChangeShapeType="1"/>
            <a:stCxn id="6" idx="2"/>
            <a:endCxn id="7" idx="0"/>
          </p:cNvCxnSpPr>
          <p:nvPr/>
        </p:nvCxnSpPr>
        <p:spPr bwMode="auto">
          <a:xfrm>
            <a:off x="2873642" y="2747590"/>
            <a:ext cx="342836" cy="1474857"/>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 Box 9"/>
          <p:cNvSpPr txBox="1">
            <a:spLocks noChangeArrowheads="1"/>
          </p:cNvSpPr>
          <p:nvPr/>
        </p:nvSpPr>
        <p:spPr bwMode="auto">
          <a:xfrm>
            <a:off x="8953852" y="4376290"/>
            <a:ext cx="1077539" cy="289438"/>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ダブルクリック</a:t>
            </a:r>
            <a:endParaRPr lang="en-US" altLang="ja-JP" sz="1200" dirty="0" smtClean="0"/>
          </a:p>
        </p:txBody>
      </p:sp>
      <p:sp>
        <p:nvSpPr>
          <p:cNvPr id="15" name="Text Box 9"/>
          <p:cNvSpPr txBox="1">
            <a:spLocks noChangeArrowheads="1"/>
          </p:cNvSpPr>
          <p:nvPr/>
        </p:nvSpPr>
        <p:spPr bwMode="auto">
          <a:xfrm>
            <a:off x="3954990" y="2214102"/>
            <a:ext cx="3517310"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端子設定コードのヘッダファイルのインクルードを追加</a:t>
            </a:r>
            <a:endParaRPr lang="en-US" altLang="ja-JP" sz="1200" dirty="0" smtClean="0"/>
          </a:p>
        </p:txBody>
      </p:sp>
      <p:sp>
        <p:nvSpPr>
          <p:cNvPr id="16" name="Text Box 9"/>
          <p:cNvSpPr txBox="1">
            <a:spLocks noChangeArrowheads="1"/>
          </p:cNvSpPr>
          <p:nvPr/>
        </p:nvSpPr>
        <p:spPr bwMode="auto">
          <a:xfrm>
            <a:off x="4202158" y="3908515"/>
            <a:ext cx="2108269"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端子設定関数呼び出しを追加</a:t>
            </a:r>
            <a:endParaRPr lang="en-US" altLang="ja-JP" sz="1200" dirty="0" smtClean="0"/>
          </a:p>
        </p:txBody>
      </p:sp>
    </p:spTree>
    <p:extLst>
      <p:ext uri="{BB962C8B-B14F-4D97-AF65-F5344CB8AC3E}">
        <p14:creationId xmlns:p14="http://schemas.microsoft.com/office/powerpoint/2010/main" val="269199056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lang="en-US" altLang="ja-JP" dirty="0"/>
              <a:t>TCP/IP</a:t>
            </a:r>
            <a:r>
              <a:rPr lang="ja-JP" altLang="en-US" dirty="0"/>
              <a:t>の組み込み方法と動作確認</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114</a:t>
            </a:fld>
            <a:endParaRPr lang="de-DE"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000" y="1628800"/>
            <a:ext cx="5440755" cy="4649748"/>
          </a:xfrm>
          <a:prstGeom prst="rect">
            <a:avLst/>
          </a:prstGeom>
        </p:spPr>
      </p:pic>
      <p:sp>
        <p:nvSpPr>
          <p:cNvPr id="20" name="Rectangle 6"/>
          <p:cNvSpPr>
            <a:spLocks noChangeArrowheads="1"/>
          </p:cNvSpPr>
          <p:nvPr/>
        </p:nvSpPr>
        <p:spPr bwMode="auto">
          <a:xfrm>
            <a:off x="1847528" y="2420888"/>
            <a:ext cx="1584176" cy="288032"/>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23" name="Text Box 9"/>
          <p:cNvSpPr txBox="1">
            <a:spLocks noChangeArrowheads="1"/>
          </p:cNvSpPr>
          <p:nvPr/>
        </p:nvSpPr>
        <p:spPr bwMode="auto">
          <a:xfrm>
            <a:off x="3431704" y="2180408"/>
            <a:ext cx="5327292"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システムタイマのヘッダ</a:t>
            </a:r>
            <a:r>
              <a:rPr lang="ja-JP" altLang="en-US" sz="1200" dirty="0"/>
              <a:t>ファイル</a:t>
            </a:r>
            <a:r>
              <a:rPr lang="ja-JP" altLang="en-US" sz="1200" dirty="0" smtClean="0"/>
              <a:t>と、</a:t>
            </a:r>
            <a:r>
              <a:rPr lang="en-US" altLang="ja-JP" sz="1200" dirty="0" smtClean="0"/>
              <a:t>TCP/IP</a:t>
            </a:r>
            <a:r>
              <a:rPr lang="ja-JP" altLang="en-US" sz="1200" dirty="0" smtClean="0"/>
              <a:t>のヘッダファイルのインクルードを追加</a:t>
            </a:r>
            <a:endParaRPr lang="en-US" altLang="ja-JP" sz="1200" dirty="0" smtClean="0"/>
          </a:p>
        </p:txBody>
      </p:sp>
      <p:sp>
        <p:nvSpPr>
          <p:cNvPr id="28" name="Rectangle 6"/>
          <p:cNvSpPr>
            <a:spLocks noChangeArrowheads="1"/>
          </p:cNvSpPr>
          <p:nvPr/>
        </p:nvSpPr>
        <p:spPr bwMode="auto">
          <a:xfrm>
            <a:off x="1847528" y="2883128"/>
            <a:ext cx="1584176" cy="288032"/>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29" name="Text Box 9"/>
          <p:cNvSpPr txBox="1">
            <a:spLocks noChangeArrowheads="1"/>
          </p:cNvSpPr>
          <p:nvPr/>
        </p:nvSpPr>
        <p:spPr bwMode="auto">
          <a:xfrm>
            <a:off x="3431704" y="2666859"/>
            <a:ext cx="5356146"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TCP/IP</a:t>
            </a:r>
            <a:r>
              <a:rPr lang="ja-JP" altLang="en-US" sz="1200" dirty="0" smtClean="0"/>
              <a:t>のワーク領域を追加 </a:t>
            </a:r>
            <a:r>
              <a:rPr lang="en-US" altLang="ja-JP" sz="1200" dirty="0" smtClean="0"/>
              <a:t>(5000</a:t>
            </a:r>
            <a:r>
              <a:rPr lang="ja-JP" altLang="en-US" sz="1200" dirty="0" smtClean="0"/>
              <a:t>ワード</a:t>
            </a:r>
            <a:r>
              <a:rPr lang="en-US" altLang="ja-JP" sz="1200" dirty="0" smtClean="0"/>
              <a:t>=20000</a:t>
            </a:r>
            <a:r>
              <a:rPr lang="ja-JP" altLang="en-US" sz="1200" dirty="0" smtClean="0"/>
              <a:t>バイト</a:t>
            </a:r>
            <a:r>
              <a:rPr lang="en-US" altLang="ja-JP" sz="1200" dirty="0" smtClean="0"/>
              <a:t>(</a:t>
            </a:r>
            <a:r>
              <a:rPr lang="ja-JP" altLang="en-US" sz="1200" dirty="0" smtClean="0"/>
              <a:t>コンフィグにより可変</a:t>
            </a:r>
            <a:r>
              <a:rPr lang="en-US" altLang="ja-JP" sz="1200" dirty="0" smtClean="0"/>
              <a:t>))</a:t>
            </a:r>
          </a:p>
        </p:txBody>
      </p:sp>
      <p:sp>
        <p:nvSpPr>
          <p:cNvPr id="30" name="Rectangle 6"/>
          <p:cNvSpPr>
            <a:spLocks noChangeArrowheads="1"/>
          </p:cNvSpPr>
          <p:nvPr/>
        </p:nvSpPr>
        <p:spPr bwMode="auto">
          <a:xfrm>
            <a:off x="1847528" y="5085184"/>
            <a:ext cx="1728192" cy="504056"/>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31" name="Text Box 9"/>
          <p:cNvSpPr txBox="1">
            <a:spLocks noChangeArrowheads="1"/>
          </p:cNvSpPr>
          <p:nvPr/>
        </p:nvSpPr>
        <p:spPr bwMode="auto">
          <a:xfrm>
            <a:off x="3431704" y="5118587"/>
            <a:ext cx="6074292"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システムタイマの</a:t>
            </a:r>
            <a:r>
              <a:rPr lang="en-US" altLang="ja-JP" sz="1200" dirty="0" smtClean="0"/>
              <a:t>Open</a:t>
            </a:r>
            <a:r>
              <a:rPr lang="ja-JP" altLang="en-US" sz="1200" dirty="0" err="1" smtClean="0"/>
              <a:t>、</a:t>
            </a:r>
            <a:r>
              <a:rPr lang="en-US" altLang="ja-JP" sz="1200" dirty="0" smtClean="0"/>
              <a:t>LAN</a:t>
            </a:r>
            <a:r>
              <a:rPr lang="ja-JP" altLang="en-US" sz="1200" dirty="0" smtClean="0"/>
              <a:t>のドライバ</a:t>
            </a:r>
            <a:r>
              <a:rPr lang="en-US" altLang="ja-JP" sz="1200" dirty="0" smtClean="0"/>
              <a:t>(Ether</a:t>
            </a:r>
            <a:r>
              <a:rPr lang="ja-JP" altLang="en-US" sz="1200" dirty="0" smtClean="0"/>
              <a:t>ドライバ</a:t>
            </a:r>
            <a:r>
              <a:rPr lang="en-US" altLang="ja-JP" sz="1200" dirty="0" smtClean="0"/>
              <a:t>)</a:t>
            </a:r>
            <a:r>
              <a:rPr lang="ja-JP" altLang="en-US" sz="1200" dirty="0" smtClean="0"/>
              <a:t>の</a:t>
            </a:r>
            <a:r>
              <a:rPr lang="en-US" altLang="ja-JP" sz="1200" dirty="0" smtClean="0"/>
              <a:t>Open</a:t>
            </a:r>
            <a:r>
              <a:rPr lang="ja-JP" altLang="en-US" sz="1200" dirty="0" err="1" smtClean="0"/>
              <a:t>、</a:t>
            </a:r>
            <a:r>
              <a:rPr lang="en-US" altLang="ja-JP" sz="1200" dirty="0" smtClean="0"/>
              <a:t>TCP/IP</a:t>
            </a:r>
            <a:r>
              <a:rPr lang="ja-JP" altLang="en-US" sz="1200" dirty="0" smtClean="0"/>
              <a:t>の</a:t>
            </a:r>
            <a:r>
              <a:rPr lang="en-US" altLang="ja-JP" sz="1200" dirty="0" smtClean="0"/>
              <a:t>Open</a:t>
            </a:r>
            <a:r>
              <a:rPr lang="ja-JP" altLang="en-US" sz="1200" dirty="0" smtClean="0"/>
              <a:t>を実行</a:t>
            </a:r>
            <a:endParaRPr lang="en-US" altLang="ja-JP" sz="1200" dirty="0" smtClean="0"/>
          </a:p>
        </p:txBody>
      </p:sp>
      <p:sp>
        <p:nvSpPr>
          <p:cNvPr id="32" name="Rectangle 6"/>
          <p:cNvSpPr>
            <a:spLocks noChangeArrowheads="1"/>
          </p:cNvSpPr>
          <p:nvPr/>
        </p:nvSpPr>
        <p:spPr bwMode="auto">
          <a:xfrm>
            <a:off x="1847528" y="5681866"/>
            <a:ext cx="2808312" cy="596682"/>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33" name="Text Box 9"/>
          <p:cNvSpPr txBox="1">
            <a:spLocks noChangeArrowheads="1"/>
          </p:cNvSpPr>
          <p:nvPr/>
        </p:nvSpPr>
        <p:spPr bwMode="auto">
          <a:xfrm>
            <a:off x="4471899" y="5823241"/>
            <a:ext cx="3285066"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TCP/IP</a:t>
            </a:r>
            <a:r>
              <a:rPr lang="ja-JP" altLang="en-US" sz="1200" dirty="0" smtClean="0"/>
              <a:t>のコールバックを追加。中身は空でよい。</a:t>
            </a:r>
            <a:endParaRPr lang="en-US" altLang="ja-JP" sz="1200" dirty="0" smtClean="0"/>
          </a:p>
        </p:txBody>
      </p:sp>
      <p:cxnSp>
        <p:nvCxnSpPr>
          <p:cNvPr id="35" name="直線矢印コネクタ 34"/>
          <p:cNvCxnSpPr>
            <a:cxnSpLocks noChangeShapeType="1"/>
            <a:stCxn id="20" idx="2"/>
            <a:endCxn id="28" idx="0"/>
          </p:cNvCxnSpPr>
          <p:nvPr/>
        </p:nvCxnSpPr>
        <p:spPr bwMode="auto">
          <a:xfrm>
            <a:off x="2639616" y="2708920"/>
            <a:ext cx="0" cy="174208"/>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直線矢印コネクタ 35"/>
          <p:cNvCxnSpPr>
            <a:cxnSpLocks noChangeShapeType="1"/>
            <a:stCxn id="28" idx="2"/>
            <a:endCxn id="30" idx="0"/>
          </p:cNvCxnSpPr>
          <p:nvPr/>
        </p:nvCxnSpPr>
        <p:spPr bwMode="auto">
          <a:xfrm>
            <a:off x="2639616" y="3171160"/>
            <a:ext cx="72008" cy="1914024"/>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直線矢印コネクタ 36"/>
          <p:cNvCxnSpPr>
            <a:cxnSpLocks noChangeShapeType="1"/>
            <a:stCxn id="30" idx="2"/>
            <a:endCxn id="32" idx="0"/>
          </p:cNvCxnSpPr>
          <p:nvPr/>
        </p:nvCxnSpPr>
        <p:spPr bwMode="auto">
          <a:xfrm>
            <a:off x="2711624" y="5589240"/>
            <a:ext cx="540060" cy="92626"/>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 Box 9"/>
          <p:cNvSpPr txBox="1">
            <a:spLocks noChangeArrowheads="1"/>
          </p:cNvSpPr>
          <p:nvPr/>
        </p:nvSpPr>
        <p:spPr bwMode="auto">
          <a:xfrm>
            <a:off x="7896200" y="122082"/>
            <a:ext cx="4214615" cy="1200329"/>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page114</a:t>
            </a:r>
            <a:r>
              <a:rPr lang="ja-JP" altLang="en-US" sz="1200" dirty="0" err="1" smtClean="0"/>
              <a:t>まで</a:t>
            </a:r>
            <a:r>
              <a:rPr lang="ja-JP" altLang="en-US" sz="1200" dirty="0" err="1" smtClean="0"/>
              <a:t>の</a:t>
            </a:r>
            <a:r>
              <a:rPr lang="ja-JP" altLang="en-US" sz="1200" dirty="0" smtClean="0"/>
              <a:t>解答</a:t>
            </a:r>
            <a:r>
              <a:rPr lang="ja-JP" altLang="en-US" sz="1200" dirty="0"/>
              <a:t>データを用意しています。</a:t>
            </a:r>
          </a:p>
          <a:p>
            <a:pPr>
              <a:buNone/>
            </a:pPr>
            <a:r>
              <a:rPr lang="ja-JP" altLang="en-US" sz="1200" dirty="0"/>
              <a:t>必要に応じて以下ファイルを解凍して解答をコピーしてください。</a:t>
            </a:r>
          </a:p>
          <a:p>
            <a:pPr>
              <a:buNone/>
            </a:pPr>
            <a:r>
              <a:rPr lang="en-US" altLang="ja-JP" sz="1200" dirty="0"/>
              <a:t>C:\WorkSpace\</a:t>
            </a:r>
            <a:r>
              <a:rPr lang="ja-JP" altLang="en-US" sz="1200" dirty="0"/>
              <a:t>解答</a:t>
            </a:r>
          </a:p>
          <a:p>
            <a:pPr>
              <a:buNone/>
            </a:pPr>
            <a:r>
              <a:rPr lang="ja-JP" altLang="en-US" sz="1200" dirty="0"/>
              <a:t>　　</a:t>
            </a:r>
            <a:r>
              <a:rPr lang="en-US" altLang="ja-JP" sz="1200" dirty="0"/>
              <a:t>\</a:t>
            </a:r>
            <a:r>
              <a:rPr lang="ja-JP" altLang="en-US" sz="1200" dirty="0"/>
              <a:t>解答</a:t>
            </a:r>
            <a:r>
              <a:rPr lang="en-US" altLang="ja-JP" sz="1200" dirty="0"/>
              <a:t>\</a:t>
            </a:r>
            <a:r>
              <a:rPr lang="en-US" altLang="ja-JP" sz="1200" dirty="0" smtClean="0"/>
              <a:t>page114\rx65n_rsk_tcpip.zip </a:t>
            </a:r>
            <a:r>
              <a:rPr lang="ja-JP" altLang="en-US" sz="1200" dirty="0"/>
              <a:t>　</a:t>
            </a:r>
            <a:r>
              <a:rPr lang="en-US" altLang="ja-JP" sz="1200" dirty="0"/>
              <a:t>&lt;</a:t>
            </a:r>
            <a:r>
              <a:rPr lang="ja-JP" altLang="en-US" sz="1200" dirty="0"/>
              <a:t>解凍</a:t>
            </a:r>
            <a:r>
              <a:rPr lang="en-US" altLang="ja-JP" sz="1200" dirty="0"/>
              <a:t>&gt;</a:t>
            </a:r>
          </a:p>
          <a:p>
            <a:pPr>
              <a:buNone/>
            </a:pPr>
            <a:r>
              <a:rPr lang="en-US" altLang="ja-JP" sz="1200" dirty="0"/>
              <a:t>      \rx65n_rsk_tcpip\</a:t>
            </a:r>
            <a:r>
              <a:rPr lang="en-US" altLang="ja-JP" sz="1200" dirty="0" err="1"/>
              <a:t>src</a:t>
            </a:r>
            <a:r>
              <a:rPr lang="en-US" altLang="ja-JP" sz="1200" dirty="0"/>
              <a:t>\rx65n_rsk_tcpip.c</a:t>
            </a:r>
          </a:p>
        </p:txBody>
      </p:sp>
    </p:spTree>
    <p:extLst>
      <p:ext uri="{BB962C8B-B14F-4D97-AF65-F5344CB8AC3E}">
        <p14:creationId xmlns:p14="http://schemas.microsoft.com/office/powerpoint/2010/main" val="159499136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464" y="1654427"/>
            <a:ext cx="7016392" cy="4550337"/>
          </a:xfrm>
          <a:prstGeom prst="rect">
            <a:avLst/>
          </a:prstGeom>
        </p:spPr>
      </p:pic>
      <p:sp>
        <p:nvSpPr>
          <p:cNvPr id="2" name="タイトル 1"/>
          <p:cNvSpPr>
            <a:spLocks noGrp="1"/>
          </p:cNvSpPr>
          <p:nvPr>
            <p:ph type="title"/>
          </p:nvPr>
        </p:nvSpPr>
        <p:spPr>
          <a:xfrm>
            <a:off x="1080000" y="923689"/>
            <a:ext cx="9000000" cy="455509"/>
          </a:xfrm>
        </p:spPr>
        <p:txBody>
          <a:bodyPr/>
          <a:lstStyle/>
          <a:p>
            <a:r>
              <a:rPr lang="en-US" altLang="ja-JP" dirty="0"/>
              <a:t>TCP/IP</a:t>
            </a:r>
            <a:r>
              <a:rPr lang="ja-JP" altLang="en-US" dirty="0"/>
              <a:t>の組み込み方法と動作確認</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115</a:t>
            </a:fld>
            <a:endParaRPr lang="de-DE" dirty="0"/>
          </a:p>
        </p:txBody>
      </p:sp>
      <p:sp>
        <p:nvSpPr>
          <p:cNvPr id="5" name="Rectangle 6"/>
          <p:cNvSpPr>
            <a:spLocks noChangeArrowheads="1"/>
          </p:cNvSpPr>
          <p:nvPr/>
        </p:nvSpPr>
        <p:spPr bwMode="auto">
          <a:xfrm>
            <a:off x="3185883" y="1772816"/>
            <a:ext cx="576064" cy="216024"/>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6" name="Rectangle 6"/>
          <p:cNvSpPr>
            <a:spLocks noChangeArrowheads="1"/>
          </p:cNvSpPr>
          <p:nvPr/>
        </p:nvSpPr>
        <p:spPr bwMode="auto">
          <a:xfrm>
            <a:off x="5037151" y="4030029"/>
            <a:ext cx="576064" cy="216024"/>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7" name="Rectangle 6"/>
          <p:cNvSpPr>
            <a:spLocks noChangeArrowheads="1"/>
          </p:cNvSpPr>
          <p:nvPr/>
        </p:nvSpPr>
        <p:spPr bwMode="auto">
          <a:xfrm>
            <a:off x="7239602" y="1933755"/>
            <a:ext cx="288032" cy="216024"/>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8" name="Rectangle 6"/>
          <p:cNvSpPr>
            <a:spLocks noChangeArrowheads="1"/>
          </p:cNvSpPr>
          <p:nvPr/>
        </p:nvSpPr>
        <p:spPr bwMode="auto">
          <a:xfrm>
            <a:off x="5181167" y="1903363"/>
            <a:ext cx="288032" cy="216024"/>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11" name="直線矢印コネクタ 10"/>
          <p:cNvCxnSpPr>
            <a:cxnSpLocks noChangeShapeType="1"/>
            <a:stCxn id="5" idx="2"/>
            <a:endCxn id="6" idx="1"/>
          </p:cNvCxnSpPr>
          <p:nvPr/>
        </p:nvCxnSpPr>
        <p:spPr bwMode="auto">
          <a:xfrm>
            <a:off x="3473915" y="1988840"/>
            <a:ext cx="1563236" cy="2149201"/>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直線矢印コネクタ 13"/>
          <p:cNvCxnSpPr>
            <a:cxnSpLocks noChangeShapeType="1"/>
            <a:stCxn id="6" idx="0"/>
            <a:endCxn id="7" idx="2"/>
          </p:cNvCxnSpPr>
          <p:nvPr/>
        </p:nvCxnSpPr>
        <p:spPr bwMode="auto">
          <a:xfrm flipV="1">
            <a:off x="5325183" y="2149779"/>
            <a:ext cx="2058435" cy="1880250"/>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直線矢印コネクタ 16"/>
          <p:cNvCxnSpPr>
            <a:cxnSpLocks noChangeShapeType="1"/>
            <a:stCxn id="7" idx="1"/>
            <a:endCxn id="8" idx="3"/>
          </p:cNvCxnSpPr>
          <p:nvPr/>
        </p:nvCxnSpPr>
        <p:spPr bwMode="auto">
          <a:xfrm flipH="1" flipV="1">
            <a:off x="5469199" y="2011375"/>
            <a:ext cx="1770403" cy="30392"/>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 Box 9"/>
          <p:cNvSpPr txBox="1">
            <a:spLocks noChangeArrowheads="1"/>
          </p:cNvSpPr>
          <p:nvPr/>
        </p:nvSpPr>
        <p:spPr bwMode="auto">
          <a:xfrm>
            <a:off x="3473915" y="1494785"/>
            <a:ext cx="2007281"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プロジェクト→すべてをビルド</a:t>
            </a:r>
            <a:endParaRPr lang="en-US" altLang="ja-JP" sz="1200" dirty="0" smtClean="0"/>
          </a:p>
        </p:txBody>
      </p:sp>
      <p:sp>
        <p:nvSpPr>
          <p:cNvPr id="21" name="Text Box 9"/>
          <p:cNvSpPr txBox="1">
            <a:spLocks noChangeArrowheads="1"/>
          </p:cNvSpPr>
          <p:nvPr/>
        </p:nvSpPr>
        <p:spPr bwMode="auto">
          <a:xfrm>
            <a:off x="5481196" y="4915371"/>
            <a:ext cx="3927678" cy="512063"/>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ビルド</a:t>
            </a:r>
            <a:r>
              <a:rPr lang="en-US" altLang="ja-JP" sz="1200" dirty="0" smtClean="0"/>
              <a:t>OK</a:t>
            </a:r>
            <a:r>
              <a:rPr lang="ja-JP" altLang="en-US" sz="1200" dirty="0" smtClean="0"/>
              <a:t>の場合、「イメージのリロード確認」ウィンドウが出る</a:t>
            </a:r>
            <a:endParaRPr lang="en-US" altLang="ja-JP" sz="1200" dirty="0" smtClean="0"/>
          </a:p>
          <a:p>
            <a:pPr>
              <a:buNone/>
            </a:pPr>
            <a:r>
              <a:rPr lang="ja-JP" altLang="en-US" sz="1200" dirty="0" smtClean="0"/>
              <a:t>「はい」を選択</a:t>
            </a:r>
            <a:endParaRPr lang="en-US" altLang="ja-JP" sz="1200" dirty="0" smtClean="0"/>
          </a:p>
        </p:txBody>
      </p:sp>
      <p:sp>
        <p:nvSpPr>
          <p:cNvPr id="22" name="Text Box 9"/>
          <p:cNvSpPr txBox="1">
            <a:spLocks noChangeArrowheads="1"/>
          </p:cNvSpPr>
          <p:nvPr/>
        </p:nvSpPr>
        <p:spPr bwMode="auto">
          <a:xfrm>
            <a:off x="7469959" y="2130102"/>
            <a:ext cx="702436" cy="290464"/>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restart</a:t>
            </a:r>
          </a:p>
        </p:txBody>
      </p:sp>
      <p:sp>
        <p:nvSpPr>
          <p:cNvPr id="23" name="Text Box 9"/>
          <p:cNvSpPr txBox="1">
            <a:spLocks noChangeArrowheads="1"/>
          </p:cNvSpPr>
          <p:nvPr/>
        </p:nvSpPr>
        <p:spPr bwMode="auto">
          <a:xfrm>
            <a:off x="5453334" y="2096515"/>
            <a:ext cx="492443" cy="289438"/>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再開</a:t>
            </a:r>
            <a:endParaRPr lang="en-US" altLang="ja-JP" sz="1200" dirty="0" smtClean="0"/>
          </a:p>
        </p:txBody>
      </p:sp>
    </p:spTree>
    <p:extLst>
      <p:ext uri="{BB962C8B-B14F-4D97-AF65-F5344CB8AC3E}">
        <p14:creationId xmlns:p14="http://schemas.microsoft.com/office/powerpoint/2010/main" val="342133856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116</a:t>
            </a:fld>
            <a:endParaRPr lang="de-DE" dirty="0"/>
          </a:p>
        </p:txBody>
      </p:sp>
      <p:sp>
        <p:nvSpPr>
          <p:cNvPr id="7" name="タイトル 1"/>
          <p:cNvSpPr>
            <a:spLocks noGrp="1"/>
          </p:cNvSpPr>
          <p:nvPr>
            <p:ph type="title"/>
          </p:nvPr>
        </p:nvSpPr>
        <p:spPr>
          <a:xfrm>
            <a:off x="1080000" y="923689"/>
            <a:ext cx="9840536" cy="455509"/>
          </a:xfrm>
        </p:spPr>
        <p:txBody>
          <a:bodyPr/>
          <a:lstStyle/>
          <a:p>
            <a:r>
              <a:rPr lang="en-US" altLang="ja-JP" dirty="0"/>
              <a:t>TCP/IP</a:t>
            </a:r>
            <a:r>
              <a:rPr lang="ja-JP" altLang="en-US" dirty="0"/>
              <a:t>の組み込み方法と動作確認</a:t>
            </a:r>
            <a:endParaRPr lang="en-US" altLang="ja-JP" dirty="0"/>
          </a:p>
        </p:txBody>
      </p:sp>
      <p:pic>
        <p:nvPicPr>
          <p:cNvPr id="2" name="図 1"/>
          <p:cNvPicPr>
            <a:picLocks noChangeAspect="1"/>
          </p:cNvPicPr>
          <p:nvPr/>
        </p:nvPicPr>
        <p:blipFill>
          <a:blip r:embed="rId2"/>
          <a:stretch>
            <a:fillRect/>
          </a:stretch>
        </p:blipFill>
        <p:spPr>
          <a:xfrm>
            <a:off x="1054356" y="2412440"/>
            <a:ext cx="6669186" cy="3508661"/>
          </a:xfrm>
          <a:prstGeom prst="rect">
            <a:avLst/>
          </a:prstGeom>
        </p:spPr>
      </p:pic>
      <p:sp>
        <p:nvSpPr>
          <p:cNvPr id="18" name="Rectangle 6"/>
          <p:cNvSpPr>
            <a:spLocks noChangeArrowheads="1"/>
          </p:cNvSpPr>
          <p:nvPr/>
        </p:nvSpPr>
        <p:spPr bwMode="auto">
          <a:xfrm>
            <a:off x="983432" y="4293096"/>
            <a:ext cx="2088232" cy="288032"/>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20" name="Rectangle 6"/>
          <p:cNvSpPr>
            <a:spLocks noChangeArrowheads="1"/>
          </p:cNvSpPr>
          <p:nvPr/>
        </p:nvSpPr>
        <p:spPr bwMode="auto">
          <a:xfrm>
            <a:off x="998218" y="4581128"/>
            <a:ext cx="3369590" cy="1224136"/>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22" name="Text Box 9"/>
          <p:cNvSpPr txBox="1">
            <a:spLocks noChangeArrowheads="1"/>
          </p:cNvSpPr>
          <p:nvPr/>
        </p:nvSpPr>
        <p:spPr bwMode="auto">
          <a:xfrm>
            <a:off x="2927648" y="4020293"/>
            <a:ext cx="2412840"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“ping 192.168.0.3” </a:t>
            </a:r>
            <a:r>
              <a:rPr lang="ja-JP" altLang="en-US" sz="1200" dirty="0" smtClean="0"/>
              <a:t>と入力する</a:t>
            </a:r>
            <a:endParaRPr lang="en-US" altLang="ja-JP" sz="1200" dirty="0"/>
          </a:p>
        </p:txBody>
      </p:sp>
      <p:sp>
        <p:nvSpPr>
          <p:cNvPr id="24" name="Text Box 9"/>
          <p:cNvSpPr txBox="1">
            <a:spLocks noChangeArrowheads="1"/>
          </p:cNvSpPr>
          <p:nvPr/>
        </p:nvSpPr>
        <p:spPr bwMode="auto">
          <a:xfrm>
            <a:off x="4134068" y="4424162"/>
            <a:ext cx="2973891" cy="535531"/>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応答が有ることを確認する。</a:t>
            </a:r>
            <a:endParaRPr lang="en-US" altLang="ja-JP" sz="1200" dirty="0" smtClean="0"/>
          </a:p>
          <a:p>
            <a:pPr>
              <a:buNone/>
            </a:pPr>
            <a:r>
              <a:rPr lang="ja-JP" altLang="en-US" sz="1200" dirty="0"/>
              <a:t>応答</a:t>
            </a:r>
            <a:r>
              <a:rPr lang="ja-JP" altLang="en-US" sz="1200" dirty="0" smtClean="0"/>
              <a:t>がないと、「タイムアウト」と表示される。</a:t>
            </a:r>
            <a:endParaRPr lang="en-US" altLang="ja-JP" sz="1200" dirty="0"/>
          </a:p>
        </p:txBody>
      </p:sp>
    </p:spTree>
    <p:extLst>
      <p:ext uri="{BB962C8B-B14F-4D97-AF65-F5344CB8AC3E}">
        <p14:creationId xmlns:p14="http://schemas.microsoft.com/office/powerpoint/2010/main" val="2419241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lang="en-US" altLang="ja-JP" dirty="0"/>
              <a:t>RX</a:t>
            </a:r>
            <a:r>
              <a:rPr lang="ja-JP" altLang="en-US" dirty="0"/>
              <a:t>マイコンデバイスドライバ使用方法</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117</a:t>
            </a:fld>
            <a:endParaRPr lang="de-DE" dirty="0"/>
          </a:p>
        </p:txBody>
      </p:sp>
      <p:sp>
        <p:nvSpPr>
          <p:cNvPr id="12" name="テキスト ボックス 11"/>
          <p:cNvSpPr txBox="1"/>
          <p:nvPr/>
        </p:nvSpPr>
        <p:spPr>
          <a:xfrm>
            <a:off x="191344" y="1556792"/>
            <a:ext cx="877163" cy="369332"/>
          </a:xfrm>
          <a:prstGeom prst="rect">
            <a:avLst/>
          </a:prstGeom>
          <a:noFill/>
        </p:spPr>
        <p:txBody>
          <a:bodyPr wrap="none" rtlCol="0">
            <a:spAutoFit/>
          </a:bodyPr>
          <a:lstStyle/>
          <a:p>
            <a:r>
              <a:rPr kumimoji="1" lang="ja-JP" altLang="en-US" u="sng" dirty="0" smtClean="0"/>
              <a:t>モデル</a:t>
            </a:r>
            <a:endParaRPr kumimoji="1" lang="ja-JP" altLang="en-US" u="sng" dirty="0"/>
          </a:p>
        </p:txBody>
      </p:sp>
      <p:sp>
        <p:nvSpPr>
          <p:cNvPr id="40" name="テキスト ボックス 39"/>
          <p:cNvSpPr txBox="1"/>
          <p:nvPr/>
        </p:nvSpPr>
        <p:spPr>
          <a:xfrm>
            <a:off x="6771362" y="1556792"/>
            <a:ext cx="2492990" cy="369332"/>
          </a:xfrm>
          <a:prstGeom prst="rect">
            <a:avLst/>
          </a:prstGeom>
          <a:noFill/>
        </p:spPr>
        <p:txBody>
          <a:bodyPr wrap="none" rtlCol="0">
            <a:spAutoFit/>
          </a:bodyPr>
          <a:lstStyle/>
          <a:p>
            <a:r>
              <a:rPr kumimoji="1" lang="ja-JP" altLang="en-US" u="sng" dirty="0" smtClean="0"/>
              <a:t>本演習で実施したこと</a:t>
            </a:r>
            <a:endParaRPr kumimoji="1" lang="ja-JP" altLang="en-US" u="sng" dirty="0"/>
          </a:p>
        </p:txBody>
      </p:sp>
      <p:sp>
        <p:nvSpPr>
          <p:cNvPr id="91" name="正方形/長方形 90"/>
          <p:cNvSpPr/>
          <p:nvPr/>
        </p:nvSpPr>
        <p:spPr>
          <a:xfrm>
            <a:off x="191344" y="2852936"/>
            <a:ext cx="446449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スマートコンフィグ</a:t>
            </a:r>
            <a:r>
              <a:rPr kumimoji="1" lang="ja-JP" altLang="en-US" dirty="0"/>
              <a:t>レータ</a:t>
            </a:r>
          </a:p>
        </p:txBody>
      </p:sp>
      <p:sp>
        <p:nvSpPr>
          <p:cNvPr id="92" name="正方形/長方形 91"/>
          <p:cNvSpPr/>
          <p:nvPr/>
        </p:nvSpPr>
        <p:spPr>
          <a:xfrm>
            <a:off x="191344" y="3735785"/>
            <a:ext cx="15841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BSP</a:t>
            </a:r>
            <a:r>
              <a:rPr kumimoji="1" lang="ja-JP" altLang="en-US" dirty="0" smtClean="0"/>
              <a:t>の設定</a:t>
            </a:r>
            <a:endParaRPr kumimoji="1" lang="ja-JP" altLang="en-US" dirty="0"/>
          </a:p>
        </p:txBody>
      </p:sp>
      <p:sp>
        <p:nvSpPr>
          <p:cNvPr id="93" name="正方形/長方形 92"/>
          <p:cNvSpPr/>
          <p:nvPr/>
        </p:nvSpPr>
        <p:spPr>
          <a:xfrm>
            <a:off x="1919536" y="3735785"/>
            <a:ext cx="273630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他</a:t>
            </a:r>
            <a:r>
              <a:rPr kumimoji="1" lang="en-US" altLang="ja-JP" dirty="0" smtClean="0"/>
              <a:t>FIT</a:t>
            </a:r>
            <a:r>
              <a:rPr kumimoji="1" lang="ja-JP" altLang="en-US" dirty="0" smtClean="0"/>
              <a:t>モジュールの設定</a:t>
            </a:r>
            <a:endParaRPr kumimoji="1" lang="ja-JP" altLang="en-US" dirty="0"/>
          </a:p>
        </p:txBody>
      </p:sp>
      <p:sp>
        <p:nvSpPr>
          <p:cNvPr id="94" name="正方形/長方形 93"/>
          <p:cNvSpPr/>
          <p:nvPr/>
        </p:nvSpPr>
        <p:spPr>
          <a:xfrm>
            <a:off x="191344" y="4859651"/>
            <a:ext cx="15841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BSP</a:t>
            </a:r>
            <a:endParaRPr kumimoji="1" lang="ja-JP" altLang="en-US" dirty="0"/>
          </a:p>
        </p:txBody>
      </p:sp>
      <p:sp>
        <p:nvSpPr>
          <p:cNvPr id="95" name="正方形/長方形 94"/>
          <p:cNvSpPr/>
          <p:nvPr/>
        </p:nvSpPr>
        <p:spPr>
          <a:xfrm>
            <a:off x="1919536" y="4859651"/>
            <a:ext cx="273630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他</a:t>
            </a:r>
            <a:r>
              <a:rPr kumimoji="1" lang="en-US" altLang="ja-JP" dirty="0" smtClean="0"/>
              <a:t>FIT</a:t>
            </a:r>
            <a:r>
              <a:rPr kumimoji="1" lang="ja-JP" altLang="en-US" dirty="0" smtClean="0"/>
              <a:t>モジュール</a:t>
            </a:r>
            <a:endParaRPr kumimoji="1" lang="ja-JP" altLang="en-US" dirty="0"/>
          </a:p>
        </p:txBody>
      </p:sp>
      <p:sp>
        <p:nvSpPr>
          <p:cNvPr id="96" name="下矢印 95"/>
          <p:cNvSpPr/>
          <p:nvPr/>
        </p:nvSpPr>
        <p:spPr>
          <a:xfrm>
            <a:off x="3138598" y="3356992"/>
            <a:ext cx="576064" cy="2732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正方形/長方形 96"/>
          <p:cNvSpPr/>
          <p:nvPr/>
        </p:nvSpPr>
        <p:spPr>
          <a:xfrm>
            <a:off x="191344" y="2070184"/>
            <a:ext cx="446449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ユーザ</a:t>
            </a:r>
            <a:endParaRPr kumimoji="1" lang="ja-JP" altLang="en-US" dirty="0"/>
          </a:p>
        </p:txBody>
      </p:sp>
      <p:sp>
        <p:nvSpPr>
          <p:cNvPr id="98" name="下矢印 97"/>
          <p:cNvSpPr/>
          <p:nvPr/>
        </p:nvSpPr>
        <p:spPr>
          <a:xfrm>
            <a:off x="1919536" y="2564904"/>
            <a:ext cx="576064" cy="2732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下矢印 98"/>
          <p:cNvSpPr/>
          <p:nvPr/>
        </p:nvSpPr>
        <p:spPr>
          <a:xfrm>
            <a:off x="695400" y="5344074"/>
            <a:ext cx="576064" cy="2732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正方形/長方形 99"/>
          <p:cNvSpPr/>
          <p:nvPr/>
        </p:nvSpPr>
        <p:spPr>
          <a:xfrm>
            <a:off x="191344" y="5636332"/>
            <a:ext cx="1584176" cy="6009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システム系</a:t>
            </a:r>
            <a:endParaRPr kumimoji="1" lang="en-US" altLang="ja-JP" dirty="0" smtClean="0"/>
          </a:p>
          <a:p>
            <a:pPr algn="ctr"/>
            <a:r>
              <a:rPr kumimoji="1" lang="ja-JP" altLang="en-US" dirty="0" smtClean="0"/>
              <a:t>レジスタ</a:t>
            </a:r>
            <a:endParaRPr kumimoji="1" lang="ja-JP" altLang="en-US" dirty="0"/>
          </a:p>
        </p:txBody>
      </p:sp>
      <p:sp>
        <p:nvSpPr>
          <p:cNvPr id="101" name="正方形/長方形 100"/>
          <p:cNvSpPr/>
          <p:nvPr/>
        </p:nvSpPr>
        <p:spPr>
          <a:xfrm>
            <a:off x="1919536" y="5636332"/>
            <a:ext cx="2736304" cy="6009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周辺機能系</a:t>
            </a:r>
            <a:endParaRPr kumimoji="1" lang="en-US" altLang="ja-JP" dirty="0" smtClean="0"/>
          </a:p>
          <a:p>
            <a:pPr algn="ctr"/>
            <a:r>
              <a:rPr kumimoji="1" lang="ja-JP" altLang="en-US" dirty="0" smtClean="0"/>
              <a:t>レジスタ</a:t>
            </a:r>
            <a:endParaRPr kumimoji="1" lang="ja-JP" altLang="en-US" dirty="0"/>
          </a:p>
        </p:txBody>
      </p:sp>
      <p:sp>
        <p:nvSpPr>
          <p:cNvPr id="102" name="下矢印 101"/>
          <p:cNvSpPr/>
          <p:nvPr/>
        </p:nvSpPr>
        <p:spPr>
          <a:xfrm>
            <a:off x="3156242" y="5344074"/>
            <a:ext cx="576064" cy="2732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正方形/長方形 102"/>
          <p:cNvSpPr/>
          <p:nvPr/>
        </p:nvSpPr>
        <p:spPr>
          <a:xfrm>
            <a:off x="4801779" y="4848629"/>
            <a:ext cx="163029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端子設定</a:t>
            </a:r>
            <a:endParaRPr kumimoji="1" lang="ja-JP" altLang="en-US" dirty="0"/>
          </a:p>
        </p:txBody>
      </p:sp>
      <p:sp>
        <p:nvSpPr>
          <p:cNvPr id="104" name="正方形/長方形 103"/>
          <p:cNvSpPr/>
          <p:nvPr/>
        </p:nvSpPr>
        <p:spPr>
          <a:xfrm>
            <a:off x="4801779" y="5617280"/>
            <a:ext cx="1630296" cy="6200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MPC</a:t>
            </a:r>
            <a:r>
              <a:rPr kumimoji="1" lang="ja-JP" altLang="en-US" dirty="0" smtClean="0"/>
              <a:t>系</a:t>
            </a:r>
            <a:endParaRPr kumimoji="1" lang="en-US" altLang="ja-JP" dirty="0" smtClean="0"/>
          </a:p>
          <a:p>
            <a:pPr algn="ctr"/>
            <a:r>
              <a:rPr kumimoji="1" lang="ja-JP" altLang="en-US" dirty="0"/>
              <a:t>レジスタ</a:t>
            </a:r>
          </a:p>
        </p:txBody>
      </p:sp>
      <p:sp>
        <p:nvSpPr>
          <p:cNvPr id="105" name="下矢印 104"/>
          <p:cNvSpPr/>
          <p:nvPr/>
        </p:nvSpPr>
        <p:spPr>
          <a:xfrm>
            <a:off x="5328895" y="5344074"/>
            <a:ext cx="576064" cy="2732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テキスト ボックス 105"/>
          <p:cNvSpPr txBox="1"/>
          <p:nvPr/>
        </p:nvSpPr>
        <p:spPr>
          <a:xfrm>
            <a:off x="2008094" y="2546195"/>
            <a:ext cx="415498" cy="369332"/>
          </a:xfrm>
          <a:prstGeom prst="rect">
            <a:avLst/>
          </a:prstGeom>
          <a:noFill/>
        </p:spPr>
        <p:txBody>
          <a:bodyPr wrap="none" rtlCol="0">
            <a:spAutoFit/>
          </a:bodyPr>
          <a:lstStyle/>
          <a:p>
            <a:r>
              <a:rPr kumimoji="1" lang="ja-JP" altLang="en-US" dirty="0" smtClean="0">
                <a:solidFill>
                  <a:schemeClr val="bg1"/>
                </a:solidFill>
              </a:rPr>
              <a:t>①</a:t>
            </a:r>
            <a:endParaRPr kumimoji="1" lang="ja-JP" altLang="en-US" dirty="0">
              <a:solidFill>
                <a:schemeClr val="bg1"/>
              </a:solidFill>
            </a:endParaRPr>
          </a:p>
        </p:txBody>
      </p:sp>
      <p:sp>
        <p:nvSpPr>
          <p:cNvPr id="107" name="テキスト ボックス 106"/>
          <p:cNvSpPr txBox="1"/>
          <p:nvPr/>
        </p:nvSpPr>
        <p:spPr>
          <a:xfrm>
            <a:off x="775683" y="3325718"/>
            <a:ext cx="415498" cy="369332"/>
          </a:xfrm>
          <a:prstGeom prst="rect">
            <a:avLst/>
          </a:prstGeom>
          <a:noFill/>
        </p:spPr>
        <p:txBody>
          <a:bodyPr wrap="none" rtlCol="0">
            <a:spAutoFit/>
          </a:bodyPr>
          <a:lstStyle/>
          <a:p>
            <a:r>
              <a:rPr kumimoji="1" lang="ja-JP" altLang="en-US" dirty="0" smtClean="0">
                <a:solidFill>
                  <a:schemeClr val="bg1"/>
                </a:solidFill>
              </a:rPr>
              <a:t>②</a:t>
            </a:r>
            <a:endParaRPr kumimoji="1" lang="ja-JP" altLang="en-US" dirty="0">
              <a:solidFill>
                <a:schemeClr val="bg1"/>
              </a:solidFill>
            </a:endParaRPr>
          </a:p>
        </p:txBody>
      </p:sp>
      <p:sp>
        <p:nvSpPr>
          <p:cNvPr id="108" name="テキスト ボックス 107"/>
          <p:cNvSpPr txBox="1"/>
          <p:nvPr/>
        </p:nvSpPr>
        <p:spPr>
          <a:xfrm>
            <a:off x="739679" y="4434268"/>
            <a:ext cx="415498" cy="369332"/>
          </a:xfrm>
          <a:prstGeom prst="rect">
            <a:avLst/>
          </a:prstGeom>
          <a:noFill/>
        </p:spPr>
        <p:txBody>
          <a:bodyPr wrap="none" rtlCol="0">
            <a:spAutoFit/>
          </a:bodyPr>
          <a:lstStyle/>
          <a:p>
            <a:r>
              <a:rPr kumimoji="1" lang="ja-JP" altLang="en-US" dirty="0" smtClean="0">
                <a:solidFill>
                  <a:schemeClr val="bg1"/>
                </a:solidFill>
              </a:rPr>
              <a:t>④</a:t>
            </a:r>
            <a:endParaRPr kumimoji="1" lang="ja-JP" altLang="en-US" dirty="0">
              <a:solidFill>
                <a:schemeClr val="bg1"/>
              </a:solidFill>
            </a:endParaRPr>
          </a:p>
        </p:txBody>
      </p:sp>
      <p:sp>
        <p:nvSpPr>
          <p:cNvPr id="109" name="テキスト ボックス 108"/>
          <p:cNvSpPr txBox="1"/>
          <p:nvPr/>
        </p:nvSpPr>
        <p:spPr>
          <a:xfrm>
            <a:off x="780819" y="5312089"/>
            <a:ext cx="415498" cy="369332"/>
          </a:xfrm>
          <a:prstGeom prst="rect">
            <a:avLst/>
          </a:prstGeom>
          <a:noFill/>
        </p:spPr>
        <p:txBody>
          <a:bodyPr wrap="none" rtlCol="0">
            <a:spAutoFit/>
          </a:bodyPr>
          <a:lstStyle/>
          <a:p>
            <a:r>
              <a:rPr kumimoji="1" lang="ja-JP" altLang="en-US" dirty="0" smtClean="0">
                <a:solidFill>
                  <a:schemeClr val="bg1"/>
                </a:solidFill>
              </a:rPr>
              <a:t>⑥</a:t>
            </a:r>
            <a:endParaRPr kumimoji="1" lang="ja-JP" altLang="en-US" dirty="0">
              <a:solidFill>
                <a:schemeClr val="bg1"/>
              </a:solidFill>
            </a:endParaRPr>
          </a:p>
        </p:txBody>
      </p:sp>
      <p:sp>
        <p:nvSpPr>
          <p:cNvPr id="110" name="テキスト ボックス 109"/>
          <p:cNvSpPr txBox="1"/>
          <p:nvPr/>
        </p:nvSpPr>
        <p:spPr>
          <a:xfrm>
            <a:off x="3246447" y="5312089"/>
            <a:ext cx="415498" cy="369332"/>
          </a:xfrm>
          <a:prstGeom prst="rect">
            <a:avLst/>
          </a:prstGeom>
          <a:noFill/>
        </p:spPr>
        <p:txBody>
          <a:bodyPr wrap="none" rtlCol="0">
            <a:spAutoFit/>
          </a:bodyPr>
          <a:lstStyle/>
          <a:p>
            <a:r>
              <a:rPr kumimoji="1" lang="ja-JP" altLang="en-US" dirty="0">
                <a:solidFill>
                  <a:schemeClr val="bg1"/>
                </a:solidFill>
              </a:rPr>
              <a:t>⑦</a:t>
            </a:r>
          </a:p>
        </p:txBody>
      </p:sp>
      <p:sp>
        <p:nvSpPr>
          <p:cNvPr id="111" name="テキスト ボックス 110"/>
          <p:cNvSpPr txBox="1"/>
          <p:nvPr/>
        </p:nvSpPr>
        <p:spPr>
          <a:xfrm>
            <a:off x="5409178" y="5312089"/>
            <a:ext cx="415498" cy="369332"/>
          </a:xfrm>
          <a:prstGeom prst="rect">
            <a:avLst/>
          </a:prstGeom>
          <a:noFill/>
        </p:spPr>
        <p:txBody>
          <a:bodyPr wrap="none" rtlCol="0">
            <a:spAutoFit/>
          </a:bodyPr>
          <a:lstStyle/>
          <a:p>
            <a:r>
              <a:rPr kumimoji="1" lang="ja-JP" altLang="en-US" dirty="0">
                <a:solidFill>
                  <a:schemeClr val="bg1"/>
                </a:solidFill>
              </a:rPr>
              <a:t>⑧</a:t>
            </a:r>
          </a:p>
        </p:txBody>
      </p:sp>
      <p:sp>
        <p:nvSpPr>
          <p:cNvPr id="112" name="下矢印 111"/>
          <p:cNvSpPr/>
          <p:nvPr/>
        </p:nvSpPr>
        <p:spPr>
          <a:xfrm>
            <a:off x="695400" y="4419977"/>
            <a:ext cx="576064" cy="2732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下矢印 112"/>
          <p:cNvSpPr/>
          <p:nvPr/>
        </p:nvSpPr>
        <p:spPr>
          <a:xfrm rot="18649703">
            <a:off x="1579645" y="4419977"/>
            <a:ext cx="576064" cy="2732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下矢印 113"/>
          <p:cNvSpPr/>
          <p:nvPr/>
        </p:nvSpPr>
        <p:spPr>
          <a:xfrm>
            <a:off x="3039955" y="4419977"/>
            <a:ext cx="576064" cy="2732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テキスト ボックス 115"/>
          <p:cNvSpPr txBox="1"/>
          <p:nvPr/>
        </p:nvSpPr>
        <p:spPr>
          <a:xfrm>
            <a:off x="775683" y="4378217"/>
            <a:ext cx="415498" cy="369332"/>
          </a:xfrm>
          <a:prstGeom prst="rect">
            <a:avLst/>
          </a:prstGeom>
          <a:noFill/>
        </p:spPr>
        <p:txBody>
          <a:bodyPr wrap="none" rtlCol="0">
            <a:spAutoFit/>
          </a:bodyPr>
          <a:lstStyle/>
          <a:p>
            <a:r>
              <a:rPr kumimoji="1" lang="ja-JP" altLang="en-US" dirty="0" smtClean="0">
                <a:solidFill>
                  <a:schemeClr val="bg1"/>
                </a:solidFill>
              </a:rPr>
              <a:t>③</a:t>
            </a:r>
            <a:endParaRPr kumimoji="1" lang="ja-JP" altLang="en-US" dirty="0">
              <a:solidFill>
                <a:schemeClr val="bg1"/>
              </a:solidFill>
            </a:endParaRPr>
          </a:p>
        </p:txBody>
      </p:sp>
      <p:sp>
        <p:nvSpPr>
          <p:cNvPr id="117" name="テキスト ボックス 116"/>
          <p:cNvSpPr txBox="1"/>
          <p:nvPr/>
        </p:nvSpPr>
        <p:spPr>
          <a:xfrm>
            <a:off x="1656282" y="4378217"/>
            <a:ext cx="415498" cy="369332"/>
          </a:xfrm>
          <a:prstGeom prst="rect">
            <a:avLst/>
          </a:prstGeom>
          <a:noFill/>
        </p:spPr>
        <p:txBody>
          <a:bodyPr wrap="none" rtlCol="0">
            <a:spAutoFit/>
          </a:bodyPr>
          <a:lstStyle/>
          <a:p>
            <a:r>
              <a:rPr kumimoji="1" lang="ja-JP" altLang="en-US" dirty="0" smtClean="0">
                <a:solidFill>
                  <a:schemeClr val="bg1"/>
                </a:solidFill>
              </a:rPr>
              <a:t>④</a:t>
            </a:r>
            <a:endParaRPr kumimoji="1" lang="ja-JP" altLang="en-US" dirty="0">
              <a:solidFill>
                <a:schemeClr val="bg1"/>
              </a:solidFill>
            </a:endParaRPr>
          </a:p>
        </p:txBody>
      </p:sp>
      <p:sp>
        <p:nvSpPr>
          <p:cNvPr id="118" name="テキスト ボックス 117"/>
          <p:cNvSpPr txBox="1"/>
          <p:nvPr/>
        </p:nvSpPr>
        <p:spPr>
          <a:xfrm>
            <a:off x="3139184" y="4378217"/>
            <a:ext cx="415498" cy="369332"/>
          </a:xfrm>
          <a:prstGeom prst="rect">
            <a:avLst/>
          </a:prstGeom>
          <a:noFill/>
        </p:spPr>
        <p:txBody>
          <a:bodyPr wrap="none" rtlCol="0">
            <a:spAutoFit/>
          </a:bodyPr>
          <a:lstStyle/>
          <a:p>
            <a:r>
              <a:rPr kumimoji="1" lang="ja-JP" altLang="en-US" dirty="0" smtClean="0">
                <a:solidFill>
                  <a:schemeClr val="bg1"/>
                </a:solidFill>
              </a:rPr>
              <a:t>⑤</a:t>
            </a:r>
            <a:endParaRPr kumimoji="1" lang="ja-JP" altLang="en-US" dirty="0">
              <a:solidFill>
                <a:schemeClr val="bg1"/>
              </a:solidFill>
            </a:endParaRPr>
          </a:p>
        </p:txBody>
      </p:sp>
      <p:sp>
        <p:nvSpPr>
          <p:cNvPr id="120" name="正方形/長方形 119"/>
          <p:cNvSpPr/>
          <p:nvPr/>
        </p:nvSpPr>
        <p:spPr>
          <a:xfrm>
            <a:off x="119336" y="3657241"/>
            <a:ext cx="6480720" cy="16868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正方形/長方形 120"/>
          <p:cNvSpPr/>
          <p:nvPr/>
        </p:nvSpPr>
        <p:spPr>
          <a:xfrm>
            <a:off x="119336" y="2781474"/>
            <a:ext cx="6480720" cy="5965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テキスト ボックス 121"/>
          <p:cNvSpPr txBox="1"/>
          <p:nvPr/>
        </p:nvSpPr>
        <p:spPr>
          <a:xfrm>
            <a:off x="3218881" y="3340266"/>
            <a:ext cx="415498" cy="369332"/>
          </a:xfrm>
          <a:prstGeom prst="rect">
            <a:avLst/>
          </a:prstGeom>
          <a:noFill/>
        </p:spPr>
        <p:txBody>
          <a:bodyPr wrap="none" rtlCol="0">
            <a:spAutoFit/>
          </a:bodyPr>
          <a:lstStyle/>
          <a:p>
            <a:r>
              <a:rPr kumimoji="1" lang="ja-JP" altLang="en-US" dirty="0" smtClean="0">
                <a:solidFill>
                  <a:schemeClr val="bg1"/>
                </a:solidFill>
              </a:rPr>
              <a:t>②</a:t>
            </a:r>
            <a:endParaRPr kumimoji="1" lang="ja-JP" altLang="en-US" dirty="0">
              <a:solidFill>
                <a:schemeClr val="bg1"/>
              </a:solidFill>
            </a:endParaRPr>
          </a:p>
        </p:txBody>
      </p:sp>
      <p:sp>
        <p:nvSpPr>
          <p:cNvPr id="133" name="Text Box 9"/>
          <p:cNvSpPr txBox="1">
            <a:spLocks noChangeArrowheads="1"/>
          </p:cNvSpPr>
          <p:nvPr/>
        </p:nvSpPr>
        <p:spPr bwMode="auto">
          <a:xfrm>
            <a:off x="6864496" y="3818423"/>
            <a:ext cx="4799712" cy="757130"/>
          </a:xfrm>
          <a:prstGeom prst="rect">
            <a:avLst/>
          </a:prstGeom>
          <a:solidFill>
            <a:schemeClr val="bg1"/>
          </a:solidFill>
          <a:ln w="9525" algn="ctr">
            <a:solidFill>
              <a:schemeClr val="tx1"/>
            </a:solidFill>
            <a:miter lim="800000"/>
            <a:headEnd/>
            <a:tailEnd/>
          </a:ln>
          <a:effec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a:t>③</a:t>
            </a:r>
            <a:r>
              <a:rPr lang="en-US" altLang="ja-JP" sz="1200" dirty="0"/>
              <a:t>BSP</a:t>
            </a:r>
            <a:r>
              <a:rPr lang="ja-JP" altLang="en-US" sz="1200" dirty="0"/>
              <a:t>は、</a:t>
            </a:r>
            <a:r>
              <a:rPr lang="en-US" altLang="ja-JP" sz="1200" dirty="0"/>
              <a:t>BSP</a:t>
            </a:r>
            <a:r>
              <a:rPr lang="ja-JP" altLang="en-US" sz="1200" dirty="0"/>
              <a:t>の設定を読み込む</a:t>
            </a:r>
          </a:p>
          <a:p>
            <a:pPr>
              <a:buNone/>
            </a:pPr>
            <a:r>
              <a:rPr lang="ja-JP" altLang="en-US" sz="1200" dirty="0"/>
              <a:t>④</a:t>
            </a:r>
            <a:r>
              <a:rPr lang="en-US" altLang="ja-JP" sz="1200" dirty="0"/>
              <a:t>CMT</a:t>
            </a:r>
            <a:r>
              <a:rPr lang="ja-JP" altLang="en-US" sz="1200" dirty="0" err="1"/>
              <a:t>、</a:t>
            </a:r>
            <a:r>
              <a:rPr lang="en-US" altLang="ja-JP" sz="1200" dirty="0"/>
              <a:t>Ether</a:t>
            </a:r>
            <a:r>
              <a:rPr lang="ja-JP" altLang="en-US" sz="1200" dirty="0" err="1"/>
              <a:t>、</a:t>
            </a:r>
            <a:r>
              <a:rPr lang="en-US" altLang="ja-JP" sz="1200" dirty="0"/>
              <a:t>TCP/IP</a:t>
            </a:r>
            <a:r>
              <a:rPr lang="ja-JP" altLang="en-US" sz="1200" dirty="0" err="1"/>
              <a:t>、</a:t>
            </a:r>
            <a:r>
              <a:rPr lang="ja-JP" altLang="en-US" sz="1200" dirty="0"/>
              <a:t>システムタイマは、</a:t>
            </a:r>
            <a:r>
              <a:rPr lang="en-US" altLang="ja-JP" sz="1200" dirty="0"/>
              <a:t>BSP</a:t>
            </a:r>
            <a:r>
              <a:rPr lang="ja-JP" altLang="en-US" sz="1200" dirty="0"/>
              <a:t>の設定を読み込む</a:t>
            </a:r>
          </a:p>
          <a:p>
            <a:pPr>
              <a:buNone/>
            </a:pPr>
            <a:r>
              <a:rPr lang="ja-JP" altLang="en-US" sz="1200" dirty="0"/>
              <a:t>⑤</a:t>
            </a:r>
            <a:r>
              <a:rPr lang="en-US" altLang="ja-JP" sz="1200" dirty="0"/>
              <a:t>CMT</a:t>
            </a:r>
            <a:r>
              <a:rPr lang="ja-JP" altLang="en-US" sz="1200" dirty="0" err="1"/>
              <a:t>、</a:t>
            </a:r>
            <a:r>
              <a:rPr lang="en-US" altLang="ja-JP" sz="1200" dirty="0"/>
              <a:t>Ether</a:t>
            </a:r>
            <a:r>
              <a:rPr lang="ja-JP" altLang="en-US" sz="1200" dirty="0" err="1"/>
              <a:t>、</a:t>
            </a:r>
            <a:r>
              <a:rPr lang="en-US" altLang="ja-JP" sz="1200" dirty="0"/>
              <a:t>TCP/IP</a:t>
            </a:r>
            <a:r>
              <a:rPr lang="ja-JP" altLang="en-US" sz="1200" dirty="0" err="1"/>
              <a:t>、</a:t>
            </a:r>
            <a:r>
              <a:rPr lang="ja-JP" altLang="en-US" sz="1200" dirty="0"/>
              <a:t>システムタイマは、自身の設定を</a:t>
            </a:r>
            <a:r>
              <a:rPr lang="ja-JP" altLang="en-US" sz="1200" dirty="0" smtClean="0"/>
              <a:t>読み込む</a:t>
            </a:r>
            <a:endParaRPr lang="ja-JP" altLang="en-US" sz="1200" dirty="0"/>
          </a:p>
        </p:txBody>
      </p:sp>
      <p:sp>
        <p:nvSpPr>
          <p:cNvPr id="134" name="下矢印 133"/>
          <p:cNvSpPr/>
          <p:nvPr/>
        </p:nvSpPr>
        <p:spPr>
          <a:xfrm>
            <a:off x="8954285" y="3607520"/>
            <a:ext cx="288032" cy="1440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5" name="Text Box 9"/>
          <p:cNvSpPr txBox="1">
            <a:spLocks noChangeArrowheads="1"/>
          </p:cNvSpPr>
          <p:nvPr/>
        </p:nvSpPr>
        <p:spPr bwMode="auto">
          <a:xfrm>
            <a:off x="6864497" y="5102112"/>
            <a:ext cx="4799711" cy="1200329"/>
          </a:xfrm>
          <a:prstGeom prst="rect">
            <a:avLst/>
          </a:prstGeom>
          <a:solidFill>
            <a:schemeClr val="bg1"/>
          </a:solidFill>
          <a:ln w="9525" algn="ctr">
            <a:solidFill>
              <a:schemeClr val="tx1"/>
            </a:solidFill>
            <a:miter lim="800000"/>
            <a:headEnd/>
            <a:tailEnd/>
          </a:ln>
          <a:effec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a:t>⑥</a:t>
            </a:r>
            <a:r>
              <a:rPr lang="en-US" altLang="ja-JP" sz="1200" dirty="0" smtClean="0"/>
              <a:t>BSP</a:t>
            </a:r>
            <a:r>
              <a:rPr lang="ja-JP" altLang="en-US" sz="1200" dirty="0" smtClean="0"/>
              <a:t>は、必要に応じてシステム系レジスタを操作</a:t>
            </a:r>
            <a:endParaRPr lang="en-US" altLang="ja-JP" sz="1200" dirty="0" smtClean="0"/>
          </a:p>
          <a:p>
            <a:pPr>
              <a:buNone/>
            </a:pPr>
            <a:r>
              <a:rPr lang="ja-JP" altLang="en-US" sz="1200" dirty="0" smtClean="0"/>
              <a:t>⑦</a:t>
            </a:r>
            <a:r>
              <a:rPr lang="en-US" altLang="ja-JP" sz="1200" dirty="0" smtClean="0"/>
              <a:t>CMT</a:t>
            </a:r>
            <a:r>
              <a:rPr lang="ja-JP" altLang="en-US" sz="1200" dirty="0" err="1" smtClean="0"/>
              <a:t>、</a:t>
            </a:r>
            <a:r>
              <a:rPr lang="en-US" altLang="ja-JP" sz="1200" dirty="0" smtClean="0"/>
              <a:t>Ether</a:t>
            </a:r>
            <a:r>
              <a:rPr lang="ja-JP" altLang="en-US" sz="1200" dirty="0" err="1" smtClean="0"/>
              <a:t>、</a:t>
            </a:r>
            <a:r>
              <a:rPr lang="en-US" altLang="ja-JP" sz="1200" dirty="0" smtClean="0"/>
              <a:t>TCP/IP</a:t>
            </a:r>
            <a:r>
              <a:rPr lang="ja-JP" altLang="en-US" sz="1200" dirty="0" err="1" smtClean="0"/>
              <a:t>、</a:t>
            </a:r>
            <a:r>
              <a:rPr lang="ja-JP" altLang="en-US" sz="1200" dirty="0" smtClean="0"/>
              <a:t>システムタイマは必要に応じて</a:t>
            </a:r>
            <a:endParaRPr lang="en-US" altLang="ja-JP" sz="1200" dirty="0" smtClean="0"/>
          </a:p>
          <a:p>
            <a:pPr>
              <a:buNone/>
            </a:pPr>
            <a:r>
              <a:rPr lang="ja-JP" altLang="en-US" sz="1200" dirty="0" smtClean="0"/>
              <a:t>　周辺機能系レジスタを操作</a:t>
            </a:r>
            <a:endParaRPr lang="en-US" altLang="ja-JP" sz="1200" dirty="0" smtClean="0"/>
          </a:p>
          <a:p>
            <a:pPr>
              <a:buNone/>
            </a:pPr>
            <a:r>
              <a:rPr lang="ja-JP" altLang="en-US" sz="1200" dirty="0" smtClean="0"/>
              <a:t>⑧端子設定コードは、必要に応じて</a:t>
            </a:r>
            <a:r>
              <a:rPr lang="en-US" altLang="ja-JP" sz="1200" dirty="0" smtClean="0"/>
              <a:t>MPC</a:t>
            </a:r>
            <a:r>
              <a:rPr lang="ja-JP" altLang="en-US" sz="1200" dirty="0" smtClean="0"/>
              <a:t>系レジスタを操作</a:t>
            </a:r>
            <a:endParaRPr lang="en-US" altLang="ja-JP" sz="1200" dirty="0" smtClean="0"/>
          </a:p>
          <a:p>
            <a:pPr>
              <a:buNone/>
            </a:pPr>
            <a:r>
              <a:rPr lang="ja-JP" altLang="en-US" sz="1200" dirty="0"/>
              <a:t>　</a:t>
            </a:r>
            <a:r>
              <a:rPr lang="ja-JP" altLang="en-US" sz="1200" dirty="0" smtClean="0"/>
              <a:t>今回の演習では、</a:t>
            </a:r>
            <a:r>
              <a:rPr lang="en-US" altLang="ja-JP" sz="1200" dirty="0" smtClean="0"/>
              <a:t>Ether</a:t>
            </a:r>
            <a:r>
              <a:rPr lang="ja-JP" altLang="en-US" sz="1200" dirty="0" smtClean="0"/>
              <a:t>の端子設定を行った。</a:t>
            </a:r>
            <a:endParaRPr lang="en-US" altLang="ja-JP" sz="1200" dirty="0"/>
          </a:p>
        </p:txBody>
      </p:sp>
      <p:sp>
        <p:nvSpPr>
          <p:cNvPr id="136" name="下矢印 135"/>
          <p:cNvSpPr/>
          <p:nvPr/>
        </p:nvSpPr>
        <p:spPr>
          <a:xfrm>
            <a:off x="8976320" y="4766824"/>
            <a:ext cx="288032" cy="1440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Text Box 9"/>
          <p:cNvSpPr txBox="1">
            <a:spLocks noChangeArrowheads="1"/>
          </p:cNvSpPr>
          <p:nvPr/>
        </p:nvSpPr>
        <p:spPr bwMode="auto">
          <a:xfrm>
            <a:off x="6864496" y="3192547"/>
            <a:ext cx="4799712" cy="313932"/>
          </a:xfrm>
          <a:prstGeom prst="rect">
            <a:avLst/>
          </a:prstGeom>
          <a:solidFill>
            <a:schemeClr val="bg1"/>
          </a:solidFill>
          <a:ln w="9525" algn="ctr">
            <a:solidFill>
              <a:schemeClr val="tx1"/>
            </a:solidFill>
            <a:miter lim="800000"/>
            <a:headEnd/>
            <a:tailEnd/>
          </a:ln>
          <a:effec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②スマートコンフィグレータはユーザ設定値を用いてコード生成を行う</a:t>
            </a:r>
            <a:endParaRPr lang="en-US" altLang="ja-JP" sz="1200" dirty="0" smtClean="0"/>
          </a:p>
        </p:txBody>
      </p:sp>
      <p:sp>
        <p:nvSpPr>
          <p:cNvPr id="138" name="下矢印 137"/>
          <p:cNvSpPr/>
          <p:nvPr/>
        </p:nvSpPr>
        <p:spPr>
          <a:xfrm>
            <a:off x="8965599" y="2898139"/>
            <a:ext cx="288032" cy="1440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Text Box 9"/>
          <p:cNvSpPr txBox="1">
            <a:spLocks noChangeArrowheads="1"/>
          </p:cNvSpPr>
          <p:nvPr/>
        </p:nvSpPr>
        <p:spPr bwMode="auto">
          <a:xfrm>
            <a:off x="6864496" y="2502281"/>
            <a:ext cx="4799712" cy="313932"/>
          </a:xfrm>
          <a:prstGeom prst="rect">
            <a:avLst/>
          </a:prstGeom>
          <a:solidFill>
            <a:schemeClr val="bg1"/>
          </a:solidFill>
          <a:ln w="9525" algn="ctr">
            <a:solidFill>
              <a:schemeClr val="tx1"/>
            </a:solidFill>
            <a:miter lim="800000"/>
            <a:headEnd/>
            <a:tailEnd/>
          </a:ln>
          <a:effec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①ユーザはスマートコンフィグレータを使用して、ユーザ設定値を決定する</a:t>
            </a:r>
            <a:endParaRPr lang="en-US" altLang="ja-JP" sz="1200" dirty="0"/>
          </a:p>
        </p:txBody>
      </p:sp>
      <p:sp>
        <p:nvSpPr>
          <p:cNvPr id="47" name="テキスト ボックス 46"/>
          <p:cNvSpPr txBox="1"/>
          <p:nvPr/>
        </p:nvSpPr>
        <p:spPr>
          <a:xfrm>
            <a:off x="3794945" y="3369753"/>
            <a:ext cx="2476960" cy="307777"/>
          </a:xfrm>
          <a:prstGeom prst="rect">
            <a:avLst/>
          </a:prstGeom>
          <a:noFill/>
        </p:spPr>
        <p:txBody>
          <a:bodyPr wrap="none" rtlCol="0">
            <a:spAutoFit/>
          </a:bodyPr>
          <a:lstStyle/>
          <a:p>
            <a:r>
              <a:rPr kumimoji="1" lang="ja-JP" altLang="en-US" sz="1400" dirty="0" smtClean="0"/>
              <a:t>コード生成</a:t>
            </a:r>
            <a:r>
              <a:rPr kumimoji="1" lang="en-US" altLang="ja-JP" sz="1400" dirty="0" smtClean="0"/>
              <a:t>: </a:t>
            </a:r>
            <a:r>
              <a:rPr kumimoji="1" lang="ja-JP" altLang="en-US" sz="1400" dirty="0" smtClean="0"/>
              <a:t>赤枠全体を生成</a:t>
            </a:r>
            <a:endParaRPr kumimoji="1" lang="ja-JP" altLang="en-US" sz="1400" dirty="0"/>
          </a:p>
        </p:txBody>
      </p:sp>
    </p:spTree>
    <p:extLst>
      <p:ext uri="{BB962C8B-B14F-4D97-AF65-F5344CB8AC3E}">
        <p14:creationId xmlns:p14="http://schemas.microsoft.com/office/powerpoint/2010/main" val="382457048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kumimoji="1" lang="en-US" altLang="ja-JP" dirty="0"/>
              <a:t>SCI(UART)</a:t>
            </a:r>
            <a:r>
              <a:rPr kumimoji="1" lang="ja-JP" altLang="en-US" dirty="0"/>
              <a:t>の組込み方法と動作確認</a:t>
            </a:r>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118</a:t>
            </a:fld>
            <a:endParaRPr lang="de-DE" dirty="0"/>
          </a:p>
        </p:txBody>
      </p:sp>
      <p:sp>
        <p:nvSpPr>
          <p:cNvPr id="24" name="Text Box 21"/>
          <p:cNvSpPr txBox="1">
            <a:spLocks noChangeArrowheads="1"/>
          </p:cNvSpPr>
          <p:nvPr/>
        </p:nvSpPr>
        <p:spPr bwMode="auto">
          <a:xfrm>
            <a:off x="7176120" y="1203956"/>
            <a:ext cx="1382110" cy="3385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en-US" altLang="ja-JP" sz="1600" dirty="0" smtClean="0">
                <a:latin typeface="Arial" panose="020B0604020202020204" pitchFamily="34" charset="0"/>
                <a:ea typeface="ＭＳ Ｐゴシック" panose="020B0600070205080204" pitchFamily="50" charset="-128"/>
              </a:rPr>
              <a:t>RX65N</a:t>
            </a:r>
            <a:r>
              <a:rPr lang="ja-JP" altLang="en-US" sz="1600" dirty="0">
                <a:latin typeface="Arial" panose="020B0604020202020204" pitchFamily="34" charset="0"/>
                <a:ea typeface="ＭＳ Ｐゴシック" panose="020B0600070205080204" pitchFamily="50" charset="-128"/>
              </a:rPr>
              <a:t>ボード</a:t>
            </a:r>
          </a:p>
        </p:txBody>
      </p:sp>
      <p:pic>
        <p:nvPicPr>
          <p:cNvPr id="25" name="Picture 35" descr="desktop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8370" y="2099923"/>
            <a:ext cx="2542255" cy="221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図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9906" y="1595344"/>
            <a:ext cx="4071804" cy="3022656"/>
          </a:xfrm>
          <a:prstGeom prst="rect">
            <a:avLst/>
          </a:prstGeom>
        </p:spPr>
      </p:pic>
      <p:sp>
        <p:nvSpPr>
          <p:cNvPr id="27" name="Line 34"/>
          <p:cNvSpPr>
            <a:spLocks noChangeShapeType="1"/>
          </p:cNvSpPr>
          <p:nvPr/>
        </p:nvSpPr>
        <p:spPr bwMode="auto">
          <a:xfrm>
            <a:off x="3872406" y="3068960"/>
            <a:ext cx="2705719"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ja-JP" altLang="en-US"/>
          </a:p>
        </p:txBody>
      </p:sp>
      <p:sp>
        <p:nvSpPr>
          <p:cNvPr id="28" name="Text Box 36"/>
          <p:cNvSpPr txBox="1">
            <a:spLocks noChangeArrowheads="1"/>
          </p:cNvSpPr>
          <p:nvPr/>
        </p:nvSpPr>
        <p:spPr bwMode="auto">
          <a:xfrm>
            <a:off x="4415950" y="2731928"/>
            <a:ext cx="1147558" cy="3385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en-US" altLang="ja-JP" sz="1600" dirty="0" smtClean="0">
                <a:latin typeface="Arial" panose="020B0604020202020204" pitchFamily="34" charset="0"/>
                <a:ea typeface="ＭＳ Ｐゴシック" panose="020B0600070205080204" pitchFamily="50" charset="-128"/>
              </a:rPr>
              <a:t>UART</a:t>
            </a:r>
            <a:r>
              <a:rPr lang="ja-JP" altLang="en-US" sz="1600" dirty="0" smtClean="0">
                <a:latin typeface="Arial" panose="020B0604020202020204" pitchFamily="34" charset="0"/>
                <a:ea typeface="ＭＳ Ｐゴシック" panose="020B0600070205080204" pitchFamily="50" charset="-128"/>
              </a:rPr>
              <a:t>接続</a:t>
            </a:r>
            <a:endParaRPr lang="ja-JP" altLang="en-US" sz="1600" dirty="0">
              <a:latin typeface="Arial" panose="020B0604020202020204" pitchFamily="34" charset="0"/>
              <a:ea typeface="ＭＳ Ｐゴシック" panose="020B0600070205080204" pitchFamily="50" charset="-128"/>
            </a:endParaRPr>
          </a:p>
        </p:txBody>
      </p:sp>
      <p:sp>
        <p:nvSpPr>
          <p:cNvPr id="19" name="四角形吹き出し 18"/>
          <p:cNvSpPr/>
          <p:nvPr/>
        </p:nvSpPr>
        <p:spPr>
          <a:xfrm>
            <a:off x="7176120" y="4670834"/>
            <a:ext cx="4104456" cy="1584176"/>
          </a:xfrm>
          <a:prstGeom prst="wedgeRectCallout">
            <a:avLst>
              <a:gd name="adj1" fmla="val 5390"/>
              <a:gd name="adj2" fmla="val -1695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smtClean="0"/>
              <a:t>void main(void)</a:t>
            </a:r>
          </a:p>
          <a:p>
            <a:r>
              <a:rPr kumimoji="1" lang="en-US" altLang="ja-JP" dirty="0" smtClean="0"/>
              <a:t>{</a:t>
            </a:r>
          </a:p>
          <a:p>
            <a:r>
              <a:rPr kumimoji="1" lang="en-US" altLang="ja-JP" dirty="0"/>
              <a:t>	</a:t>
            </a:r>
            <a:r>
              <a:rPr kumimoji="1" lang="en-US" altLang="ja-JP" dirty="0" err="1" smtClean="0"/>
              <a:t>printf</a:t>
            </a:r>
            <a:r>
              <a:rPr kumimoji="1" lang="en-US" altLang="ja-JP" dirty="0" smtClean="0"/>
              <a:t>(“hello world\n”);</a:t>
            </a:r>
          </a:p>
          <a:p>
            <a:r>
              <a:rPr kumimoji="1" lang="en-US" altLang="ja-JP" dirty="0" smtClean="0"/>
              <a:t>	return 0;</a:t>
            </a:r>
          </a:p>
          <a:p>
            <a:r>
              <a:rPr kumimoji="1" lang="en-US" altLang="ja-JP" dirty="0"/>
              <a:t>}</a:t>
            </a:r>
            <a:endParaRPr kumimoji="1" lang="en-US" altLang="ja-JP" dirty="0" smtClean="0"/>
          </a:p>
        </p:txBody>
      </p:sp>
      <p:pic>
        <p:nvPicPr>
          <p:cNvPr id="22" name="図 21"/>
          <p:cNvPicPr>
            <a:picLocks noChangeAspect="1"/>
          </p:cNvPicPr>
          <p:nvPr/>
        </p:nvPicPr>
        <p:blipFill>
          <a:blip r:embed="rId4"/>
          <a:stretch>
            <a:fillRect/>
          </a:stretch>
        </p:blipFill>
        <p:spPr>
          <a:xfrm>
            <a:off x="761786" y="4012309"/>
            <a:ext cx="3110620" cy="2242701"/>
          </a:xfrm>
          <a:prstGeom prst="rect">
            <a:avLst/>
          </a:prstGeom>
        </p:spPr>
      </p:pic>
      <p:sp>
        <p:nvSpPr>
          <p:cNvPr id="30" name="Text Box 36"/>
          <p:cNvSpPr txBox="1">
            <a:spLocks noChangeArrowheads="1"/>
          </p:cNvSpPr>
          <p:nvPr/>
        </p:nvSpPr>
        <p:spPr bwMode="auto">
          <a:xfrm>
            <a:off x="965604" y="1552244"/>
            <a:ext cx="2702984" cy="3385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en-US" altLang="ja-JP" sz="1600" u="sng" dirty="0" smtClean="0">
                <a:latin typeface="Arial" panose="020B0604020202020204" pitchFamily="34" charset="0"/>
                <a:ea typeface="ＭＳ Ｐゴシック" panose="020B0600070205080204" pitchFamily="50" charset="-128"/>
              </a:rPr>
              <a:t>print</a:t>
            </a:r>
            <a:r>
              <a:rPr lang="ja-JP" altLang="en-US" sz="1600" u="sng" dirty="0" smtClean="0">
                <a:latin typeface="Arial" panose="020B0604020202020204" pitchFamily="34" charset="0"/>
                <a:ea typeface="ＭＳ Ｐゴシック" panose="020B0600070205080204" pitchFamily="50" charset="-128"/>
              </a:rPr>
              <a:t>デバッグを実現する方法</a:t>
            </a:r>
            <a:endParaRPr lang="ja-JP" altLang="en-US" sz="1600" u="sng" dirty="0">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356442360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kumimoji="1" lang="en-US" altLang="ja-JP" dirty="0"/>
              <a:t>SCI(UART)</a:t>
            </a:r>
            <a:r>
              <a:rPr kumimoji="1" lang="ja-JP" altLang="en-US" dirty="0"/>
              <a:t>の組込み方法と動作確認</a:t>
            </a:r>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119</a:t>
            </a:fld>
            <a:endParaRPr lang="de-DE" dirty="0"/>
          </a:p>
        </p:txBody>
      </p:sp>
      <p:sp>
        <p:nvSpPr>
          <p:cNvPr id="4" name="正方形/長方形 3"/>
          <p:cNvSpPr/>
          <p:nvPr/>
        </p:nvSpPr>
        <p:spPr>
          <a:xfrm>
            <a:off x="3888708" y="2082679"/>
            <a:ext cx="3730508" cy="31811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en-US" altLang="ja-JP" dirty="0" smtClean="0"/>
              <a:t>application</a:t>
            </a:r>
            <a:endParaRPr kumimoji="1" lang="ja-JP" altLang="en-US" dirty="0"/>
          </a:p>
        </p:txBody>
      </p:sp>
      <p:sp>
        <p:nvSpPr>
          <p:cNvPr id="5" name="正方形/長方形 4"/>
          <p:cNvSpPr/>
          <p:nvPr/>
        </p:nvSpPr>
        <p:spPr>
          <a:xfrm>
            <a:off x="3888708" y="2749801"/>
            <a:ext cx="3730508" cy="294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C standard library</a:t>
            </a:r>
            <a:r>
              <a:rPr kumimoji="1" lang="ja-JP" altLang="en-US" dirty="0" smtClean="0"/>
              <a:t> </a:t>
            </a:r>
            <a:r>
              <a:rPr kumimoji="1" lang="en-US" altLang="ja-JP" dirty="0" smtClean="0"/>
              <a:t>(CC-RX)</a:t>
            </a:r>
            <a:endParaRPr kumimoji="1" lang="ja-JP" altLang="en-US" dirty="0"/>
          </a:p>
        </p:txBody>
      </p:sp>
      <p:sp>
        <p:nvSpPr>
          <p:cNvPr id="6" name="正方形/長方形 5"/>
          <p:cNvSpPr/>
          <p:nvPr/>
        </p:nvSpPr>
        <p:spPr>
          <a:xfrm>
            <a:off x="3888708" y="3394243"/>
            <a:ext cx="3730508" cy="3432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smtClean="0"/>
              <a:t>lowlvl.c</a:t>
            </a:r>
            <a:r>
              <a:rPr kumimoji="1" lang="ja-JP" altLang="en-US" dirty="0"/>
              <a:t> </a:t>
            </a:r>
            <a:r>
              <a:rPr kumimoji="1" lang="en-US" altLang="ja-JP" dirty="0" smtClean="0"/>
              <a:t>(</a:t>
            </a:r>
            <a:r>
              <a:rPr kumimoji="1" lang="en-US" altLang="ja-JP" dirty="0" err="1" smtClean="0"/>
              <a:t>r_bsp</a:t>
            </a:r>
            <a:r>
              <a:rPr kumimoji="1" lang="en-US" altLang="ja-JP" dirty="0" smtClean="0"/>
              <a:t>)</a:t>
            </a:r>
          </a:p>
        </p:txBody>
      </p:sp>
      <p:cxnSp>
        <p:nvCxnSpPr>
          <p:cNvPr id="7" name="直線矢印コネクタ 6"/>
          <p:cNvCxnSpPr>
            <a:stCxn id="4" idx="2"/>
            <a:endCxn id="5" idx="0"/>
          </p:cNvCxnSpPr>
          <p:nvPr/>
        </p:nvCxnSpPr>
        <p:spPr>
          <a:xfrm>
            <a:off x="5753962" y="2400793"/>
            <a:ext cx="0" cy="349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a:stCxn id="5" idx="2"/>
            <a:endCxn id="6" idx="0"/>
          </p:cNvCxnSpPr>
          <p:nvPr/>
        </p:nvCxnSpPr>
        <p:spPr>
          <a:xfrm>
            <a:off x="5753962" y="3044311"/>
            <a:ext cx="0" cy="3499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5786373" y="2435522"/>
            <a:ext cx="989373" cy="369332"/>
          </a:xfrm>
          <a:prstGeom prst="rect">
            <a:avLst/>
          </a:prstGeom>
          <a:noFill/>
        </p:spPr>
        <p:txBody>
          <a:bodyPr wrap="none" rtlCol="0">
            <a:spAutoFit/>
          </a:bodyPr>
          <a:lstStyle/>
          <a:p>
            <a:r>
              <a:rPr kumimoji="1" lang="en-US" altLang="ja-JP" dirty="0" err="1" smtClean="0"/>
              <a:t>printf</a:t>
            </a:r>
            <a:r>
              <a:rPr kumimoji="1" lang="en-US" altLang="ja-JP" dirty="0" smtClean="0"/>
              <a:t>()</a:t>
            </a:r>
            <a:endParaRPr kumimoji="1" lang="ja-JP" altLang="en-US" dirty="0"/>
          </a:p>
        </p:txBody>
      </p:sp>
      <p:sp>
        <p:nvSpPr>
          <p:cNvPr id="10" name="テキスト ボックス 9"/>
          <p:cNvSpPr txBox="1"/>
          <p:nvPr/>
        </p:nvSpPr>
        <p:spPr>
          <a:xfrm>
            <a:off x="5786373" y="3082218"/>
            <a:ext cx="1247457" cy="369332"/>
          </a:xfrm>
          <a:prstGeom prst="rect">
            <a:avLst/>
          </a:prstGeom>
          <a:noFill/>
        </p:spPr>
        <p:txBody>
          <a:bodyPr wrap="none" rtlCol="0">
            <a:spAutoFit/>
          </a:bodyPr>
          <a:lstStyle/>
          <a:p>
            <a:r>
              <a:rPr kumimoji="1" lang="en-US" altLang="ja-JP" dirty="0" err="1" smtClean="0"/>
              <a:t>charput</a:t>
            </a:r>
            <a:r>
              <a:rPr kumimoji="1" lang="en-US" altLang="ja-JP" dirty="0" smtClean="0"/>
              <a:t>()</a:t>
            </a:r>
            <a:endParaRPr kumimoji="1" lang="ja-JP" altLang="en-US" dirty="0"/>
          </a:p>
        </p:txBody>
      </p:sp>
      <p:sp>
        <p:nvSpPr>
          <p:cNvPr id="11" name="正方形/長方形 10"/>
          <p:cNvSpPr/>
          <p:nvPr/>
        </p:nvSpPr>
        <p:spPr>
          <a:xfrm>
            <a:off x="3888708" y="4087419"/>
            <a:ext cx="3730508" cy="34324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en-US" altLang="ja-JP" dirty="0" smtClean="0"/>
              <a:t>user own code</a:t>
            </a:r>
            <a:endParaRPr kumimoji="1" lang="ja-JP" altLang="en-US" dirty="0"/>
          </a:p>
        </p:txBody>
      </p:sp>
      <p:cxnSp>
        <p:nvCxnSpPr>
          <p:cNvPr id="12" name="直線矢印コネクタ 11"/>
          <p:cNvCxnSpPr>
            <a:stCxn id="6" idx="2"/>
            <a:endCxn id="11" idx="0"/>
          </p:cNvCxnSpPr>
          <p:nvPr/>
        </p:nvCxnSpPr>
        <p:spPr>
          <a:xfrm>
            <a:off x="5753962" y="3737487"/>
            <a:ext cx="0" cy="3499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5786373" y="3775394"/>
            <a:ext cx="3239541" cy="369332"/>
          </a:xfrm>
          <a:prstGeom prst="rect">
            <a:avLst/>
          </a:prstGeom>
          <a:noFill/>
        </p:spPr>
        <p:txBody>
          <a:bodyPr wrap="none" rtlCol="0">
            <a:spAutoFit/>
          </a:bodyPr>
          <a:lstStyle/>
          <a:p>
            <a:r>
              <a:rPr kumimoji="1" lang="en-US" altLang="ja-JP" dirty="0" err="1"/>
              <a:t>my_sw_charput_function</a:t>
            </a:r>
            <a:r>
              <a:rPr kumimoji="1" lang="en-US" altLang="ja-JP" dirty="0"/>
              <a:t>()</a:t>
            </a:r>
            <a:endParaRPr kumimoji="1" lang="ja-JP" altLang="en-US" dirty="0"/>
          </a:p>
        </p:txBody>
      </p:sp>
      <p:sp>
        <p:nvSpPr>
          <p:cNvPr id="14" name="正方形/長方形 13"/>
          <p:cNvSpPr/>
          <p:nvPr/>
        </p:nvSpPr>
        <p:spPr>
          <a:xfrm>
            <a:off x="3888708" y="4775634"/>
            <a:ext cx="3730508" cy="3432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SCI (FIT)</a:t>
            </a:r>
            <a:endParaRPr kumimoji="1" lang="ja-JP" altLang="en-US" dirty="0"/>
          </a:p>
        </p:txBody>
      </p:sp>
      <p:cxnSp>
        <p:nvCxnSpPr>
          <p:cNvPr id="15" name="直線矢印コネクタ 14"/>
          <p:cNvCxnSpPr>
            <a:stCxn id="11" idx="2"/>
            <a:endCxn id="14" idx="0"/>
          </p:cNvCxnSpPr>
          <p:nvPr/>
        </p:nvCxnSpPr>
        <p:spPr>
          <a:xfrm>
            <a:off x="5753962" y="4430663"/>
            <a:ext cx="0" cy="3449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5786373" y="4463609"/>
            <a:ext cx="1928733" cy="369332"/>
          </a:xfrm>
          <a:prstGeom prst="rect">
            <a:avLst/>
          </a:prstGeom>
          <a:noFill/>
        </p:spPr>
        <p:txBody>
          <a:bodyPr wrap="none" rtlCol="0">
            <a:spAutoFit/>
          </a:bodyPr>
          <a:lstStyle/>
          <a:p>
            <a:r>
              <a:rPr kumimoji="1" lang="en-US" altLang="ja-JP" dirty="0" smtClean="0"/>
              <a:t>R_SCI2_Send</a:t>
            </a:r>
            <a:r>
              <a:rPr kumimoji="1" lang="en-US" altLang="ja-JP" dirty="0"/>
              <a:t>()</a:t>
            </a:r>
            <a:endParaRPr kumimoji="1" lang="ja-JP" altLang="en-US" dirty="0"/>
          </a:p>
        </p:txBody>
      </p:sp>
      <p:cxnSp>
        <p:nvCxnSpPr>
          <p:cNvPr id="17" name="直線矢印コネクタ 16"/>
          <p:cNvCxnSpPr>
            <a:stCxn id="14" idx="2"/>
          </p:cNvCxnSpPr>
          <p:nvPr/>
        </p:nvCxnSpPr>
        <p:spPr>
          <a:xfrm>
            <a:off x="5753962" y="5118878"/>
            <a:ext cx="0" cy="8304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5786373" y="5149995"/>
            <a:ext cx="1382173" cy="369332"/>
          </a:xfrm>
          <a:prstGeom prst="rect">
            <a:avLst/>
          </a:prstGeom>
          <a:noFill/>
        </p:spPr>
        <p:txBody>
          <a:bodyPr wrap="none" rtlCol="0">
            <a:spAutoFit/>
          </a:bodyPr>
          <a:lstStyle/>
          <a:p>
            <a:r>
              <a:rPr kumimoji="1" lang="en-US" altLang="ja-JP" dirty="0" smtClean="0"/>
              <a:t>P50(TxD2)</a:t>
            </a:r>
            <a:endParaRPr kumimoji="1" lang="ja-JP" altLang="en-US" dirty="0"/>
          </a:p>
        </p:txBody>
      </p:sp>
      <p:sp>
        <p:nvSpPr>
          <p:cNvPr id="20" name="正方形/長方形 19"/>
          <p:cNvSpPr/>
          <p:nvPr/>
        </p:nvSpPr>
        <p:spPr>
          <a:xfrm>
            <a:off x="8112224" y="220208"/>
            <a:ext cx="3730508" cy="31811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dirty="0" smtClean="0"/>
              <a:t>コーディング必要</a:t>
            </a:r>
            <a:endParaRPr kumimoji="1" lang="ja-JP" altLang="en-US" dirty="0"/>
          </a:p>
        </p:txBody>
      </p:sp>
      <p:sp>
        <p:nvSpPr>
          <p:cNvPr id="23" name="正方形/長方形 22"/>
          <p:cNvSpPr/>
          <p:nvPr/>
        </p:nvSpPr>
        <p:spPr>
          <a:xfrm>
            <a:off x="8112224" y="640067"/>
            <a:ext cx="3730508" cy="294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コーディング不要</a:t>
            </a:r>
            <a:endParaRPr kumimoji="1" lang="ja-JP" altLang="en-US" dirty="0"/>
          </a:p>
        </p:txBody>
      </p:sp>
    </p:spTree>
    <p:extLst>
      <p:ext uri="{BB962C8B-B14F-4D97-AF65-F5344CB8AC3E}">
        <p14:creationId xmlns:p14="http://schemas.microsoft.com/office/powerpoint/2010/main" val="37559614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kumimoji="1" lang="ja-JP" altLang="en-US" dirty="0"/>
              <a:t>インターネットの</a:t>
            </a:r>
            <a:r>
              <a:rPr kumimoji="1" lang="ja-JP" altLang="en-US" dirty="0" smtClean="0"/>
              <a:t>歴史と少し先の未来</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12</a:t>
            </a:fld>
            <a:endParaRPr lang="de-DE" dirty="0"/>
          </a:p>
        </p:txBody>
      </p:sp>
      <p:grpSp>
        <p:nvGrpSpPr>
          <p:cNvPr id="76" name="グループ化 75">
            <a:extLst>
              <a:ext uri="{FF2B5EF4-FFF2-40B4-BE49-F238E27FC236}">
                <a16:creationId xmlns="" xmlns:a16="http://schemas.microsoft.com/office/drawing/2014/main" id="{1F2119C4-AF74-4F6D-86D8-2A4BDF259A54}"/>
              </a:ext>
            </a:extLst>
          </p:cNvPr>
          <p:cNvGrpSpPr/>
          <p:nvPr/>
        </p:nvGrpSpPr>
        <p:grpSpPr>
          <a:xfrm>
            <a:off x="690437" y="1297264"/>
            <a:ext cx="10950179" cy="4927980"/>
            <a:chOff x="690437" y="1282750"/>
            <a:chExt cx="10950179" cy="4927980"/>
          </a:xfrm>
        </p:grpSpPr>
        <p:sp>
          <p:nvSpPr>
            <p:cNvPr id="77" name="Rectangle 4">
              <a:extLst>
                <a:ext uri="{FF2B5EF4-FFF2-40B4-BE49-F238E27FC236}">
                  <a16:creationId xmlns="" xmlns:a16="http://schemas.microsoft.com/office/drawing/2014/main" id="{1679105F-3948-4F87-9432-0F25AAD7D7E7}"/>
                </a:ext>
              </a:extLst>
            </p:cNvPr>
            <p:cNvSpPr/>
            <p:nvPr/>
          </p:nvSpPr>
          <p:spPr>
            <a:xfrm>
              <a:off x="690437" y="5301159"/>
              <a:ext cx="10950179" cy="909571"/>
            </a:xfrm>
            <a:prstGeom prst="rect">
              <a:avLst/>
            </a:prstGeom>
            <a:solidFill>
              <a:srgbClr val="669933">
                <a:lumMod val="20000"/>
                <a:lumOff val="80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メイリオ"/>
              </a:endParaRPr>
            </a:p>
          </p:txBody>
        </p:sp>
        <p:sp>
          <p:nvSpPr>
            <p:cNvPr id="78" name="Rectangle 7">
              <a:extLst>
                <a:ext uri="{FF2B5EF4-FFF2-40B4-BE49-F238E27FC236}">
                  <a16:creationId xmlns="" xmlns:a16="http://schemas.microsoft.com/office/drawing/2014/main" id="{23618A4F-D361-4919-BF94-9C8604106BC2}"/>
                </a:ext>
              </a:extLst>
            </p:cNvPr>
            <p:cNvSpPr/>
            <p:nvPr/>
          </p:nvSpPr>
          <p:spPr>
            <a:xfrm>
              <a:off x="696592" y="1639667"/>
              <a:ext cx="10944024" cy="3687732"/>
            </a:xfrm>
            <a:prstGeom prst="rect">
              <a:avLst/>
            </a:prstGeom>
            <a:solidFill>
              <a:srgbClr val="669933">
                <a:lumMod val="20000"/>
                <a:lumOff val="80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メイリオ"/>
              </a:endParaRPr>
            </a:p>
          </p:txBody>
        </p:sp>
        <p:sp>
          <p:nvSpPr>
            <p:cNvPr id="79" name="TextBox 9">
              <a:extLst>
                <a:ext uri="{FF2B5EF4-FFF2-40B4-BE49-F238E27FC236}">
                  <a16:creationId xmlns="" xmlns:a16="http://schemas.microsoft.com/office/drawing/2014/main" id="{0E54905F-9DBB-474A-A600-40907FC34112}"/>
                </a:ext>
              </a:extLst>
            </p:cNvPr>
            <p:cNvSpPr txBox="1"/>
            <p:nvPr/>
          </p:nvSpPr>
          <p:spPr>
            <a:xfrm>
              <a:off x="3569681" y="1282750"/>
              <a:ext cx="909100"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000000"/>
                  </a:solidFill>
                  <a:effectLst/>
                  <a:uLnTx/>
                  <a:uFillTx/>
                  <a:latin typeface="Arial"/>
                  <a:ea typeface="メイリオ"/>
                </a:rPr>
                <a:t>1950~</a:t>
              </a:r>
              <a:endParaRPr kumimoji="0" lang="en-US" sz="1600" b="1" i="0" u="none" strike="noStrike" kern="0" cap="none" spc="0" normalizeH="0" baseline="0" noProof="0" dirty="0">
                <a:ln>
                  <a:noFill/>
                </a:ln>
                <a:solidFill>
                  <a:srgbClr val="000000"/>
                </a:solidFill>
                <a:effectLst/>
                <a:uLnTx/>
                <a:uFillTx/>
                <a:latin typeface="Arial"/>
                <a:ea typeface="メイリオ"/>
              </a:endParaRPr>
            </a:p>
          </p:txBody>
        </p:sp>
        <p:sp>
          <p:nvSpPr>
            <p:cNvPr id="80" name="TextBox 11">
              <a:extLst>
                <a:ext uri="{FF2B5EF4-FFF2-40B4-BE49-F238E27FC236}">
                  <a16:creationId xmlns="" xmlns:a16="http://schemas.microsoft.com/office/drawing/2014/main" id="{DCAFD084-151A-46D3-A095-220D7BD1031A}"/>
                </a:ext>
              </a:extLst>
            </p:cNvPr>
            <p:cNvSpPr txBox="1"/>
            <p:nvPr/>
          </p:nvSpPr>
          <p:spPr>
            <a:xfrm>
              <a:off x="6354434" y="1282750"/>
              <a:ext cx="815647" cy="338554"/>
            </a:xfrm>
            <a:prstGeom prst="rect">
              <a:avLst/>
            </a:prstGeom>
            <a:noFill/>
          </p:spPr>
          <p:txBody>
            <a:bodyPr wrap="square" rtlCol="0">
              <a:spAutoFit/>
            </a:bodyPr>
            <a:lstStyle>
              <a:defPPr>
                <a:defRPr lang="de-DE"/>
              </a:defPPr>
              <a:lvl1pPr marR="0" lvl="0" indent="0" fontAlgn="auto">
                <a:lnSpc>
                  <a:spcPct val="100000"/>
                </a:lnSpc>
                <a:spcBef>
                  <a:spcPts val="0"/>
                </a:spcBef>
                <a:spcAft>
                  <a:spcPts val="0"/>
                </a:spcAft>
                <a:buClrTx/>
                <a:buSzTx/>
                <a:buFontTx/>
                <a:buNone/>
                <a:tabLst/>
                <a:defRPr sz="1200" b="1" kern="0">
                  <a:solidFill>
                    <a:srgbClr val="000000"/>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000000"/>
                  </a:solidFill>
                  <a:effectLst/>
                  <a:uLnTx/>
                  <a:uFillTx/>
                  <a:latin typeface="Arial"/>
                  <a:ea typeface="メイリオ"/>
                </a:rPr>
                <a:t>2000</a:t>
              </a:r>
              <a:endParaRPr kumimoji="0" lang="en-US" sz="1600" b="1" i="0" u="none" strike="noStrike" kern="0" cap="none" spc="0" normalizeH="0" baseline="0" noProof="0" dirty="0">
                <a:ln>
                  <a:noFill/>
                </a:ln>
                <a:solidFill>
                  <a:srgbClr val="000000"/>
                </a:solidFill>
                <a:effectLst/>
                <a:uLnTx/>
                <a:uFillTx/>
                <a:latin typeface="Arial"/>
                <a:ea typeface="メイリオ"/>
              </a:endParaRPr>
            </a:p>
          </p:txBody>
        </p:sp>
        <p:sp>
          <p:nvSpPr>
            <p:cNvPr id="81" name="TextBox 15">
              <a:extLst>
                <a:ext uri="{FF2B5EF4-FFF2-40B4-BE49-F238E27FC236}">
                  <a16:creationId xmlns="" xmlns:a16="http://schemas.microsoft.com/office/drawing/2014/main" id="{1A938B71-9C7F-4A63-9F4B-CA44E79C442A}"/>
                </a:ext>
              </a:extLst>
            </p:cNvPr>
            <p:cNvSpPr txBox="1"/>
            <p:nvPr/>
          </p:nvSpPr>
          <p:spPr>
            <a:xfrm>
              <a:off x="9242135" y="1282750"/>
              <a:ext cx="809458" cy="338554"/>
            </a:xfrm>
            <a:prstGeom prst="rect">
              <a:avLst/>
            </a:prstGeom>
            <a:noFill/>
          </p:spPr>
          <p:txBody>
            <a:bodyPr wrap="square" rtlCol="0">
              <a:spAutoFit/>
            </a:bodyPr>
            <a:lstStyle>
              <a:defPPr>
                <a:defRPr lang="de-DE"/>
              </a:defPPr>
              <a:lvl1pPr marR="0" lvl="0" indent="0" fontAlgn="auto">
                <a:lnSpc>
                  <a:spcPct val="100000"/>
                </a:lnSpc>
                <a:spcBef>
                  <a:spcPts val="0"/>
                </a:spcBef>
                <a:spcAft>
                  <a:spcPts val="0"/>
                </a:spcAft>
                <a:buClrTx/>
                <a:buSzTx/>
                <a:buFontTx/>
                <a:buNone/>
                <a:tabLst/>
                <a:defRPr sz="1200" b="1" kern="0">
                  <a:solidFill>
                    <a:srgbClr val="000000"/>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000000"/>
                  </a:solidFill>
                  <a:effectLst/>
                  <a:uLnTx/>
                  <a:uFillTx/>
                  <a:latin typeface="Arial"/>
                  <a:ea typeface="メイリオ"/>
                </a:rPr>
                <a:t>2020</a:t>
              </a:r>
              <a:endParaRPr kumimoji="0" lang="en-US" sz="1600" b="1" i="0" u="none" strike="noStrike" kern="0" cap="none" spc="0" normalizeH="0" baseline="0" noProof="0" dirty="0">
                <a:ln>
                  <a:noFill/>
                </a:ln>
                <a:solidFill>
                  <a:srgbClr val="000000"/>
                </a:solidFill>
                <a:effectLst/>
                <a:uLnTx/>
                <a:uFillTx/>
                <a:latin typeface="Arial"/>
                <a:ea typeface="メイリオ"/>
              </a:endParaRPr>
            </a:p>
          </p:txBody>
        </p:sp>
        <p:sp>
          <p:nvSpPr>
            <p:cNvPr id="82" name="Rounded Rectangle 40">
              <a:extLst>
                <a:ext uri="{FF2B5EF4-FFF2-40B4-BE49-F238E27FC236}">
                  <a16:creationId xmlns="" xmlns:a16="http://schemas.microsoft.com/office/drawing/2014/main" id="{14EFD36C-CBD7-40A3-BF3B-443AB5B4E487}"/>
                </a:ext>
              </a:extLst>
            </p:cNvPr>
            <p:cNvSpPr/>
            <p:nvPr/>
          </p:nvSpPr>
          <p:spPr>
            <a:xfrm>
              <a:off x="849652" y="3298238"/>
              <a:ext cx="1229179" cy="1407220"/>
            </a:xfrm>
            <a:prstGeom prst="roundRect">
              <a:avLst>
                <a:gd name="adj" fmla="val 11125"/>
              </a:avLst>
            </a:prstGeom>
            <a:solidFill>
              <a:srgbClr val="669933">
                <a:lumMod val="60000"/>
                <a:lumOff val="40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prstClr val="white"/>
                  </a:solidFill>
                  <a:effectLst/>
                  <a:uLnTx/>
                  <a:uFillTx/>
                  <a:latin typeface="Arial"/>
                  <a:ea typeface="メイリオ"/>
                </a:rPr>
                <a:t>Security</a:t>
              </a:r>
              <a:endParaRPr kumimoji="0" lang="en-US" sz="1200" b="1" i="0" u="none" strike="noStrike" kern="0" cap="none" spc="0" normalizeH="0" baseline="0" noProof="0" dirty="0">
                <a:ln>
                  <a:noFill/>
                </a:ln>
                <a:solidFill>
                  <a:prstClr val="white"/>
                </a:solidFill>
                <a:effectLst/>
                <a:uLnTx/>
                <a:uFillTx/>
                <a:latin typeface="Arial"/>
                <a:ea typeface="メイリオ"/>
              </a:endParaRPr>
            </a:p>
          </p:txBody>
        </p:sp>
        <p:cxnSp>
          <p:nvCxnSpPr>
            <p:cNvPr id="83" name="Straight Connector 13">
              <a:extLst>
                <a:ext uri="{FF2B5EF4-FFF2-40B4-BE49-F238E27FC236}">
                  <a16:creationId xmlns="" xmlns:a16="http://schemas.microsoft.com/office/drawing/2014/main" id="{C8066918-ECFA-4C23-9E78-A1D9241904E1}"/>
                </a:ext>
              </a:extLst>
            </p:cNvPr>
            <p:cNvCxnSpPr>
              <a:cxnSpLocks/>
            </p:cNvCxnSpPr>
            <p:nvPr/>
          </p:nvCxnSpPr>
          <p:spPr>
            <a:xfrm>
              <a:off x="4729040" y="1556792"/>
              <a:ext cx="0" cy="4593387"/>
            </a:xfrm>
            <a:prstGeom prst="line">
              <a:avLst/>
            </a:prstGeom>
            <a:noFill/>
            <a:ln w="9525" cap="flat" cmpd="sng" algn="ctr">
              <a:solidFill>
                <a:sysClr val="window" lastClr="FFFFFF">
                  <a:lumMod val="75000"/>
                </a:sysClr>
              </a:solidFill>
              <a:prstDash val="solid"/>
            </a:ln>
            <a:effectLst/>
          </p:spPr>
        </p:cxnSp>
        <p:cxnSp>
          <p:nvCxnSpPr>
            <p:cNvPr id="84" name="Straight Connector 13">
              <a:extLst>
                <a:ext uri="{FF2B5EF4-FFF2-40B4-BE49-F238E27FC236}">
                  <a16:creationId xmlns="" xmlns:a16="http://schemas.microsoft.com/office/drawing/2014/main" id="{1AAEE141-91E0-4BF2-81BC-49B4A6BCA756}"/>
                </a:ext>
              </a:extLst>
            </p:cNvPr>
            <p:cNvCxnSpPr>
              <a:cxnSpLocks/>
            </p:cNvCxnSpPr>
            <p:nvPr/>
          </p:nvCxnSpPr>
          <p:spPr>
            <a:xfrm>
              <a:off x="6169200" y="1552570"/>
              <a:ext cx="0" cy="4593387"/>
            </a:xfrm>
            <a:prstGeom prst="line">
              <a:avLst/>
            </a:prstGeom>
            <a:noFill/>
            <a:ln w="9525" cap="flat" cmpd="sng" algn="ctr">
              <a:solidFill>
                <a:sysClr val="window" lastClr="FFFFFF">
                  <a:lumMod val="75000"/>
                </a:sysClr>
              </a:solidFill>
              <a:prstDash val="solid"/>
            </a:ln>
            <a:effectLst/>
          </p:spPr>
        </p:cxnSp>
        <p:cxnSp>
          <p:nvCxnSpPr>
            <p:cNvPr id="85" name="Straight Connector 13">
              <a:extLst>
                <a:ext uri="{FF2B5EF4-FFF2-40B4-BE49-F238E27FC236}">
                  <a16:creationId xmlns="" xmlns:a16="http://schemas.microsoft.com/office/drawing/2014/main" id="{BD485F14-D7EF-41D6-A816-3CB623FA15BA}"/>
                </a:ext>
              </a:extLst>
            </p:cNvPr>
            <p:cNvCxnSpPr>
              <a:cxnSpLocks/>
            </p:cNvCxnSpPr>
            <p:nvPr/>
          </p:nvCxnSpPr>
          <p:spPr>
            <a:xfrm>
              <a:off x="7609360" y="1556792"/>
              <a:ext cx="0" cy="4593387"/>
            </a:xfrm>
            <a:prstGeom prst="line">
              <a:avLst/>
            </a:prstGeom>
            <a:noFill/>
            <a:ln w="9525" cap="flat" cmpd="sng" algn="ctr">
              <a:solidFill>
                <a:sysClr val="window" lastClr="FFFFFF">
                  <a:lumMod val="75000"/>
                </a:sysClr>
              </a:solidFill>
              <a:prstDash val="solid"/>
            </a:ln>
            <a:effectLst/>
          </p:spPr>
        </p:cxnSp>
        <p:cxnSp>
          <p:nvCxnSpPr>
            <p:cNvPr id="86" name="Straight Connector 13">
              <a:extLst>
                <a:ext uri="{FF2B5EF4-FFF2-40B4-BE49-F238E27FC236}">
                  <a16:creationId xmlns="" xmlns:a16="http://schemas.microsoft.com/office/drawing/2014/main" id="{2CDB56D7-4CBA-4EFD-9E44-82F0CE76AFAE}"/>
                </a:ext>
              </a:extLst>
            </p:cNvPr>
            <p:cNvCxnSpPr>
              <a:cxnSpLocks/>
            </p:cNvCxnSpPr>
            <p:nvPr/>
          </p:nvCxnSpPr>
          <p:spPr>
            <a:xfrm>
              <a:off x="9049520" y="1556792"/>
              <a:ext cx="0" cy="4593387"/>
            </a:xfrm>
            <a:prstGeom prst="line">
              <a:avLst/>
            </a:prstGeom>
            <a:noFill/>
            <a:ln w="9525" cap="flat" cmpd="sng" algn="ctr">
              <a:solidFill>
                <a:sysClr val="window" lastClr="FFFFFF">
                  <a:lumMod val="75000"/>
                </a:sysClr>
              </a:solidFill>
              <a:prstDash val="solid"/>
            </a:ln>
            <a:effectLst/>
          </p:spPr>
        </p:cxnSp>
        <p:cxnSp>
          <p:nvCxnSpPr>
            <p:cNvPr id="87" name="Straight Connector 13">
              <a:extLst>
                <a:ext uri="{FF2B5EF4-FFF2-40B4-BE49-F238E27FC236}">
                  <a16:creationId xmlns="" xmlns:a16="http://schemas.microsoft.com/office/drawing/2014/main" id="{EEE4948C-4859-45EA-8B7E-9CF4758D7365}"/>
                </a:ext>
              </a:extLst>
            </p:cNvPr>
            <p:cNvCxnSpPr>
              <a:cxnSpLocks/>
            </p:cNvCxnSpPr>
            <p:nvPr/>
          </p:nvCxnSpPr>
          <p:spPr>
            <a:xfrm>
              <a:off x="10489680" y="1556792"/>
              <a:ext cx="0" cy="4593387"/>
            </a:xfrm>
            <a:prstGeom prst="line">
              <a:avLst/>
            </a:prstGeom>
            <a:noFill/>
            <a:ln w="9525" cap="flat" cmpd="sng" algn="ctr">
              <a:solidFill>
                <a:sysClr val="window" lastClr="FFFFFF">
                  <a:lumMod val="75000"/>
                </a:sysClr>
              </a:solidFill>
              <a:prstDash val="solid"/>
            </a:ln>
            <a:effectLst/>
          </p:spPr>
        </p:cxnSp>
        <p:sp>
          <p:nvSpPr>
            <p:cNvPr id="88" name="TextBox 9">
              <a:extLst>
                <a:ext uri="{FF2B5EF4-FFF2-40B4-BE49-F238E27FC236}">
                  <a16:creationId xmlns="" xmlns:a16="http://schemas.microsoft.com/office/drawing/2014/main" id="{0E54905F-9DBB-474A-A600-40907FC34112}"/>
                </a:ext>
              </a:extLst>
            </p:cNvPr>
            <p:cNvSpPr txBox="1"/>
            <p:nvPr/>
          </p:nvSpPr>
          <p:spPr>
            <a:xfrm>
              <a:off x="4921406" y="1282750"/>
              <a:ext cx="751614"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000000"/>
                  </a:solidFill>
                  <a:effectLst/>
                  <a:uLnTx/>
                  <a:uFillTx/>
                  <a:latin typeface="Arial"/>
                  <a:ea typeface="メイリオ"/>
                </a:rPr>
                <a:t>1990</a:t>
              </a:r>
              <a:endParaRPr kumimoji="0" lang="en-US" sz="1600" b="1" i="0" u="none" strike="noStrike" kern="0" cap="none" spc="0" normalizeH="0" baseline="0" noProof="0" dirty="0">
                <a:ln>
                  <a:noFill/>
                </a:ln>
                <a:solidFill>
                  <a:srgbClr val="000000"/>
                </a:solidFill>
                <a:effectLst/>
                <a:uLnTx/>
                <a:uFillTx/>
                <a:latin typeface="Arial"/>
                <a:ea typeface="メイリオ"/>
              </a:endParaRPr>
            </a:p>
          </p:txBody>
        </p:sp>
        <p:sp>
          <p:nvSpPr>
            <p:cNvPr id="89" name="TextBox 11">
              <a:extLst>
                <a:ext uri="{FF2B5EF4-FFF2-40B4-BE49-F238E27FC236}">
                  <a16:creationId xmlns="" xmlns:a16="http://schemas.microsoft.com/office/drawing/2014/main" id="{DCAFD084-151A-46D3-A095-220D7BD1031A}"/>
                </a:ext>
              </a:extLst>
            </p:cNvPr>
            <p:cNvSpPr txBox="1"/>
            <p:nvPr/>
          </p:nvSpPr>
          <p:spPr>
            <a:xfrm>
              <a:off x="7791248" y="1282750"/>
              <a:ext cx="815647" cy="338554"/>
            </a:xfrm>
            <a:prstGeom prst="rect">
              <a:avLst/>
            </a:prstGeom>
            <a:noFill/>
          </p:spPr>
          <p:txBody>
            <a:bodyPr wrap="square" rtlCol="0">
              <a:spAutoFit/>
            </a:bodyPr>
            <a:lstStyle>
              <a:defPPr>
                <a:defRPr lang="de-DE"/>
              </a:defPPr>
              <a:lvl1pPr marR="0" lvl="0" indent="0" fontAlgn="auto">
                <a:lnSpc>
                  <a:spcPct val="100000"/>
                </a:lnSpc>
                <a:spcBef>
                  <a:spcPts val="0"/>
                </a:spcBef>
                <a:spcAft>
                  <a:spcPts val="0"/>
                </a:spcAft>
                <a:buClrTx/>
                <a:buSzTx/>
                <a:buFontTx/>
                <a:buNone/>
                <a:tabLst/>
                <a:defRPr sz="1200" b="1" kern="0">
                  <a:solidFill>
                    <a:srgbClr val="000000"/>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000000"/>
                  </a:solidFill>
                  <a:effectLst/>
                  <a:uLnTx/>
                  <a:uFillTx/>
                  <a:latin typeface="Arial"/>
                  <a:ea typeface="メイリオ"/>
                </a:rPr>
                <a:t>2010</a:t>
              </a:r>
              <a:endParaRPr kumimoji="0" lang="en-US" sz="1600" b="1" i="0" u="none" strike="noStrike" kern="0" cap="none" spc="0" normalizeH="0" baseline="0" noProof="0" dirty="0">
                <a:ln>
                  <a:noFill/>
                </a:ln>
                <a:solidFill>
                  <a:srgbClr val="000000"/>
                </a:solidFill>
                <a:effectLst/>
                <a:uLnTx/>
                <a:uFillTx/>
                <a:latin typeface="Arial"/>
                <a:ea typeface="メイリオ"/>
              </a:endParaRPr>
            </a:p>
          </p:txBody>
        </p:sp>
        <p:sp>
          <p:nvSpPr>
            <p:cNvPr id="90" name="Rounded Rectangle 40">
              <a:extLst>
                <a:ext uri="{FF2B5EF4-FFF2-40B4-BE49-F238E27FC236}">
                  <a16:creationId xmlns="" xmlns:a16="http://schemas.microsoft.com/office/drawing/2014/main" id="{14EFD36C-CBD7-40A3-BF3B-443AB5B4E487}"/>
                </a:ext>
              </a:extLst>
            </p:cNvPr>
            <p:cNvSpPr/>
            <p:nvPr/>
          </p:nvSpPr>
          <p:spPr>
            <a:xfrm>
              <a:off x="849654" y="1567358"/>
              <a:ext cx="1229179" cy="1659699"/>
            </a:xfrm>
            <a:prstGeom prst="roundRect">
              <a:avLst>
                <a:gd name="adj" fmla="val 11125"/>
              </a:avLst>
            </a:prstGeom>
            <a:solidFill>
              <a:srgbClr val="669933">
                <a:lumMod val="60000"/>
                <a:lumOff val="40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prstClr val="white"/>
                  </a:solidFill>
                  <a:effectLst/>
                  <a:uLnTx/>
                  <a:uFillTx/>
                  <a:latin typeface="Arial"/>
                  <a:ea typeface="メイリオ"/>
                </a:rPr>
                <a:t>Software Platform</a:t>
              </a:r>
              <a:endParaRPr kumimoji="0" lang="en-US" sz="1200" b="1" i="0" u="none" strike="noStrike" kern="0" cap="none" spc="0" normalizeH="0" baseline="0" noProof="0" dirty="0">
                <a:ln>
                  <a:noFill/>
                </a:ln>
                <a:solidFill>
                  <a:prstClr val="white"/>
                </a:solidFill>
                <a:effectLst/>
                <a:uLnTx/>
                <a:uFillTx/>
                <a:latin typeface="Arial"/>
                <a:ea typeface="メイリオ"/>
              </a:endParaRPr>
            </a:p>
          </p:txBody>
        </p:sp>
      </p:grpSp>
      <p:sp>
        <p:nvSpPr>
          <p:cNvPr id="91" name="TextBox 15">
            <a:extLst>
              <a:ext uri="{FF2B5EF4-FFF2-40B4-BE49-F238E27FC236}">
                <a16:creationId xmlns="" xmlns:a16="http://schemas.microsoft.com/office/drawing/2014/main" id="{8B0BD42E-5C32-4869-A058-C36F957BF0A0}"/>
              </a:ext>
            </a:extLst>
          </p:cNvPr>
          <p:cNvSpPr txBox="1"/>
          <p:nvPr/>
        </p:nvSpPr>
        <p:spPr>
          <a:xfrm>
            <a:off x="10761414" y="1272079"/>
            <a:ext cx="809458" cy="338554"/>
          </a:xfrm>
          <a:prstGeom prst="rect">
            <a:avLst/>
          </a:prstGeom>
          <a:noFill/>
        </p:spPr>
        <p:txBody>
          <a:bodyPr wrap="square" rtlCol="0">
            <a:spAutoFit/>
          </a:bodyPr>
          <a:lstStyle>
            <a:defPPr>
              <a:defRPr lang="de-DE"/>
            </a:defPPr>
            <a:lvl1pPr marR="0" lvl="0" indent="0" fontAlgn="auto">
              <a:lnSpc>
                <a:spcPct val="100000"/>
              </a:lnSpc>
              <a:spcBef>
                <a:spcPts val="0"/>
              </a:spcBef>
              <a:spcAft>
                <a:spcPts val="0"/>
              </a:spcAft>
              <a:buClrTx/>
              <a:buSzTx/>
              <a:buFontTx/>
              <a:buNone/>
              <a:tabLst/>
              <a:defRPr sz="1200" b="1" kern="0">
                <a:solidFill>
                  <a:srgbClr val="000000"/>
                </a:solidFill>
              </a:defRPr>
            </a:lvl1pPr>
          </a:lstStyle>
          <a:p>
            <a:r>
              <a:rPr lang="en-US" sz="1600" dirty="0" smtClean="0">
                <a:latin typeface="Arial"/>
                <a:ea typeface="メイリオ"/>
              </a:rPr>
              <a:t>2030</a:t>
            </a:r>
            <a:endParaRPr lang="en-US" sz="1600" dirty="0">
              <a:latin typeface="Arial"/>
              <a:ea typeface="メイリオ"/>
            </a:endParaRPr>
          </a:p>
        </p:txBody>
      </p:sp>
      <p:sp>
        <p:nvSpPr>
          <p:cNvPr id="92" name="Rounded Rectangle 40">
            <a:extLst>
              <a:ext uri="{FF2B5EF4-FFF2-40B4-BE49-F238E27FC236}">
                <a16:creationId xmlns="" xmlns:a16="http://schemas.microsoft.com/office/drawing/2014/main" id="{74C91211-880D-42AF-9DC2-DB9D8D3CA7BD}"/>
              </a:ext>
            </a:extLst>
          </p:cNvPr>
          <p:cNvSpPr/>
          <p:nvPr/>
        </p:nvSpPr>
        <p:spPr>
          <a:xfrm>
            <a:off x="849652" y="4791153"/>
            <a:ext cx="1229179" cy="1434091"/>
          </a:xfrm>
          <a:prstGeom prst="roundRect">
            <a:avLst>
              <a:gd name="adj" fmla="val 11125"/>
            </a:avLst>
          </a:prstGeom>
          <a:solidFill>
            <a:srgbClr val="669933">
              <a:lumMod val="60000"/>
              <a:lumOff val="40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prstClr val="white"/>
                </a:solidFill>
                <a:effectLst/>
                <a:uLnTx/>
                <a:uFillTx/>
                <a:latin typeface="Arial"/>
                <a:ea typeface="メイリオ"/>
              </a:rPr>
              <a:t>Connectivity</a:t>
            </a:r>
            <a:endParaRPr kumimoji="0" lang="en-US" sz="1200" b="1" i="0" u="none" strike="noStrike" kern="0" cap="none" spc="0" normalizeH="0" baseline="0" noProof="0" dirty="0">
              <a:ln>
                <a:noFill/>
              </a:ln>
              <a:solidFill>
                <a:prstClr val="white"/>
              </a:solidFill>
              <a:effectLst/>
              <a:uLnTx/>
              <a:uFillTx/>
              <a:latin typeface="Arial"/>
              <a:ea typeface="メイリオ"/>
            </a:endParaRPr>
          </a:p>
        </p:txBody>
      </p:sp>
      <p:sp>
        <p:nvSpPr>
          <p:cNvPr id="93" name="角丸四角形 28">
            <a:extLst>
              <a:ext uri="{FF2B5EF4-FFF2-40B4-BE49-F238E27FC236}">
                <a16:creationId xmlns="" xmlns:a16="http://schemas.microsoft.com/office/drawing/2014/main" id="{0DAE7B9B-8455-48A5-90B4-40396DCE71F2}"/>
              </a:ext>
            </a:extLst>
          </p:cNvPr>
          <p:cNvSpPr/>
          <p:nvPr/>
        </p:nvSpPr>
        <p:spPr>
          <a:xfrm>
            <a:off x="2081361" y="1654181"/>
            <a:ext cx="1437632" cy="219157"/>
          </a:xfrm>
          <a:prstGeom prst="roundRect">
            <a:avLst/>
          </a:prstGeom>
          <a:solidFill>
            <a:srgbClr val="06418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Organized ARPA (1958)</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sp>
        <p:nvSpPr>
          <p:cNvPr id="94" name="角丸四角形 28">
            <a:extLst>
              <a:ext uri="{FF2B5EF4-FFF2-40B4-BE49-F238E27FC236}">
                <a16:creationId xmlns="" xmlns:a16="http://schemas.microsoft.com/office/drawing/2014/main" id="{0DAE7B9B-8455-48A5-90B4-40396DCE71F2}"/>
              </a:ext>
            </a:extLst>
          </p:cNvPr>
          <p:cNvSpPr/>
          <p:nvPr/>
        </p:nvSpPr>
        <p:spPr>
          <a:xfrm>
            <a:off x="2264065" y="1910801"/>
            <a:ext cx="1625543" cy="312396"/>
          </a:xfrm>
          <a:prstGeom prst="roundRect">
            <a:avLst/>
          </a:prstGeom>
          <a:solidFill>
            <a:srgbClr val="06418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Birth of Primary Internet called ARPANET (1967)</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sp>
        <p:nvSpPr>
          <p:cNvPr id="95" name="角丸四角形 28">
            <a:extLst>
              <a:ext uri="{FF2B5EF4-FFF2-40B4-BE49-F238E27FC236}">
                <a16:creationId xmlns="" xmlns:a16="http://schemas.microsoft.com/office/drawing/2014/main" id="{0DAE7B9B-8455-48A5-90B4-40396DCE71F2}"/>
              </a:ext>
            </a:extLst>
          </p:cNvPr>
          <p:cNvSpPr/>
          <p:nvPr/>
        </p:nvSpPr>
        <p:spPr>
          <a:xfrm>
            <a:off x="2426452" y="2269278"/>
            <a:ext cx="1724857" cy="244258"/>
          </a:xfrm>
          <a:prstGeom prst="roundRect">
            <a:avLst/>
          </a:prstGeom>
          <a:solidFill>
            <a:srgbClr val="06418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Birth of UNIX by AT&amp;T (1969)</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sp>
        <p:nvSpPr>
          <p:cNvPr id="96" name="角丸四角形 28">
            <a:extLst>
              <a:ext uri="{FF2B5EF4-FFF2-40B4-BE49-F238E27FC236}">
                <a16:creationId xmlns="" xmlns:a16="http://schemas.microsoft.com/office/drawing/2014/main" id="{0DAE7B9B-8455-48A5-90B4-40396DCE71F2}"/>
              </a:ext>
            </a:extLst>
          </p:cNvPr>
          <p:cNvSpPr/>
          <p:nvPr/>
        </p:nvSpPr>
        <p:spPr>
          <a:xfrm>
            <a:off x="2533949" y="4800091"/>
            <a:ext cx="1489411" cy="299276"/>
          </a:xfrm>
          <a:prstGeom prst="roundRect">
            <a:avLst/>
          </a:prstGeom>
          <a:solidFill>
            <a:srgbClr val="06418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Published first TCP/IP document (1974)</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sp>
        <p:nvSpPr>
          <p:cNvPr id="97" name="角丸四角形 28">
            <a:extLst>
              <a:ext uri="{FF2B5EF4-FFF2-40B4-BE49-F238E27FC236}">
                <a16:creationId xmlns="" xmlns:a16="http://schemas.microsoft.com/office/drawing/2014/main" id="{0DAE7B9B-8455-48A5-90B4-40396DCE71F2}"/>
              </a:ext>
            </a:extLst>
          </p:cNvPr>
          <p:cNvSpPr/>
          <p:nvPr/>
        </p:nvSpPr>
        <p:spPr>
          <a:xfrm>
            <a:off x="2541729" y="3305414"/>
            <a:ext cx="1347880" cy="359026"/>
          </a:xfrm>
          <a:prstGeom prst="roundRect">
            <a:avLst/>
          </a:prstGeom>
          <a:solidFill>
            <a:srgbClr val="06418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err="1" smtClean="0">
                <a:ln>
                  <a:noFill/>
                </a:ln>
                <a:solidFill>
                  <a:srgbClr val="FFFFFF"/>
                </a:solidFill>
                <a:effectLst/>
                <a:uLnTx/>
                <a:uFillTx/>
                <a:latin typeface="Arial Narrow"/>
                <a:ea typeface="メイリオ"/>
                <a:cs typeface="+mn-cs"/>
              </a:rPr>
              <a:t>Diffie</a:t>
            </a: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-Hellman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Key</a:t>
            </a:r>
            <a:r>
              <a:rPr kumimoji="0" lang="ja-JP" altLang="en-US" sz="1050" b="1" i="0" u="none" strike="noStrike" kern="0" cap="none" spc="0" normalizeH="0" baseline="0" noProof="0" dirty="0" smtClean="0">
                <a:ln>
                  <a:noFill/>
                </a:ln>
                <a:solidFill>
                  <a:srgbClr val="FFFFFF"/>
                </a:solidFill>
                <a:effectLst/>
                <a:uLnTx/>
                <a:uFillTx/>
                <a:latin typeface="Arial Narrow"/>
                <a:ea typeface="メイリオ"/>
                <a:cs typeface="+mn-cs"/>
              </a:rPr>
              <a:t> </a:t>
            </a: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exchange (1977)</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sp>
        <p:nvSpPr>
          <p:cNvPr id="98" name="角丸四角形 28">
            <a:extLst>
              <a:ext uri="{FF2B5EF4-FFF2-40B4-BE49-F238E27FC236}">
                <a16:creationId xmlns="" xmlns:a16="http://schemas.microsoft.com/office/drawing/2014/main" id="{0DAE7B9B-8455-48A5-90B4-40396DCE71F2}"/>
              </a:ext>
            </a:extLst>
          </p:cNvPr>
          <p:cNvSpPr/>
          <p:nvPr/>
        </p:nvSpPr>
        <p:spPr>
          <a:xfrm>
            <a:off x="2726106" y="3707987"/>
            <a:ext cx="1425203" cy="367097"/>
          </a:xfrm>
          <a:prstGeom prst="roundRect">
            <a:avLst/>
          </a:prstGeom>
          <a:solidFill>
            <a:srgbClr val="06418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NIST adopts DES as standard (1979)</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sp>
        <p:nvSpPr>
          <p:cNvPr id="99" name="角丸四角形 28">
            <a:extLst>
              <a:ext uri="{FF2B5EF4-FFF2-40B4-BE49-F238E27FC236}">
                <a16:creationId xmlns="" xmlns:a16="http://schemas.microsoft.com/office/drawing/2014/main" id="{0DAE7B9B-8455-48A5-90B4-40396DCE71F2}"/>
              </a:ext>
            </a:extLst>
          </p:cNvPr>
          <p:cNvSpPr/>
          <p:nvPr/>
        </p:nvSpPr>
        <p:spPr>
          <a:xfrm>
            <a:off x="2726106" y="4093448"/>
            <a:ext cx="1425203" cy="183556"/>
          </a:xfrm>
          <a:prstGeom prst="roundRect">
            <a:avLst/>
          </a:prstGeom>
          <a:solidFill>
            <a:srgbClr val="06418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Invented RSA (1979)</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sp>
        <p:nvSpPr>
          <p:cNvPr id="100" name="角丸四角形 28">
            <a:extLst>
              <a:ext uri="{FF2B5EF4-FFF2-40B4-BE49-F238E27FC236}">
                <a16:creationId xmlns="" xmlns:a16="http://schemas.microsoft.com/office/drawing/2014/main" id="{0DAE7B9B-8455-48A5-90B4-40396DCE71F2}"/>
              </a:ext>
            </a:extLst>
          </p:cNvPr>
          <p:cNvSpPr/>
          <p:nvPr/>
        </p:nvSpPr>
        <p:spPr>
          <a:xfrm>
            <a:off x="2814664" y="5156749"/>
            <a:ext cx="1288941" cy="295092"/>
          </a:xfrm>
          <a:prstGeom prst="roundRect">
            <a:avLst/>
          </a:prstGeom>
          <a:solidFill>
            <a:srgbClr val="06418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Published Ethernet spec (1980)</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sp>
        <p:nvSpPr>
          <p:cNvPr id="101" name="角丸四角形 28">
            <a:extLst>
              <a:ext uri="{FF2B5EF4-FFF2-40B4-BE49-F238E27FC236}">
                <a16:creationId xmlns="" xmlns:a16="http://schemas.microsoft.com/office/drawing/2014/main" id="{0DAE7B9B-8455-48A5-90B4-40396DCE71F2}"/>
              </a:ext>
            </a:extLst>
          </p:cNvPr>
          <p:cNvSpPr/>
          <p:nvPr/>
        </p:nvSpPr>
        <p:spPr>
          <a:xfrm>
            <a:off x="3067397" y="2586326"/>
            <a:ext cx="1592642" cy="549207"/>
          </a:xfrm>
          <a:prstGeom prst="roundRect">
            <a:avLst/>
          </a:prstGeom>
          <a:solidFill>
            <a:srgbClr val="06418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Birth of W/W first Internet Service Provider for commerce (1989)</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sp>
        <p:nvSpPr>
          <p:cNvPr id="102" name="角丸四角形 28">
            <a:extLst>
              <a:ext uri="{FF2B5EF4-FFF2-40B4-BE49-F238E27FC236}">
                <a16:creationId xmlns="" xmlns:a16="http://schemas.microsoft.com/office/drawing/2014/main" id="{0DAE7B9B-8455-48A5-90B4-40396DCE71F2}"/>
              </a:ext>
            </a:extLst>
          </p:cNvPr>
          <p:cNvSpPr/>
          <p:nvPr/>
        </p:nvSpPr>
        <p:spPr>
          <a:xfrm>
            <a:off x="2800177" y="4317977"/>
            <a:ext cx="1425203" cy="280193"/>
          </a:xfrm>
          <a:prstGeom prst="roundRect">
            <a:avLst/>
          </a:prstGeom>
          <a:solidFill>
            <a:srgbClr val="06418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Birth of fist computer virus (1985)</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sp>
        <p:nvSpPr>
          <p:cNvPr id="103" name="角丸四角形 28">
            <a:extLst>
              <a:ext uri="{FF2B5EF4-FFF2-40B4-BE49-F238E27FC236}">
                <a16:creationId xmlns="" xmlns:a16="http://schemas.microsoft.com/office/drawing/2014/main" id="{0DAE7B9B-8455-48A5-90B4-40396DCE71F2}"/>
              </a:ext>
            </a:extLst>
          </p:cNvPr>
          <p:cNvSpPr/>
          <p:nvPr/>
        </p:nvSpPr>
        <p:spPr>
          <a:xfrm>
            <a:off x="2918262" y="5493028"/>
            <a:ext cx="1425203" cy="183556"/>
          </a:xfrm>
          <a:prstGeom prst="roundRect">
            <a:avLst/>
          </a:prstGeom>
          <a:solidFill>
            <a:srgbClr val="06418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Invented HTML (1989)</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sp>
        <p:nvSpPr>
          <p:cNvPr id="104" name="角丸四角形 28">
            <a:extLst>
              <a:ext uri="{FF2B5EF4-FFF2-40B4-BE49-F238E27FC236}">
                <a16:creationId xmlns="" xmlns:a16="http://schemas.microsoft.com/office/drawing/2014/main" id="{0DAE7B9B-8455-48A5-90B4-40396DCE71F2}"/>
              </a:ext>
            </a:extLst>
          </p:cNvPr>
          <p:cNvSpPr/>
          <p:nvPr/>
        </p:nvSpPr>
        <p:spPr>
          <a:xfrm>
            <a:off x="3258219" y="5709334"/>
            <a:ext cx="1262777" cy="301086"/>
          </a:xfrm>
          <a:prstGeom prst="roundRect">
            <a:avLst/>
          </a:prstGeom>
          <a:solidFill>
            <a:srgbClr val="06418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Published W/W first website (1991)</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sp>
        <p:nvSpPr>
          <p:cNvPr id="105" name="角丸四角形 28">
            <a:extLst>
              <a:ext uri="{FF2B5EF4-FFF2-40B4-BE49-F238E27FC236}">
                <a16:creationId xmlns="" xmlns:a16="http://schemas.microsoft.com/office/drawing/2014/main" id="{0DAE7B9B-8455-48A5-90B4-40396DCE71F2}"/>
              </a:ext>
            </a:extLst>
          </p:cNvPr>
          <p:cNvSpPr/>
          <p:nvPr/>
        </p:nvSpPr>
        <p:spPr>
          <a:xfrm>
            <a:off x="4133185" y="1657021"/>
            <a:ext cx="1015086" cy="327577"/>
          </a:xfrm>
          <a:prstGeom prst="roundRect">
            <a:avLst/>
          </a:prstGeom>
          <a:solidFill>
            <a:srgbClr val="06418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Birth of Amazon (1994)</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sp>
        <p:nvSpPr>
          <p:cNvPr id="106" name="角丸四角形 28">
            <a:extLst>
              <a:ext uri="{FF2B5EF4-FFF2-40B4-BE49-F238E27FC236}">
                <a16:creationId xmlns="" xmlns:a16="http://schemas.microsoft.com/office/drawing/2014/main" id="{0DAE7B9B-8455-48A5-90B4-40396DCE71F2}"/>
              </a:ext>
            </a:extLst>
          </p:cNvPr>
          <p:cNvSpPr/>
          <p:nvPr/>
        </p:nvSpPr>
        <p:spPr>
          <a:xfrm>
            <a:off x="4250928" y="2008362"/>
            <a:ext cx="1288941" cy="223157"/>
          </a:xfrm>
          <a:prstGeom prst="roundRect">
            <a:avLst/>
          </a:prstGeom>
          <a:solidFill>
            <a:srgbClr val="06418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Birth of Java (1995)</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sp>
        <p:nvSpPr>
          <p:cNvPr id="107" name="角丸四角形 28">
            <a:extLst>
              <a:ext uri="{FF2B5EF4-FFF2-40B4-BE49-F238E27FC236}">
                <a16:creationId xmlns="" xmlns:a16="http://schemas.microsoft.com/office/drawing/2014/main" id="{0DAE7B9B-8455-48A5-90B4-40396DCE71F2}"/>
              </a:ext>
            </a:extLst>
          </p:cNvPr>
          <p:cNvSpPr/>
          <p:nvPr/>
        </p:nvSpPr>
        <p:spPr>
          <a:xfrm>
            <a:off x="4164712" y="2249882"/>
            <a:ext cx="1513388" cy="313938"/>
          </a:xfrm>
          <a:prstGeom prst="roundRect">
            <a:avLst/>
          </a:prstGeom>
          <a:solidFill>
            <a:srgbClr val="06418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Birth of Internet Explorer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@Windows95 (1995)</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sp>
        <p:nvSpPr>
          <p:cNvPr id="108" name="角丸四角形 28">
            <a:extLst>
              <a:ext uri="{FF2B5EF4-FFF2-40B4-BE49-F238E27FC236}">
                <a16:creationId xmlns="" xmlns:a16="http://schemas.microsoft.com/office/drawing/2014/main" id="{0DAE7B9B-8455-48A5-90B4-40396DCE71F2}"/>
              </a:ext>
            </a:extLst>
          </p:cNvPr>
          <p:cNvSpPr/>
          <p:nvPr/>
        </p:nvSpPr>
        <p:spPr>
          <a:xfrm>
            <a:off x="4281847" y="4800091"/>
            <a:ext cx="997553" cy="301086"/>
          </a:xfrm>
          <a:prstGeom prst="roundRect">
            <a:avLst/>
          </a:prstGeom>
          <a:solidFill>
            <a:srgbClr val="06418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Published IPv6 spec (1996)</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sp>
        <p:nvSpPr>
          <p:cNvPr id="109" name="角丸四角形 28">
            <a:extLst>
              <a:ext uri="{FF2B5EF4-FFF2-40B4-BE49-F238E27FC236}">
                <a16:creationId xmlns="" xmlns:a16="http://schemas.microsoft.com/office/drawing/2014/main" id="{0DAE7B9B-8455-48A5-90B4-40396DCE71F2}"/>
              </a:ext>
            </a:extLst>
          </p:cNvPr>
          <p:cNvSpPr/>
          <p:nvPr/>
        </p:nvSpPr>
        <p:spPr>
          <a:xfrm>
            <a:off x="4698912" y="2607368"/>
            <a:ext cx="1100681" cy="480972"/>
          </a:xfrm>
          <a:prstGeom prst="roundRect">
            <a:avLst/>
          </a:prstGeom>
          <a:solidFill>
            <a:srgbClr val="06418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Major Internet messenger App, ICQ (1996)</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sp>
        <p:nvSpPr>
          <p:cNvPr id="110" name="角丸四角形 28">
            <a:extLst>
              <a:ext uri="{FF2B5EF4-FFF2-40B4-BE49-F238E27FC236}">
                <a16:creationId xmlns="" xmlns:a16="http://schemas.microsoft.com/office/drawing/2014/main" id="{0DAE7B9B-8455-48A5-90B4-40396DCE71F2}"/>
              </a:ext>
            </a:extLst>
          </p:cNvPr>
          <p:cNvSpPr/>
          <p:nvPr/>
        </p:nvSpPr>
        <p:spPr>
          <a:xfrm>
            <a:off x="5176004" y="1657021"/>
            <a:ext cx="1015086" cy="327577"/>
          </a:xfrm>
          <a:prstGeom prst="roundRect">
            <a:avLst/>
          </a:prstGeom>
          <a:solidFill>
            <a:srgbClr val="06418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Google search (1997)</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sp>
        <p:nvSpPr>
          <p:cNvPr id="111" name="角丸四角形 28">
            <a:extLst>
              <a:ext uri="{FF2B5EF4-FFF2-40B4-BE49-F238E27FC236}">
                <a16:creationId xmlns="" xmlns:a16="http://schemas.microsoft.com/office/drawing/2014/main" id="{0DAE7B9B-8455-48A5-90B4-40396DCE71F2}"/>
              </a:ext>
            </a:extLst>
          </p:cNvPr>
          <p:cNvSpPr/>
          <p:nvPr/>
        </p:nvSpPr>
        <p:spPr>
          <a:xfrm>
            <a:off x="5683547" y="2005458"/>
            <a:ext cx="1086380" cy="327577"/>
          </a:xfrm>
          <a:prstGeom prst="roundRect">
            <a:avLst/>
          </a:prstGeom>
          <a:solidFill>
            <a:srgbClr val="06418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Standardized VoIP spec (2002)</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sp>
        <p:nvSpPr>
          <p:cNvPr id="112" name="角丸四角形 28">
            <a:extLst>
              <a:ext uri="{FF2B5EF4-FFF2-40B4-BE49-F238E27FC236}">
                <a16:creationId xmlns="" xmlns:a16="http://schemas.microsoft.com/office/drawing/2014/main" id="{0DAE7B9B-8455-48A5-90B4-40396DCE71F2}"/>
              </a:ext>
            </a:extLst>
          </p:cNvPr>
          <p:cNvSpPr/>
          <p:nvPr/>
        </p:nvSpPr>
        <p:spPr>
          <a:xfrm>
            <a:off x="5855092" y="2357132"/>
            <a:ext cx="1033055" cy="327577"/>
          </a:xfrm>
          <a:prstGeom prst="roundRect">
            <a:avLst/>
          </a:prstGeom>
          <a:solidFill>
            <a:srgbClr val="06418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Birth of Skype (2004)</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sp>
        <p:nvSpPr>
          <p:cNvPr id="113" name="角丸四角形 28">
            <a:extLst>
              <a:ext uri="{FF2B5EF4-FFF2-40B4-BE49-F238E27FC236}">
                <a16:creationId xmlns="" xmlns:a16="http://schemas.microsoft.com/office/drawing/2014/main" id="{0DAE7B9B-8455-48A5-90B4-40396DCE71F2}"/>
              </a:ext>
            </a:extLst>
          </p:cNvPr>
          <p:cNvSpPr/>
          <p:nvPr/>
        </p:nvSpPr>
        <p:spPr>
          <a:xfrm>
            <a:off x="5914454" y="2708806"/>
            <a:ext cx="1148511" cy="327577"/>
          </a:xfrm>
          <a:prstGeom prst="roundRect">
            <a:avLst/>
          </a:prstGeom>
          <a:solidFill>
            <a:srgbClr val="06418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Birth of YouTube (2005)</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sp>
        <p:nvSpPr>
          <p:cNvPr id="114" name="角丸四角形 28">
            <a:extLst>
              <a:ext uri="{FF2B5EF4-FFF2-40B4-BE49-F238E27FC236}">
                <a16:creationId xmlns="" xmlns:a16="http://schemas.microsoft.com/office/drawing/2014/main" id="{0DAE7B9B-8455-48A5-90B4-40396DCE71F2}"/>
              </a:ext>
            </a:extLst>
          </p:cNvPr>
          <p:cNvSpPr/>
          <p:nvPr/>
        </p:nvSpPr>
        <p:spPr>
          <a:xfrm>
            <a:off x="6254732" y="1653784"/>
            <a:ext cx="1296709" cy="327577"/>
          </a:xfrm>
          <a:prstGeom prst="roundRect">
            <a:avLst/>
          </a:prstGeom>
          <a:solidFill>
            <a:srgbClr val="06418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Birth of Amazon Web Services (2006)</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sp>
        <p:nvSpPr>
          <p:cNvPr id="115" name="角丸四角形 28">
            <a:extLst>
              <a:ext uri="{FF2B5EF4-FFF2-40B4-BE49-F238E27FC236}">
                <a16:creationId xmlns="" xmlns:a16="http://schemas.microsoft.com/office/drawing/2014/main" id="{0DAE7B9B-8455-48A5-90B4-40396DCE71F2}"/>
              </a:ext>
            </a:extLst>
          </p:cNvPr>
          <p:cNvSpPr/>
          <p:nvPr/>
        </p:nvSpPr>
        <p:spPr>
          <a:xfrm>
            <a:off x="6798532" y="2002383"/>
            <a:ext cx="1100054" cy="327577"/>
          </a:xfrm>
          <a:prstGeom prst="roundRect">
            <a:avLst/>
          </a:prstGeom>
          <a:solidFill>
            <a:srgbClr val="06418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Birth of Android (2008)</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sp>
        <p:nvSpPr>
          <p:cNvPr id="116" name="角丸四角形 28">
            <a:extLst>
              <a:ext uri="{FF2B5EF4-FFF2-40B4-BE49-F238E27FC236}">
                <a16:creationId xmlns="" xmlns:a16="http://schemas.microsoft.com/office/drawing/2014/main" id="{0DAE7B9B-8455-48A5-90B4-40396DCE71F2}"/>
              </a:ext>
            </a:extLst>
          </p:cNvPr>
          <p:cNvSpPr/>
          <p:nvPr/>
        </p:nvSpPr>
        <p:spPr>
          <a:xfrm>
            <a:off x="7791248" y="1653784"/>
            <a:ext cx="1167696" cy="327577"/>
          </a:xfrm>
          <a:prstGeom prst="roundRect">
            <a:avLst/>
          </a:prstGeom>
          <a:solidFill>
            <a:srgbClr val="06418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Birth of Amazon </a:t>
            </a:r>
            <a:r>
              <a:rPr kumimoji="0" lang="en-US" altLang="ja-JP" sz="1050" b="1" i="0" u="none" strike="noStrike" kern="0" cap="none" spc="0" normalizeH="0" baseline="0" noProof="0" dirty="0" err="1" smtClean="0">
                <a:ln>
                  <a:noFill/>
                </a:ln>
                <a:solidFill>
                  <a:srgbClr val="FFFFFF"/>
                </a:solidFill>
                <a:effectLst/>
                <a:uLnTx/>
                <a:uFillTx/>
                <a:latin typeface="Arial Narrow"/>
                <a:ea typeface="メイリオ"/>
                <a:cs typeface="+mn-cs"/>
              </a:rPr>
              <a:t>FreeRTOS</a:t>
            </a: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 (2018)</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sp>
        <p:nvSpPr>
          <p:cNvPr id="117" name="角丸四角形 28">
            <a:extLst>
              <a:ext uri="{FF2B5EF4-FFF2-40B4-BE49-F238E27FC236}">
                <a16:creationId xmlns="" xmlns:a16="http://schemas.microsoft.com/office/drawing/2014/main" id="{0DAE7B9B-8455-48A5-90B4-40396DCE71F2}"/>
              </a:ext>
            </a:extLst>
          </p:cNvPr>
          <p:cNvSpPr/>
          <p:nvPr/>
        </p:nvSpPr>
        <p:spPr>
          <a:xfrm>
            <a:off x="4006772" y="3294457"/>
            <a:ext cx="1801822" cy="301086"/>
          </a:xfrm>
          <a:prstGeom prst="roundRect">
            <a:avLst/>
          </a:prstGeom>
          <a:solidFill>
            <a:srgbClr val="06418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W/W first SSL implementation by Netscape(1994)</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sp>
        <p:nvSpPr>
          <p:cNvPr id="118" name="角丸四角形 28">
            <a:extLst>
              <a:ext uri="{FF2B5EF4-FFF2-40B4-BE49-F238E27FC236}">
                <a16:creationId xmlns="" xmlns:a16="http://schemas.microsoft.com/office/drawing/2014/main" id="{0DAE7B9B-8455-48A5-90B4-40396DCE71F2}"/>
              </a:ext>
            </a:extLst>
          </p:cNvPr>
          <p:cNvSpPr/>
          <p:nvPr/>
        </p:nvSpPr>
        <p:spPr>
          <a:xfrm>
            <a:off x="4759169" y="3660227"/>
            <a:ext cx="1418888" cy="301086"/>
          </a:xfrm>
          <a:prstGeom prst="roundRect">
            <a:avLst/>
          </a:prstGeom>
          <a:solidFill>
            <a:srgbClr val="06418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Standardized SSL as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TLS 1.0 by IETF(1999)</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sp>
        <p:nvSpPr>
          <p:cNvPr id="119" name="角丸四角形 28">
            <a:extLst>
              <a:ext uri="{FF2B5EF4-FFF2-40B4-BE49-F238E27FC236}">
                <a16:creationId xmlns="" xmlns:a16="http://schemas.microsoft.com/office/drawing/2014/main" id="{0DAE7B9B-8455-48A5-90B4-40396DCE71F2}"/>
              </a:ext>
            </a:extLst>
          </p:cNvPr>
          <p:cNvSpPr/>
          <p:nvPr/>
        </p:nvSpPr>
        <p:spPr>
          <a:xfrm>
            <a:off x="7609361" y="3660227"/>
            <a:ext cx="1393896" cy="301086"/>
          </a:xfrm>
          <a:prstGeom prst="roundRect">
            <a:avLst/>
          </a:prstGeom>
          <a:solidFill>
            <a:srgbClr val="06418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Standardized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TLS 1.3 by IETF (2018)</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sp>
        <p:nvSpPr>
          <p:cNvPr id="120" name="角丸四角形 28">
            <a:extLst>
              <a:ext uri="{FF2B5EF4-FFF2-40B4-BE49-F238E27FC236}">
                <a16:creationId xmlns="" xmlns:a16="http://schemas.microsoft.com/office/drawing/2014/main" id="{0DAE7B9B-8455-48A5-90B4-40396DCE71F2}"/>
              </a:ext>
            </a:extLst>
          </p:cNvPr>
          <p:cNvSpPr/>
          <p:nvPr/>
        </p:nvSpPr>
        <p:spPr>
          <a:xfrm>
            <a:off x="5647179" y="4025484"/>
            <a:ext cx="1240968" cy="446189"/>
          </a:xfrm>
          <a:prstGeom prst="roundRect">
            <a:avLst/>
          </a:prstGeom>
          <a:solidFill>
            <a:srgbClr val="06418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First </a:t>
            </a:r>
            <a:r>
              <a:rPr kumimoji="0" lang="en-US" altLang="ja-JP" sz="1050" b="1" i="0" u="none" strike="noStrike" kern="0" cap="none" spc="0" normalizeH="0" baseline="0" noProof="0" dirty="0" err="1" smtClean="0">
                <a:ln>
                  <a:noFill/>
                </a:ln>
                <a:solidFill>
                  <a:srgbClr val="FFFFFF"/>
                </a:solidFill>
                <a:effectLst/>
                <a:uLnTx/>
                <a:uFillTx/>
                <a:latin typeface="Arial Narrow"/>
                <a:ea typeface="メイリオ"/>
                <a:cs typeface="+mn-cs"/>
              </a:rPr>
              <a:t>TrustZone</a:t>
            </a: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 implementation for ARM11 (2003)</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sp>
        <p:nvSpPr>
          <p:cNvPr id="121" name="角丸四角形 28">
            <a:extLst>
              <a:ext uri="{FF2B5EF4-FFF2-40B4-BE49-F238E27FC236}">
                <a16:creationId xmlns="" xmlns:a16="http://schemas.microsoft.com/office/drawing/2014/main" id="{0DAE7B9B-8455-48A5-90B4-40396DCE71F2}"/>
              </a:ext>
            </a:extLst>
          </p:cNvPr>
          <p:cNvSpPr/>
          <p:nvPr/>
        </p:nvSpPr>
        <p:spPr>
          <a:xfrm>
            <a:off x="6934410" y="4025484"/>
            <a:ext cx="1569510" cy="446189"/>
          </a:xfrm>
          <a:prstGeom prst="roundRect">
            <a:avLst/>
          </a:prstGeom>
          <a:solidFill>
            <a:srgbClr val="06418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err="1" smtClean="0">
                <a:ln>
                  <a:noFill/>
                </a:ln>
                <a:solidFill>
                  <a:srgbClr val="FFFFFF"/>
                </a:solidFill>
                <a:effectLst/>
                <a:uLnTx/>
                <a:uFillTx/>
                <a:latin typeface="Arial Narrow"/>
                <a:ea typeface="メイリオ"/>
                <a:cs typeface="+mn-cs"/>
              </a:rPr>
              <a:t>TrustZone</a:t>
            </a: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 for Cortex-A became de-facto in </a:t>
            </a:r>
            <a:r>
              <a:rPr kumimoji="0" lang="en-US" altLang="ja-JP" sz="1050" b="1" i="0" u="none" strike="noStrike" kern="0" cap="none" spc="0" normalizeH="0" baseline="0" noProof="0" dirty="0" err="1" smtClean="0">
                <a:ln>
                  <a:noFill/>
                </a:ln>
                <a:solidFill>
                  <a:srgbClr val="FFFFFF"/>
                </a:solidFill>
                <a:effectLst/>
                <a:uLnTx/>
                <a:uFillTx/>
                <a:latin typeface="Arial Narrow"/>
                <a:ea typeface="メイリオ"/>
                <a:cs typeface="+mn-cs"/>
              </a:rPr>
              <a:t>SmartPhone</a:t>
            </a: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 area (2010~)</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sp>
        <p:nvSpPr>
          <p:cNvPr id="122" name="角丸四角形 28">
            <a:extLst>
              <a:ext uri="{FF2B5EF4-FFF2-40B4-BE49-F238E27FC236}">
                <a16:creationId xmlns="" xmlns:a16="http://schemas.microsoft.com/office/drawing/2014/main" id="{0DAE7B9B-8455-48A5-90B4-40396DCE71F2}"/>
              </a:ext>
            </a:extLst>
          </p:cNvPr>
          <p:cNvSpPr/>
          <p:nvPr/>
        </p:nvSpPr>
        <p:spPr>
          <a:xfrm>
            <a:off x="4698913" y="5149552"/>
            <a:ext cx="1431242" cy="301086"/>
          </a:xfrm>
          <a:prstGeom prst="roundRect">
            <a:avLst/>
          </a:prstGeom>
          <a:solidFill>
            <a:srgbClr val="06418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Published IEEE802.11 as primary </a:t>
            </a:r>
            <a:r>
              <a:rPr kumimoji="0" lang="en-US" altLang="ja-JP" sz="1050" b="1" i="0" u="none" strike="noStrike" kern="0" cap="none" spc="0" normalizeH="0" baseline="0" noProof="0" dirty="0" err="1" smtClean="0">
                <a:ln>
                  <a:noFill/>
                </a:ln>
                <a:solidFill>
                  <a:srgbClr val="FFFFFF"/>
                </a:solidFill>
                <a:effectLst/>
                <a:uLnTx/>
                <a:uFillTx/>
                <a:latin typeface="Arial Narrow"/>
                <a:ea typeface="メイリオ"/>
                <a:cs typeface="+mn-cs"/>
              </a:rPr>
              <a:t>WiFi</a:t>
            </a: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 (1997)</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sp>
        <p:nvSpPr>
          <p:cNvPr id="123" name="角丸四角形 28">
            <a:extLst>
              <a:ext uri="{FF2B5EF4-FFF2-40B4-BE49-F238E27FC236}">
                <a16:creationId xmlns="" xmlns:a16="http://schemas.microsoft.com/office/drawing/2014/main" id="{0DAE7B9B-8455-48A5-90B4-40396DCE71F2}"/>
              </a:ext>
            </a:extLst>
          </p:cNvPr>
          <p:cNvSpPr/>
          <p:nvPr/>
        </p:nvSpPr>
        <p:spPr>
          <a:xfrm>
            <a:off x="5056284" y="5489220"/>
            <a:ext cx="1348035" cy="301086"/>
          </a:xfrm>
          <a:prstGeom prst="roundRect">
            <a:avLst/>
          </a:prstGeom>
          <a:solidFill>
            <a:srgbClr val="06418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Expanded </a:t>
            </a:r>
            <a:r>
              <a:rPr kumimoji="0" lang="en-US" altLang="ja-JP" sz="1050" b="1" i="0" u="none" strike="noStrike" kern="0" cap="none" spc="0" normalizeH="0" baseline="0" noProof="0" dirty="0" err="1" smtClean="0">
                <a:ln>
                  <a:noFill/>
                </a:ln>
                <a:solidFill>
                  <a:srgbClr val="FFFFFF"/>
                </a:solidFill>
                <a:effectLst/>
                <a:uLnTx/>
                <a:uFillTx/>
                <a:latin typeface="Arial Narrow"/>
                <a:ea typeface="メイリオ"/>
                <a:cs typeface="+mn-cs"/>
              </a:rPr>
              <a:t>WiFi</a:t>
            </a: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 in real products area (2000~)</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sp>
        <p:nvSpPr>
          <p:cNvPr id="124" name="角丸四角形 28">
            <a:extLst>
              <a:ext uri="{FF2B5EF4-FFF2-40B4-BE49-F238E27FC236}">
                <a16:creationId xmlns="" xmlns:a16="http://schemas.microsoft.com/office/drawing/2014/main" id="{0DAE7B9B-8455-48A5-90B4-40396DCE71F2}"/>
              </a:ext>
            </a:extLst>
          </p:cNvPr>
          <p:cNvSpPr/>
          <p:nvPr/>
        </p:nvSpPr>
        <p:spPr>
          <a:xfrm>
            <a:off x="4583109" y="5831269"/>
            <a:ext cx="1557132" cy="301086"/>
          </a:xfrm>
          <a:prstGeom prst="roundRect">
            <a:avLst/>
          </a:prstGeom>
          <a:solidFill>
            <a:srgbClr val="06418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Published IEEE802.15 as primary Bluetooth (1999)</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sp>
        <p:nvSpPr>
          <p:cNvPr id="125" name="角丸四角形 28">
            <a:extLst>
              <a:ext uri="{FF2B5EF4-FFF2-40B4-BE49-F238E27FC236}">
                <a16:creationId xmlns="" xmlns:a16="http://schemas.microsoft.com/office/drawing/2014/main" id="{0DAE7B9B-8455-48A5-90B4-40396DCE71F2}"/>
              </a:ext>
            </a:extLst>
          </p:cNvPr>
          <p:cNvSpPr/>
          <p:nvPr/>
        </p:nvSpPr>
        <p:spPr>
          <a:xfrm>
            <a:off x="6168604" y="5831269"/>
            <a:ext cx="1557132" cy="301086"/>
          </a:xfrm>
          <a:prstGeom prst="roundRect">
            <a:avLst/>
          </a:prstGeom>
          <a:solidFill>
            <a:srgbClr val="06418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Published Bluetooth 4.0 includes BLE (2009)</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sp>
        <p:nvSpPr>
          <p:cNvPr id="126" name="角丸四角形 28">
            <a:extLst>
              <a:ext uri="{FF2B5EF4-FFF2-40B4-BE49-F238E27FC236}">
                <a16:creationId xmlns="" xmlns:a16="http://schemas.microsoft.com/office/drawing/2014/main" id="{0DAE7B9B-8455-48A5-90B4-40396DCE71F2}"/>
              </a:ext>
            </a:extLst>
          </p:cNvPr>
          <p:cNvSpPr/>
          <p:nvPr/>
        </p:nvSpPr>
        <p:spPr>
          <a:xfrm>
            <a:off x="3229765" y="6149186"/>
            <a:ext cx="1324981" cy="193674"/>
          </a:xfrm>
          <a:prstGeom prst="roundRect">
            <a:avLst/>
          </a:prstGeom>
          <a:solidFill>
            <a:srgbClr val="06418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Cellular 1G (1975~)</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sp>
        <p:nvSpPr>
          <p:cNvPr id="127" name="角丸四角形 28">
            <a:extLst>
              <a:ext uri="{FF2B5EF4-FFF2-40B4-BE49-F238E27FC236}">
                <a16:creationId xmlns="" xmlns:a16="http://schemas.microsoft.com/office/drawing/2014/main" id="{0DAE7B9B-8455-48A5-90B4-40396DCE71F2}"/>
              </a:ext>
            </a:extLst>
          </p:cNvPr>
          <p:cNvSpPr/>
          <p:nvPr/>
        </p:nvSpPr>
        <p:spPr>
          <a:xfrm>
            <a:off x="4609101" y="6149186"/>
            <a:ext cx="1324981" cy="193674"/>
          </a:xfrm>
          <a:prstGeom prst="roundRect">
            <a:avLst/>
          </a:prstGeom>
          <a:solidFill>
            <a:srgbClr val="06418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Cellular 2G (1985~)</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sp>
        <p:nvSpPr>
          <p:cNvPr id="128" name="角丸四角形 28">
            <a:extLst>
              <a:ext uri="{FF2B5EF4-FFF2-40B4-BE49-F238E27FC236}">
                <a16:creationId xmlns="" xmlns:a16="http://schemas.microsoft.com/office/drawing/2014/main" id="{0DAE7B9B-8455-48A5-90B4-40396DCE71F2}"/>
              </a:ext>
            </a:extLst>
          </p:cNvPr>
          <p:cNvSpPr/>
          <p:nvPr/>
        </p:nvSpPr>
        <p:spPr>
          <a:xfrm>
            <a:off x="5980345" y="6149186"/>
            <a:ext cx="1339790" cy="193674"/>
          </a:xfrm>
          <a:prstGeom prst="roundRect">
            <a:avLst/>
          </a:prstGeom>
          <a:solidFill>
            <a:srgbClr val="06418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Cellular 3G (1995~)</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sp>
        <p:nvSpPr>
          <p:cNvPr id="129" name="角丸四角形 28">
            <a:extLst>
              <a:ext uri="{FF2B5EF4-FFF2-40B4-BE49-F238E27FC236}">
                <a16:creationId xmlns="" xmlns:a16="http://schemas.microsoft.com/office/drawing/2014/main" id="{0DAE7B9B-8455-48A5-90B4-40396DCE71F2}"/>
              </a:ext>
            </a:extLst>
          </p:cNvPr>
          <p:cNvSpPr/>
          <p:nvPr/>
        </p:nvSpPr>
        <p:spPr>
          <a:xfrm>
            <a:off x="7366398" y="6149186"/>
            <a:ext cx="1339790" cy="193674"/>
          </a:xfrm>
          <a:prstGeom prst="roundRect">
            <a:avLst/>
          </a:prstGeom>
          <a:solidFill>
            <a:srgbClr val="06418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Cellular 4G (2005~)</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sp>
        <p:nvSpPr>
          <p:cNvPr id="130" name="角丸四角形 28">
            <a:extLst>
              <a:ext uri="{FF2B5EF4-FFF2-40B4-BE49-F238E27FC236}">
                <a16:creationId xmlns="" xmlns:a16="http://schemas.microsoft.com/office/drawing/2014/main" id="{0DAE7B9B-8455-48A5-90B4-40396DCE71F2}"/>
              </a:ext>
            </a:extLst>
          </p:cNvPr>
          <p:cNvSpPr/>
          <p:nvPr/>
        </p:nvSpPr>
        <p:spPr>
          <a:xfrm>
            <a:off x="9089340" y="1653784"/>
            <a:ext cx="2865384" cy="4856139"/>
          </a:xfrm>
          <a:prstGeom prst="roundRect">
            <a:avLst/>
          </a:prstGeom>
          <a:solidFill>
            <a:srgbClr val="06418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Amazon </a:t>
            </a:r>
            <a:r>
              <a:rPr kumimoji="0" lang="en-US" altLang="ja-JP" sz="1050" b="1" i="0" u="none" strike="noStrike" kern="0" cap="none" spc="0" normalizeH="0" baseline="0" noProof="0" dirty="0" err="1" smtClean="0">
                <a:ln>
                  <a:noFill/>
                </a:ln>
                <a:solidFill>
                  <a:srgbClr val="FFFFFF"/>
                </a:solidFill>
                <a:effectLst/>
                <a:uLnTx/>
                <a:uFillTx/>
                <a:latin typeface="Arial Narrow"/>
                <a:ea typeface="メイリオ"/>
                <a:cs typeface="+mn-cs"/>
              </a:rPr>
              <a:t>FreeRTOS</a:t>
            </a: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 or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Alternative RTOS (</a:t>
            </a:r>
            <a:r>
              <a:rPr kumimoji="0" lang="en-US" altLang="ja-JP" sz="1050" b="1" i="0" u="none" strike="noStrike" kern="0" cap="none" spc="0" normalizeH="0" baseline="0" noProof="0" dirty="0" err="1" smtClean="0">
                <a:ln>
                  <a:noFill/>
                </a:ln>
                <a:solidFill>
                  <a:srgbClr val="FFFFFF"/>
                </a:solidFill>
                <a:effectLst/>
                <a:uLnTx/>
                <a:uFillTx/>
                <a:latin typeface="Arial Narrow"/>
                <a:ea typeface="メイリオ"/>
                <a:cs typeface="+mn-cs"/>
              </a:rPr>
              <a:t>AliOS</a:t>
            </a: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 </a:t>
            </a:r>
            <a:r>
              <a:rPr kumimoji="0" lang="en-US" altLang="ja-JP" sz="1050" b="1" i="0" u="none" strike="noStrike" kern="0" cap="none" spc="0" normalizeH="0" baseline="0" noProof="0" dirty="0" err="1" smtClean="0">
                <a:ln>
                  <a:noFill/>
                </a:ln>
                <a:solidFill>
                  <a:srgbClr val="FFFFFF"/>
                </a:solidFill>
                <a:effectLst/>
                <a:uLnTx/>
                <a:uFillTx/>
                <a:latin typeface="Arial Narrow"/>
                <a:ea typeface="メイリオ"/>
                <a:cs typeface="+mn-cs"/>
              </a:rPr>
              <a:t>etc</a:t>
            </a: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050" b="1" i="0" u="none" strike="noStrike" kern="0" cap="none" spc="0" normalizeH="0" baseline="0" noProof="0" dirty="0">
              <a:ln>
                <a:noFill/>
              </a:ln>
              <a:solidFill>
                <a:srgbClr val="FFFFFF"/>
              </a:solidFill>
              <a:effectLst/>
              <a:uLnTx/>
              <a:uFillTx/>
              <a:latin typeface="Arial Narrow"/>
              <a:ea typeface="メイリオ"/>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050" b="1" i="0" u="none" strike="noStrike" kern="0" cap="none" spc="0" normalizeH="0" baseline="0" noProof="0" dirty="0">
              <a:ln>
                <a:noFill/>
              </a:ln>
              <a:solidFill>
                <a:srgbClr val="FFFFFF"/>
              </a:solidFill>
              <a:effectLst/>
              <a:uLnTx/>
              <a:uFillTx/>
              <a:latin typeface="Arial Narrow"/>
              <a:ea typeface="メイリオ"/>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050" b="1" i="0" u="none" strike="noStrike" kern="0" cap="none" spc="0" normalizeH="0" baseline="0" noProof="0" dirty="0">
              <a:ln>
                <a:noFill/>
              </a:ln>
              <a:solidFill>
                <a:srgbClr val="FFFFFF"/>
              </a:solidFill>
              <a:effectLst/>
              <a:uLnTx/>
              <a:uFillTx/>
              <a:latin typeface="Arial Narrow"/>
              <a:ea typeface="メイリオ"/>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050" b="1" i="0" u="none" strike="noStrike" kern="0" cap="none" spc="0" normalizeH="0" baseline="0" noProof="0" dirty="0">
              <a:ln>
                <a:noFill/>
              </a:ln>
              <a:solidFill>
                <a:srgbClr val="FFFFFF"/>
              </a:solidFill>
              <a:effectLst/>
              <a:uLnTx/>
              <a:uFillTx/>
              <a:latin typeface="Arial Narrow"/>
              <a:ea typeface="メイリオ"/>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050" b="1" i="0" u="none" strike="noStrike" kern="0" cap="none" spc="0" normalizeH="0" baseline="0" noProof="0" dirty="0">
              <a:ln>
                <a:noFill/>
              </a:ln>
              <a:solidFill>
                <a:srgbClr val="FFFFFF"/>
              </a:solidFill>
              <a:effectLst/>
              <a:uLnTx/>
              <a:uFillTx/>
              <a:latin typeface="Arial Narrow"/>
              <a:ea typeface="メイリオ"/>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050" b="1" i="0" u="none" strike="noStrike" kern="0" cap="none" spc="0" normalizeH="0" baseline="0" noProof="0" dirty="0">
              <a:ln>
                <a:noFill/>
              </a:ln>
              <a:solidFill>
                <a:srgbClr val="FFFFFF"/>
              </a:solidFill>
              <a:effectLst/>
              <a:uLnTx/>
              <a:uFillTx/>
              <a:latin typeface="Arial Narrow"/>
              <a:ea typeface="メイリオ"/>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050" b="1" i="0" u="none" strike="noStrike" kern="0" cap="none" spc="0" normalizeH="0" baseline="0" noProof="0" dirty="0">
              <a:ln>
                <a:noFill/>
              </a:ln>
              <a:solidFill>
                <a:srgbClr val="FFFFFF"/>
              </a:solidFill>
              <a:effectLst/>
              <a:uLnTx/>
              <a:uFillTx/>
              <a:latin typeface="Arial Narrow"/>
              <a:ea typeface="メイリオ"/>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050" b="1" i="0" u="none" strike="noStrike" kern="0" cap="none" spc="0" normalizeH="0" baseline="0" noProof="0" dirty="0">
              <a:ln>
                <a:noFill/>
              </a:ln>
              <a:solidFill>
                <a:srgbClr val="FFFFFF"/>
              </a:solidFill>
              <a:effectLst/>
              <a:uLnTx/>
              <a:uFillTx/>
              <a:latin typeface="Arial Narrow"/>
              <a:ea typeface="メイリオ"/>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050" b="1" i="0" u="none" strike="noStrike" kern="0" cap="none" spc="0" normalizeH="0" baseline="0" noProof="0" dirty="0">
              <a:ln>
                <a:noFill/>
              </a:ln>
              <a:solidFill>
                <a:srgbClr val="FFFFFF"/>
              </a:solidFill>
              <a:effectLst/>
              <a:uLnTx/>
              <a:uFillTx/>
              <a:latin typeface="Arial Narrow"/>
              <a:ea typeface="メイリオ"/>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050" b="1" i="0" u="none" strike="noStrike" kern="0" cap="none" spc="0" normalizeH="0" baseline="0" noProof="0" dirty="0">
              <a:ln>
                <a:noFill/>
              </a:ln>
              <a:solidFill>
                <a:srgbClr val="FFFFFF"/>
              </a:solidFill>
              <a:effectLst/>
              <a:uLnTx/>
              <a:uFillTx/>
              <a:latin typeface="Arial Narrow"/>
              <a:ea typeface="メイリオ"/>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050" b="1" i="0" u="none" strike="noStrike" kern="0" cap="none" spc="0" normalizeH="0" baseline="0" noProof="0" dirty="0">
              <a:ln>
                <a:noFill/>
              </a:ln>
              <a:solidFill>
                <a:srgbClr val="FFFFFF"/>
              </a:solidFill>
              <a:effectLst/>
              <a:uLnTx/>
              <a:uFillTx/>
              <a:latin typeface="Arial Narrow"/>
              <a:ea typeface="メイリオ"/>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050" b="1" i="0" u="none" strike="noStrike" kern="0" cap="none" spc="0" normalizeH="0" baseline="0" noProof="0" dirty="0">
              <a:ln>
                <a:noFill/>
              </a:ln>
              <a:solidFill>
                <a:srgbClr val="FFFFFF"/>
              </a:solidFill>
              <a:effectLst/>
              <a:uLnTx/>
              <a:uFillTx/>
              <a:latin typeface="Arial Narrow"/>
              <a:ea typeface="メイリオ"/>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050" b="1" i="0" u="none" strike="noStrike" kern="0" cap="none" spc="0" normalizeH="0" baseline="0" noProof="0" dirty="0">
              <a:ln>
                <a:noFill/>
              </a:ln>
              <a:solidFill>
                <a:srgbClr val="FFFFFF"/>
              </a:solidFill>
              <a:effectLst/>
              <a:uLnTx/>
              <a:uFillTx/>
              <a:latin typeface="Arial Narrow"/>
              <a:ea typeface="メイリオ"/>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050" b="1" i="0" u="none" strike="noStrike" kern="0" cap="none" spc="0" normalizeH="0" baseline="0" noProof="0" dirty="0">
              <a:ln>
                <a:noFill/>
              </a:ln>
              <a:solidFill>
                <a:srgbClr val="FFFFFF"/>
              </a:solidFill>
              <a:effectLst/>
              <a:uLnTx/>
              <a:uFillTx/>
              <a:latin typeface="Arial Narrow"/>
              <a:ea typeface="メイリオ"/>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grpSp>
        <p:nvGrpSpPr>
          <p:cNvPr id="131" name="グループ化 130"/>
          <p:cNvGrpSpPr/>
          <p:nvPr/>
        </p:nvGrpSpPr>
        <p:grpSpPr>
          <a:xfrm>
            <a:off x="9413922" y="2049156"/>
            <a:ext cx="2265567" cy="1382599"/>
            <a:chOff x="9091945" y="2049156"/>
            <a:chExt cx="2265567" cy="1382599"/>
          </a:xfrm>
        </p:grpSpPr>
        <p:sp>
          <p:nvSpPr>
            <p:cNvPr id="132" name="角丸四角形 28">
              <a:extLst>
                <a:ext uri="{FF2B5EF4-FFF2-40B4-BE49-F238E27FC236}">
                  <a16:creationId xmlns="" xmlns:a16="http://schemas.microsoft.com/office/drawing/2014/main" id="{0DAE7B9B-8455-48A5-90B4-40396DCE71F2}"/>
                </a:ext>
              </a:extLst>
            </p:cNvPr>
            <p:cNvSpPr/>
            <p:nvPr/>
          </p:nvSpPr>
          <p:spPr>
            <a:xfrm>
              <a:off x="9091945" y="2049156"/>
              <a:ext cx="2265567" cy="442917"/>
            </a:xfrm>
            <a:prstGeom prst="roundRect">
              <a:avLst/>
            </a:prstGeom>
            <a:solidFill>
              <a:srgbClr val="06418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Automated Industry/Agriculture/Logistics</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sp>
          <p:nvSpPr>
            <p:cNvPr id="133" name="角丸四角形 28">
              <a:extLst>
                <a:ext uri="{FF2B5EF4-FFF2-40B4-BE49-F238E27FC236}">
                  <a16:creationId xmlns="" xmlns:a16="http://schemas.microsoft.com/office/drawing/2014/main" id="{0DAE7B9B-8455-48A5-90B4-40396DCE71F2}"/>
                </a:ext>
              </a:extLst>
            </p:cNvPr>
            <p:cNvSpPr/>
            <p:nvPr/>
          </p:nvSpPr>
          <p:spPr>
            <a:xfrm>
              <a:off x="9091946" y="2522136"/>
              <a:ext cx="2253270" cy="442917"/>
            </a:xfrm>
            <a:prstGeom prst="roundRect">
              <a:avLst/>
            </a:prstGeom>
            <a:solidFill>
              <a:srgbClr val="06418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Remote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Medical Treatment</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sp>
          <p:nvSpPr>
            <p:cNvPr id="134" name="角丸四角形 28">
              <a:extLst>
                <a:ext uri="{FF2B5EF4-FFF2-40B4-BE49-F238E27FC236}">
                  <a16:creationId xmlns="" xmlns:a16="http://schemas.microsoft.com/office/drawing/2014/main" id="{0DAE7B9B-8455-48A5-90B4-40396DCE71F2}"/>
                </a:ext>
              </a:extLst>
            </p:cNvPr>
            <p:cNvSpPr/>
            <p:nvPr/>
          </p:nvSpPr>
          <p:spPr>
            <a:xfrm>
              <a:off x="9091946" y="2996743"/>
              <a:ext cx="2265566" cy="435012"/>
            </a:xfrm>
            <a:prstGeom prst="roundRect">
              <a:avLst/>
            </a:prstGeom>
            <a:solidFill>
              <a:srgbClr val="06418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Car Sharing</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grpSp>
      <p:sp>
        <p:nvSpPr>
          <p:cNvPr id="135" name="角丸四角形 28">
            <a:extLst>
              <a:ext uri="{FF2B5EF4-FFF2-40B4-BE49-F238E27FC236}">
                <a16:creationId xmlns="" xmlns:a16="http://schemas.microsoft.com/office/drawing/2014/main" id="{0DAE7B9B-8455-48A5-90B4-40396DCE71F2}"/>
              </a:ext>
            </a:extLst>
          </p:cNvPr>
          <p:cNvSpPr/>
          <p:nvPr/>
        </p:nvSpPr>
        <p:spPr>
          <a:xfrm>
            <a:off x="8563915" y="4025484"/>
            <a:ext cx="1569510" cy="446189"/>
          </a:xfrm>
          <a:prstGeom prst="roundRect">
            <a:avLst/>
          </a:prstGeom>
          <a:solidFill>
            <a:srgbClr val="06418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err="1" smtClean="0">
                <a:ln>
                  <a:noFill/>
                </a:ln>
                <a:solidFill>
                  <a:srgbClr val="FFFFFF"/>
                </a:solidFill>
                <a:effectLst/>
                <a:uLnTx/>
                <a:uFillTx/>
                <a:latin typeface="Arial Narrow"/>
                <a:ea typeface="メイリオ"/>
                <a:cs typeface="+mn-cs"/>
              </a:rPr>
              <a:t>TrustZone</a:t>
            </a: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 for Cortex-M becomes de-facto in Embedded area (2020~)</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sp>
        <p:nvSpPr>
          <p:cNvPr id="136" name="角丸四角形 28">
            <a:extLst>
              <a:ext uri="{FF2B5EF4-FFF2-40B4-BE49-F238E27FC236}">
                <a16:creationId xmlns="" xmlns:a16="http://schemas.microsoft.com/office/drawing/2014/main" id="{0DAE7B9B-8455-48A5-90B4-40396DCE71F2}"/>
              </a:ext>
            </a:extLst>
          </p:cNvPr>
          <p:cNvSpPr/>
          <p:nvPr/>
        </p:nvSpPr>
        <p:spPr>
          <a:xfrm>
            <a:off x="8751438" y="6160470"/>
            <a:ext cx="1654095" cy="182390"/>
          </a:xfrm>
          <a:prstGeom prst="roundRect">
            <a:avLst/>
          </a:prstGeom>
          <a:solidFill>
            <a:srgbClr val="06418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Cellular 5G (2020~)</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sp>
        <p:nvSpPr>
          <p:cNvPr id="137" name="角丸四角形 28">
            <a:extLst>
              <a:ext uri="{FF2B5EF4-FFF2-40B4-BE49-F238E27FC236}">
                <a16:creationId xmlns="" xmlns:a16="http://schemas.microsoft.com/office/drawing/2014/main" id="{0DAE7B9B-8455-48A5-90B4-40396DCE71F2}"/>
              </a:ext>
            </a:extLst>
          </p:cNvPr>
          <p:cNvSpPr/>
          <p:nvPr/>
        </p:nvSpPr>
        <p:spPr>
          <a:xfrm>
            <a:off x="10200455" y="3532995"/>
            <a:ext cx="1486424" cy="435012"/>
          </a:xfrm>
          <a:prstGeom prst="roundRect">
            <a:avLst/>
          </a:prstGeom>
          <a:solidFill>
            <a:srgbClr val="06418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Next TLS</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sp>
        <p:nvSpPr>
          <p:cNvPr id="138" name="角丸四角形 28">
            <a:extLst>
              <a:ext uri="{FF2B5EF4-FFF2-40B4-BE49-F238E27FC236}">
                <a16:creationId xmlns="" xmlns:a16="http://schemas.microsoft.com/office/drawing/2014/main" id="{0DAE7B9B-8455-48A5-90B4-40396DCE71F2}"/>
              </a:ext>
            </a:extLst>
          </p:cNvPr>
          <p:cNvSpPr/>
          <p:nvPr/>
        </p:nvSpPr>
        <p:spPr>
          <a:xfrm>
            <a:off x="10200455" y="4023061"/>
            <a:ext cx="1486424" cy="219929"/>
          </a:xfrm>
          <a:prstGeom prst="roundRect">
            <a:avLst/>
          </a:prstGeom>
          <a:solidFill>
            <a:srgbClr val="06418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Next </a:t>
            </a:r>
            <a:r>
              <a:rPr kumimoji="0" lang="en-US" altLang="ja-JP" sz="1050" b="1" i="0" u="none" strike="noStrike" kern="0" cap="none" spc="0" normalizeH="0" baseline="0" noProof="0" dirty="0" err="1" smtClean="0">
                <a:ln>
                  <a:noFill/>
                </a:ln>
                <a:solidFill>
                  <a:srgbClr val="FFFFFF"/>
                </a:solidFill>
                <a:effectLst/>
                <a:uLnTx/>
                <a:uFillTx/>
                <a:latin typeface="Arial Narrow"/>
                <a:ea typeface="メイリオ"/>
                <a:cs typeface="+mn-cs"/>
              </a:rPr>
              <a:t>TrustZone</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sp>
        <p:nvSpPr>
          <p:cNvPr id="139" name="角丸四角形 28">
            <a:extLst>
              <a:ext uri="{FF2B5EF4-FFF2-40B4-BE49-F238E27FC236}">
                <a16:creationId xmlns="" xmlns:a16="http://schemas.microsoft.com/office/drawing/2014/main" id="{0DAE7B9B-8455-48A5-90B4-40396DCE71F2}"/>
              </a:ext>
            </a:extLst>
          </p:cNvPr>
          <p:cNvSpPr/>
          <p:nvPr/>
        </p:nvSpPr>
        <p:spPr>
          <a:xfrm>
            <a:off x="10200455" y="4277004"/>
            <a:ext cx="1486424" cy="321166"/>
          </a:xfrm>
          <a:prstGeom prst="roundRect">
            <a:avLst/>
          </a:prstGeom>
          <a:solidFill>
            <a:srgbClr val="06418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Next Alternative </a:t>
            </a:r>
            <a:r>
              <a:rPr kumimoji="0" lang="en-US" altLang="ja-JP" sz="1050" b="1" i="0" u="none" strike="noStrike" kern="0" cap="none" spc="0" normalizeH="0" baseline="0" noProof="0" dirty="0" err="1" smtClean="0">
                <a:ln>
                  <a:noFill/>
                </a:ln>
                <a:solidFill>
                  <a:srgbClr val="FFFFFF"/>
                </a:solidFill>
                <a:effectLst/>
                <a:uLnTx/>
                <a:uFillTx/>
                <a:latin typeface="Arial Narrow"/>
                <a:ea typeface="メイリオ"/>
                <a:cs typeface="+mn-cs"/>
              </a:rPr>
              <a:t>TrustZone</a:t>
            </a: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 (for RISC-V)</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sp>
        <p:nvSpPr>
          <p:cNvPr id="140" name="角丸四角形 28">
            <a:extLst>
              <a:ext uri="{FF2B5EF4-FFF2-40B4-BE49-F238E27FC236}">
                <a16:creationId xmlns="" xmlns:a16="http://schemas.microsoft.com/office/drawing/2014/main" id="{0DAE7B9B-8455-48A5-90B4-40396DCE71F2}"/>
              </a:ext>
            </a:extLst>
          </p:cNvPr>
          <p:cNvSpPr/>
          <p:nvPr/>
        </p:nvSpPr>
        <p:spPr>
          <a:xfrm>
            <a:off x="10478011" y="4958604"/>
            <a:ext cx="1208868" cy="435012"/>
          </a:xfrm>
          <a:prstGeom prst="roundRect">
            <a:avLst/>
          </a:prstGeom>
          <a:solidFill>
            <a:srgbClr val="06418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Next </a:t>
            </a:r>
            <a:r>
              <a:rPr kumimoji="0" lang="en-US" altLang="ja-JP" sz="1050" b="1" i="0" u="none" strike="noStrike" kern="0" cap="none" spc="0" normalizeH="0" baseline="0" noProof="0" dirty="0" err="1" smtClean="0">
                <a:ln>
                  <a:noFill/>
                </a:ln>
                <a:solidFill>
                  <a:srgbClr val="FFFFFF"/>
                </a:solidFill>
                <a:effectLst/>
                <a:uLnTx/>
                <a:uFillTx/>
                <a:latin typeface="Arial Narrow"/>
                <a:ea typeface="メイリオ"/>
                <a:cs typeface="+mn-cs"/>
              </a:rPr>
              <a:t>WiFi</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sp>
        <p:nvSpPr>
          <p:cNvPr id="141" name="角丸四角形 28">
            <a:extLst>
              <a:ext uri="{FF2B5EF4-FFF2-40B4-BE49-F238E27FC236}">
                <a16:creationId xmlns="" xmlns:a16="http://schemas.microsoft.com/office/drawing/2014/main" id="{0DAE7B9B-8455-48A5-90B4-40396DCE71F2}"/>
              </a:ext>
            </a:extLst>
          </p:cNvPr>
          <p:cNvSpPr/>
          <p:nvPr/>
        </p:nvSpPr>
        <p:spPr>
          <a:xfrm>
            <a:off x="10478011" y="5424865"/>
            <a:ext cx="1208867" cy="435012"/>
          </a:xfrm>
          <a:prstGeom prst="roundRect">
            <a:avLst/>
          </a:prstGeom>
          <a:solidFill>
            <a:srgbClr val="06418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Next Bluetooth</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sp>
        <p:nvSpPr>
          <p:cNvPr id="142" name="角丸四角形 28">
            <a:extLst>
              <a:ext uri="{FF2B5EF4-FFF2-40B4-BE49-F238E27FC236}">
                <a16:creationId xmlns="" xmlns:a16="http://schemas.microsoft.com/office/drawing/2014/main" id="{0DAE7B9B-8455-48A5-90B4-40396DCE71F2}"/>
              </a:ext>
            </a:extLst>
          </p:cNvPr>
          <p:cNvSpPr/>
          <p:nvPr/>
        </p:nvSpPr>
        <p:spPr>
          <a:xfrm>
            <a:off x="10478011" y="5900501"/>
            <a:ext cx="1208867" cy="435012"/>
          </a:xfrm>
          <a:prstGeom prst="roundRect">
            <a:avLst/>
          </a:prstGeom>
          <a:solidFill>
            <a:srgbClr val="FFC800">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Next Cellular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(especially NB-</a:t>
            </a:r>
            <a:r>
              <a:rPr kumimoji="0" lang="en-US" altLang="ja-JP" sz="1050" b="1" i="0" u="none" strike="noStrike" kern="0" cap="none" spc="0" normalizeH="0" baseline="0" noProof="0" dirty="0" err="1" smtClean="0">
                <a:ln>
                  <a:noFill/>
                </a:ln>
                <a:solidFill>
                  <a:srgbClr val="FFFFFF"/>
                </a:solidFill>
                <a:effectLst/>
                <a:uLnTx/>
                <a:uFillTx/>
                <a:latin typeface="Arial Narrow"/>
                <a:ea typeface="メイリオ"/>
                <a:cs typeface="+mn-cs"/>
              </a:rPr>
              <a:t>IoT</a:t>
            </a: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sp>
        <p:nvSpPr>
          <p:cNvPr id="143" name="角丸四角形 28">
            <a:extLst>
              <a:ext uri="{FF2B5EF4-FFF2-40B4-BE49-F238E27FC236}">
                <a16:creationId xmlns="" xmlns:a16="http://schemas.microsoft.com/office/drawing/2014/main" id="{0DAE7B9B-8455-48A5-90B4-40396DCE71F2}"/>
              </a:ext>
            </a:extLst>
          </p:cNvPr>
          <p:cNvSpPr/>
          <p:nvPr/>
        </p:nvSpPr>
        <p:spPr>
          <a:xfrm>
            <a:off x="7769946" y="5683552"/>
            <a:ext cx="1557132" cy="448803"/>
          </a:xfrm>
          <a:prstGeom prst="roundRect">
            <a:avLst/>
          </a:prstGeom>
          <a:solidFill>
            <a:srgbClr val="06418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Published Bluetooth 5.0 includes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BLE-improvement (2016)</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sp>
        <p:nvSpPr>
          <p:cNvPr id="144" name="角丸四角形 28">
            <a:extLst>
              <a:ext uri="{FF2B5EF4-FFF2-40B4-BE49-F238E27FC236}">
                <a16:creationId xmlns="" xmlns:a16="http://schemas.microsoft.com/office/drawing/2014/main" id="{0DAE7B9B-8455-48A5-90B4-40396DCE71F2}"/>
              </a:ext>
            </a:extLst>
          </p:cNvPr>
          <p:cNvSpPr/>
          <p:nvPr/>
        </p:nvSpPr>
        <p:spPr>
          <a:xfrm>
            <a:off x="8946378" y="3545593"/>
            <a:ext cx="1312522" cy="435012"/>
          </a:xfrm>
          <a:prstGeom prst="roundRect">
            <a:avLst/>
          </a:prstGeom>
          <a:solidFill>
            <a:srgbClr val="FFC800">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with Renesas Specific Security IP</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sp>
        <p:nvSpPr>
          <p:cNvPr id="145" name="角丸四角形 28">
            <a:extLst>
              <a:ext uri="{FF2B5EF4-FFF2-40B4-BE49-F238E27FC236}">
                <a16:creationId xmlns="" xmlns:a16="http://schemas.microsoft.com/office/drawing/2014/main" id="{0DAE7B9B-8455-48A5-90B4-40396DCE71F2}"/>
              </a:ext>
            </a:extLst>
          </p:cNvPr>
          <p:cNvSpPr/>
          <p:nvPr/>
        </p:nvSpPr>
        <p:spPr>
          <a:xfrm>
            <a:off x="5851246" y="3248206"/>
            <a:ext cx="1162389" cy="367097"/>
          </a:xfrm>
          <a:prstGeom prst="roundRect">
            <a:avLst/>
          </a:prstGeom>
          <a:solidFill>
            <a:srgbClr val="06418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NIST adopts AES as standard(2001)</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sp>
        <p:nvSpPr>
          <p:cNvPr id="146" name="角丸四角形 28">
            <a:extLst>
              <a:ext uri="{FF2B5EF4-FFF2-40B4-BE49-F238E27FC236}">
                <a16:creationId xmlns="" xmlns:a16="http://schemas.microsoft.com/office/drawing/2014/main" id="{0DAE7B9B-8455-48A5-90B4-40396DCE71F2}"/>
              </a:ext>
            </a:extLst>
          </p:cNvPr>
          <p:cNvSpPr/>
          <p:nvPr/>
        </p:nvSpPr>
        <p:spPr>
          <a:xfrm>
            <a:off x="7066367" y="3248206"/>
            <a:ext cx="1240224" cy="367097"/>
          </a:xfrm>
          <a:prstGeom prst="roundRect">
            <a:avLst/>
          </a:prstGeom>
          <a:solidFill>
            <a:srgbClr val="06418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Arial Narrow"/>
                <a:ea typeface="メイリオ"/>
                <a:cs typeface="+mn-cs"/>
              </a:rPr>
              <a:t>NIST adopts RSA as standard(2016)</a:t>
            </a:r>
            <a:endParaRPr kumimoji="0" lang="ja-JP" altLang="en-US" sz="1050" b="1" i="0" u="none" strike="noStrike" kern="0" cap="none" spc="0" normalizeH="0" baseline="0" noProof="0" dirty="0">
              <a:ln>
                <a:noFill/>
              </a:ln>
              <a:solidFill>
                <a:srgbClr val="FFFFFF"/>
              </a:solidFill>
              <a:effectLst/>
              <a:uLnTx/>
              <a:uFillTx/>
              <a:latin typeface="Arial Narrow"/>
              <a:ea typeface="メイリオ"/>
              <a:cs typeface="+mn-cs"/>
            </a:endParaRPr>
          </a:p>
        </p:txBody>
      </p:sp>
      <p:sp>
        <p:nvSpPr>
          <p:cNvPr id="147" name="四角形: 角を丸くする 85">
            <a:extLst>
              <a:ext uri="{FF2B5EF4-FFF2-40B4-BE49-F238E27FC236}">
                <a16:creationId xmlns="" xmlns:a16="http://schemas.microsoft.com/office/drawing/2014/main" id="{326C837B-51F3-4874-A0BF-8572FFB5BA4F}"/>
              </a:ext>
            </a:extLst>
          </p:cNvPr>
          <p:cNvSpPr/>
          <p:nvPr/>
        </p:nvSpPr>
        <p:spPr>
          <a:xfrm>
            <a:off x="10067811" y="144511"/>
            <a:ext cx="1765300" cy="50660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Reference</a:t>
            </a:r>
            <a:endParaRPr kumimoji="1" lang="ja-JP" altLang="en-US" dirty="0">
              <a:solidFill>
                <a:schemeClr val="tx1"/>
              </a:solidFill>
            </a:endParaRPr>
          </a:p>
        </p:txBody>
      </p:sp>
      <p:sp>
        <p:nvSpPr>
          <p:cNvPr id="148" name="角丸四角形 28">
            <a:extLst>
              <a:ext uri="{FF2B5EF4-FFF2-40B4-BE49-F238E27FC236}">
                <a16:creationId xmlns="" xmlns:a16="http://schemas.microsoft.com/office/drawing/2014/main" id="{0DAE7B9B-8455-48A5-90B4-40396DCE71F2}"/>
              </a:ext>
            </a:extLst>
          </p:cNvPr>
          <p:cNvSpPr/>
          <p:nvPr/>
        </p:nvSpPr>
        <p:spPr>
          <a:xfrm>
            <a:off x="8606895" y="208121"/>
            <a:ext cx="1312522" cy="435012"/>
          </a:xfrm>
          <a:prstGeom prst="roundRect">
            <a:avLst/>
          </a:prstGeom>
          <a:solidFill>
            <a:schemeClr val="accent3">
              <a:lumMod val="75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kumimoji="1" lang="en-US" altLang="ja-JP" sz="1050" dirty="0">
                <a:solidFill>
                  <a:schemeClr val="bg1"/>
                </a:solidFill>
              </a:rPr>
              <a:t>Renesas</a:t>
            </a:r>
          </a:p>
          <a:p>
            <a:pPr algn="ctr"/>
            <a:r>
              <a:rPr kumimoji="1" lang="en-US" altLang="ja-JP" sz="1050" dirty="0">
                <a:solidFill>
                  <a:schemeClr val="bg1"/>
                </a:solidFill>
              </a:rPr>
              <a:t>Differences</a:t>
            </a:r>
            <a:endParaRPr kumimoji="1" lang="ja-JP" altLang="en-US" sz="1050" dirty="0">
              <a:solidFill>
                <a:schemeClr val="bg1"/>
              </a:solidFill>
            </a:endParaRPr>
          </a:p>
        </p:txBody>
      </p:sp>
    </p:spTree>
    <p:extLst>
      <p:ext uri="{BB962C8B-B14F-4D97-AF65-F5344CB8AC3E}">
        <p14:creationId xmlns:p14="http://schemas.microsoft.com/office/powerpoint/2010/main" val="175285905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120</a:t>
            </a:fld>
            <a:endParaRPr lang="de-DE" dirty="0"/>
          </a:p>
        </p:txBody>
      </p:sp>
      <p:sp>
        <p:nvSpPr>
          <p:cNvPr id="7" name="タイトル 1"/>
          <p:cNvSpPr>
            <a:spLocks noGrp="1"/>
          </p:cNvSpPr>
          <p:nvPr>
            <p:ph type="title"/>
          </p:nvPr>
        </p:nvSpPr>
        <p:spPr>
          <a:xfrm>
            <a:off x="1080000" y="936000"/>
            <a:ext cx="9840536" cy="443198"/>
          </a:xfrm>
        </p:spPr>
        <p:txBody>
          <a:bodyPr/>
          <a:lstStyle/>
          <a:p>
            <a:r>
              <a:rPr kumimoji="1" lang="en-US" altLang="ja-JP" dirty="0"/>
              <a:t>SCI(UART)</a:t>
            </a:r>
            <a:r>
              <a:rPr kumimoji="1" lang="ja-JP" altLang="en-US" dirty="0"/>
              <a:t>の組込み方法と動作</a:t>
            </a:r>
            <a:r>
              <a:rPr kumimoji="1" lang="ja-JP" altLang="en-US" dirty="0" smtClean="0"/>
              <a:t>確認</a:t>
            </a:r>
            <a:endParaRPr lang="en-US" altLang="ja-JP" dirty="0"/>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416" y="1531086"/>
            <a:ext cx="10559233" cy="4715382"/>
          </a:xfrm>
          <a:prstGeom prst="rect">
            <a:avLst/>
          </a:prstGeom>
        </p:spPr>
      </p:pic>
      <p:sp>
        <p:nvSpPr>
          <p:cNvPr id="14" name="正方形/長方形 13"/>
          <p:cNvSpPr/>
          <p:nvPr/>
        </p:nvSpPr>
        <p:spPr>
          <a:xfrm>
            <a:off x="839416" y="1772817"/>
            <a:ext cx="1080120"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2711624" y="2492896"/>
            <a:ext cx="21602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3359696" y="5301208"/>
            <a:ext cx="50405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8184232" y="4221088"/>
            <a:ext cx="1296144"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9984432" y="5337212"/>
            <a:ext cx="720080" cy="2520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 name="直線矢印コネクタ 21"/>
          <p:cNvCxnSpPr>
            <a:cxnSpLocks noChangeShapeType="1"/>
            <a:stCxn id="14" idx="2"/>
            <a:endCxn id="16" idx="0"/>
          </p:cNvCxnSpPr>
          <p:nvPr/>
        </p:nvCxnSpPr>
        <p:spPr bwMode="auto">
          <a:xfrm>
            <a:off x="1379476" y="2060849"/>
            <a:ext cx="432048" cy="3960439"/>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直線矢印コネクタ 23"/>
          <p:cNvCxnSpPr>
            <a:cxnSpLocks noChangeShapeType="1"/>
            <a:stCxn id="15" idx="2"/>
            <a:endCxn id="17" idx="0"/>
          </p:cNvCxnSpPr>
          <p:nvPr/>
        </p:nvCxnSpPr>
        <p:spPr bwMode="auto">
          <a:xfrm>
            <a:off x="2819636" y="2708920"/>
            <a:ext cx="792088" cy="2592288"/>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線矢印コネクタ 24"/>
          <p:cNvCxnSpPr>
            <a:cxnSpLocks noChangeShapeType="1"/>
            <a:stCxn id="17" idx="3"/>
            <a:endCxn id="18" idx="1"/>
          </p:cNvCxnSpPr>
          <p:nvPr/>
        </p:nvCxnSpPr>
        <p:spPr bwMode="auto">
          <a:xfrm flipV="1">
            <a:off x="3863752" y="4401108"/>
            <a:ext cx="4320480" cy="1008112"/>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直線矢印コネクタ 27"/>
          <p:cNvCxnSpPr>
            <a:cxnSpLocks noChangeShapeType="1"/>
            <a:stCxn id="18" idx="2"/>
            <a:endCxn id="20" idx="0"/>
          </p:cNvCxnSpPr>
          <p:nvPr/>
        </p:nvCxnSpPr>
        <p:spPr bwMode="auto">
          <a:xfrm>
            <a:off x="8832304" y="4581128"/>
            <a:ext cx="1512168" cy="756084"/>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正方形/長方形 15"/>
          <p:cNvSpPr/>
          <p:nvPr/>
        </p:nvSpPr>
        <p:spPr>
          <a:xfrm>
            <a:off x="1559496" y="6021288"/>
            <a:ext cx="504056" cy="2225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 name="直線矢印コネクタ 18"/>
          <p:cNvCxnSpPr>
            <a:cxnSpLocks noChangeShapeType="1"/>
            <a:stCxn id="16" idx="0"/>
            <a:endCxn id="15" idx="2"/>
          </p:cNvCxnSpPr>
          <p:nvPr/>
        </p:nvCxnSpPr>
        <p:spPr bwMode="auto">
          <a:xfrm flipV="1">
            <a:off x="1811524" y="2708920"/>
            <a:ext cx="1008112" cy="3312368"/>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24424597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kumimoji="1" lang="en-US" altLang="ja-JP" dirty="0"/>
              <a:t>SCI(UART)</a:t>
            </a:r>
            <a:r>
              <a:rPr kumimoji="1" lang="ja-JP" altLang="en-US" dirty="0"/>
              <a:t>の組込み方法と動作確認</a:t>
            </a:r>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121</a:t>
            </a:fld>
            <a:endParaRPr lang="de-DE"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5480" y="1628800"/>
            <a:ext cx="3424982" cy="4730378"/>
          </a:xfrm>
          <a:prstGeom prst="rect">
            <a:avLst/>
          </a:prstGeom>
        </p:spPr>
      </p:pic>
      <p:sp>
        <p:nvSpPr>
          <p:cNvPr id="5" name="正方形/長方形 4"/>
          <p:cNvSpPr/>
          <p:nvPr/>
        </p:nvSpPr>
        <p:spPr>
          <a:xfrm>
            <a:off x="1446571" y="3747007"/>
            <a:ext cx="1296144" cy="2580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3359696" y="6021288"/>
            <a:ext cx="792088" cy="2580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p:cNvCxnSpPr>
            <a:cxnSpLocks noChangeShapeType="1"/>
            <a:stCxn id="5" idx="2"/>
            <a:endCxn id="6" idx="0"/>
          </p:cNvCxnSpPr>
          <p:nvPr/>
        </p:nvCxnSpPr>
        <p:spPr bwMode="auto">
          <a:xfrm>
            <a:off x="2094643" y="4005064"/>
            <a:ext cx="1661097" cy="2016224"/>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 Box 9"/>
          <p:cNvSpPr txBox="1">
            <a:spLocks noChangeArrowheads="1"/>
          </p:cNvSpPr>
          <p:nvPr/>
        </p:nvSpPr>
        <p:spPr bwMode="auto">
          <a:xfrm>
            <a:off x="2387948" y="5722627"/>
            <a:ext cx="1043876"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「終了」ボタン</a:t>
            </a:r>
            <a:endParaRPr lang="en-US" altLang="ja-JP" sz="1200" dirty="0"/>
          </a:p>
        </p:txBody>
      </p:sp>
      <p:sp>
        <p:nvSpPr>
          <p:cNvPr id="11" name="Text Box 9"/>
          <p:cNvSpPr txBox="1">
            <a:spLocks noChangeArrowheads="1"/>
          </p:cNvSpPr>
          <p:nvPr/>
        </p:nvSpPr>
        <p:spPr bwMode="auto">
          <a:xfrm>
            <a:off x="2578062" y="3111754"/>
            <a:ext cx="3765774" cy="757130"/>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a:t>
            </a:r>
            <a:r>
              <a:rPr lang="en-US" altLang="ja-JP" sz="1200" dirty="0" smtClean="0"/>
              <a:t>CTRL+</a:t>
            </a:r>
            <a:r>
              <a:rPr lang="ja-JP" altLang="en-US" sz="1200" dirty="0" smtClean="0"/>
              <a:t>左クリック」で以下</a:t>
            </a:r>
            <a:r>
              <a:rPr lang="en-US" altLang="ja-JP" sz="1200" dirty="0" smtClean="0"/>
              <a:t>FIT</a:t>
            </a:r>
            <a:r>
              <a:rPr lang="ja-JP" altLang="en-US" sz="1200" dirty="0" smtClean="0"/>
              <a:t>モジュールを選択していく</a:t>
            </a:r>
            <a:endParaRPr lang="en-US" altLang="ja-JP" sz="1200" dirty="0" smtClean="0"/>
          </a:p>
          <a:p>
            <a:pPr>
              <a:buNone/>
            </a:pPr>
            <a:r>
              <a:rPr lang="en-US" altLang="ja-JP" sz="1200" dirty="0" err="1" smtClean="0"/>
              <a:t>r_sci_rx</a:t>
            </a:r>
            <a:endParaRPr lang="en-US" altLang="ja-JP" sz="1200" dirty="0" smtClean="0"/>
          </a:p>
          <a:p>
            <a:pPr>
              <a:buNone/>
            </a:pPr>
            <a:r>
              <a:rPr lang="en-US" altLang="ja-JP" sz="1200" dirty="0" err="1" smtClean="0"/>
              <a:t>r_byteq</a:t>
            </a:r>
            <a:endParaRPr lang="en-US" altLang="ja-JP" sz="1200" dirty="0" smtClean="0"/>
          </a:p>
        </p:txBody>
      </p:sp>
      <p:pic>
        <p:nvPicPr>
          <p:cNvPr id="12" name="図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224" y="1379197"/>
            <a:ext cx="2880320" cy="4908607"/>
          </a:xfrm>
          <a:prstGeom prst="rect">
            <a:avLst/>
          </a:prstGeom>
        </p:spPr>
      </p:pic>
      <p:sp>
        <p:nvSpPr>
          <p:cNvPr id="14" name="正方形/長方形 13"/>
          <p:cNvSpPr/>
          <p:nvPr/>
        </p:nvSpPr>
        <p:spPr>
          <a:xfrm>
            <a:off x="8544272" y="3068960"/>
            <a:ext cx="1080120"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8437340" y="4534366"/>
            <a:ext cx="1181047" cy="4068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直線矢印コネクタ 15"/>
          <p:cNvCxnSpPr>
            <a:cxnSpLocks noChangeShapeType="1"/>
            <a:stCxn id="6" idx="3"/>
            <a:endCxn id="14" idx="1"/>
          </p:cNvCxnSpPr>
          <p:nvPr/>
        </p:nvCxnSpPr>
        <p:spPr bwMode="auto">
          <a:xfrm flipV="1">
            <a:off x="4151784" y="3212976"/>
            <a:ext cx="4392488" cy="2937341"/>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直線矢印コネクタ 18"/>
          <p:cNvCxnSpPr>
            <a:cxnSpLocks noChangeShapeType="1"/>
            <a:stCxn id="6" idx="3"/>
            <a:endCxn id="15" idx="1"/>
          </p:cNvCxnSpPr>
          <p:nvPr/>
        </p:nvCxnSpPr>
        <p:spPr bwMode="auto">
          <a:xfrm flipV="1">
            <a:off x="4151784" y="4737767"/>
            <a:ext cx="4285556" cy="1412550"/>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Text Box 9"/>
          <p:cNvSpPr txBox="1">
            <a:spLocks noChangeArrowheads="1"/>
          </p:cNvSpPr>
          <p:nvPr/>
        </p:nvSpPr>
        <p:spPr bwMode="auto">
          <a:xfrm>
            <a:off x="6796301" y="2514750"/>
            <a:ext cx="1210588" cy="978729"/>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コンポーネントに</a:t>
            </a:r>
            <a:endParaRPr lang="en-US" altLang="ja-JP" sz="1200" dirty="0" smtClean="0"/>
          </a:p>
          <a:p>
            <a:pPr>
              <a:buNone/>
            </a:pPr>
            <a:r>
              <a:rPr lang="en-US" altLang="ja-JP" sz="1200" dirty="0" err="1" smtClean="0"/>
              <a:t>r_sci_rx</a:t>
            </a:r>
            <a:r>
              <a:rPr lang="en-US" altLang="ja-JP" sz="1200" dirty="0" smtClean="0"/>
              <a:t> </a:t>
            </a:r>
            <a:r>
              <a:rPr lang="ja-JP" altLang="en-US" sz="1200" dirty="0" smtClean="0"/>
              <a:t>と</a:t>
            </a:r>
            <a:endParaRPr lang="en-US" altLang="ja-JP" sz="1200" dirty="0" smtClean="0"/>
          </a:p>
          <a:p>
            <a:pPr>
              <a:buNone/>
            </a:pPr>
            <a:r>
              <a:rPr lang="en-US" altLang="ja-JP" sz="1200" dirty="0" err="1" smtClean="0"/>
              <a:t>r_byteq</a:t>
            </a:r>
            <a:r>
              <a:rPr lang="en-US" altLang="ja-JP" sz="1200" dirty="0" smtClean="0"/>
              <a:t> </a:t>
            </a:r>
            <a:r>
              <a:rPr lang="ja-JP" altLang="en-US" sz="1200" dirty="0" smtClean="0"/>
              <a:t>が</a:t>
            </a:r>
            <a:endParaRPr lang="en-US" altLang="ja-JP" sz="1200" dirty="0" smtClean="0"/>
          </a:p>
          <a:p>
            <a:pPr>
              <a:buNone/>
            </a:pPr>
            <a:r>
              <a:rPr lang="ja-JP" altLang="en-US" sz="1200" dirty="0"/>
              <a:t>追加</a:t>
            </a:r>
            <a:r>
              <a:rPr lang="ja-JP" altLang="en-US" sz="1200" dirty="0" smtClean="0"/>
              <a:t>される</a:t>
            </a:r>
            <a:endParaRPr lang="en-US" altLang="ja-JP" sz="1200" dirty="0"/>
          </a:p>
        </p:txBody>
      </p:sp>
    </p:spTree>
    <p:extLst>
      <p:ext uri="{BB962C8B-B14F-4D97-AF65-F5344CB8AC3E}">
        <p14:creationId xmlns:p14="http://schemas.microsoft.com/office/powerpoint/2010/main" val="372493495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983432" y="1577108"/>
            <a:ext cx="6264696" cy="4802933"/>
          </a:xfrm>
          <a:prstGeom prst="rect">
            <a:avLst/>
          </a:prstGeom>
        </p:spPr>
      </p:pic>
      <p:sp>
        <p:nvSpPr>
          <p:cNvPr id="2" name="タイトル 1"/>
          <p:cNvSpPr>
            <a:spLocks noGrp="1"/>
          </p:cNvSpPr>
          <p:nvPr>
            <p:ph type="title"/>
          </p:nvPr>
        </p:nvSpPr>
        <p:spPr>
          <a:xfrm>
            <a:off x="1080000" y="923689"/>
            <a:ext cx="9000000" cy="455509"/>
          </a:xfrm>
        </p:spPr>
        <p:txBody>
          <a:bodyPr/>
          <a:lstStyle/>
          <a:p>
            <a:r>
              <a:rPr kumimoji="1" lang="en-US" altLang="ja-JP" dirty="0"/>
              <a:t>SCI(UART)</a:t>
            </a:r>
            <a:r>
              <a:rPr kumimoji="1" lang="ja-JP" altLang="en-US" dirty="0"/>
              <a:t>の組込み方法と動作確認</a:t>
            </a:r>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122</a:t>
            </a:fld>
            <a:endParaRPr lang="de-DE" dirty="0"/>
          </a:p>
        </p:txBody>
      </p:sp>
      <p:sp>
        <p:nvSpPr>
          <p:cNvPr id="5" name="正方形/長方形 4"/>
          <p:cNvSpPr/>
          <p:nvPr/>
        </p:nvSpPr>
        <p:spPr>
          <a:xfrm>
            <a:off x="1919536" y="6136073"/>
            <a:ext cx="648072" cy="2580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1628317" y="3140968"/>
            <a:ext cx="648072" cy="2580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5499100" y="3718235"/>
            <a:ext cx="1605012" cy="5748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矢印コネクタ 8"/>
          <p:cNvCxnSpPr>
            <a:cxnSpLocks noChangeShapeType="1"/>
            <a:stCxn id="5" idx="0"/>
            <a:endCxn id="7" idx="2"/>
          </p:cNvCxnSpPr>
          <p:nvPr/>
        </p:nvCxnSpPr>
        <p:spPr bwMode="auto">
          <a:xfrm flipH="1" flipV="1">
            <a:off x="1952353" y="3399025"/>
            <a:ext cx="291219" cy="2737048"/>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直線矢印コネクタ 11"/>
          <p:cNvCxnSpPr>
            <a:cxnSpLocks noChangeShapeType="1"/>
            <a:stCxn id="7" idx="3"/>
            <a:endCxn id="8" idx="1"/>
          </p:cNvCxnSpPr>
          <p:nvPr/>
        </p:nvCxnSpPr>
        <p:spPr bwMode="auto">
          <a:xfrm>
            <a:off x="2276389" y="3269997"/>
            <a:ext cx="3222711" cy="735669"/>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 Box 9"/>
          <p:cNvSpPr txBox="1">
            <a:spLocks noChangeArrowheads="1"/>
          </p:cNvSpPr>
          <p:nvPr/>
        </p:nvSpPr>
        <p:spPr bwMode="auto">
          <a:xfrm>
            <a:off x="6888088" y="1827436"/>
            <a:ext cx="5254965" cy="2529923"/>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a:t>図</a:t>
            </a:r>
            <a:r>
              <a:rPr lang="ja-JP" altLang="en-US" sz="1200" dirty="0" smtClean="0"/>
              <a:t>のように</a:t>
            </a:r>
            <a:r>
              <a:rPr lang="ja-JP" altLang="en-US" sz="1200" dirty="0"/>
              <a:t>設定</a:t>
            </a:r>
            <a:r>
              <a:rPr lang="ja-JP" altLang="en-US" sz="1200" dirty="0" smtClean="0"/>
              <a:t>する。</a:t>
            </a:r>
            <a:endParaRPr lang="en-US" altLang="ja-JP" sz="1200" dirty="0" smtClean="0"/>
          </a:p>
          <a:p>
            <a:pPr>
              <a:buNone/>
            </a:pPr>
            <a:endParaRPr lang="en-US" altLang="ja-JP" sz="1200" dirty="0" smtClean="0"/>
          </a:p>
          <a:p>
            <a:pPr>
              <a:buNone/>
            </a:pPr>
            <a:r>
              <a:rPr lang="ja-JP" altLang="en-US" sz="1200" dirty="0" smtClean="0"/>
              <a:t>補足：</a:t>
            </a:r>
            <a:endParaRPr lang="en-US" altLang="ja-JP" sz="1200" dirty="0" smtClean="0"/>
          </a:p>
          <a:p>
            <a:pPr>
              <a:buNone/>
            </a:pPr>
            <a:r>
              <a:rPr lang="ja-JP" altLang="en-US" sz="1200" dirty="0" smtClean="0"/>
              <a:t>デフォルトでは、</a:t>
            </a:r>
            <a:r>
              <a:rPr lang="en-US" altLang="ja-JP" sz="1200" dirty="0" smtClean="0"/>
              <a:t>e2 studio</a:t>
            </a:r>
            <a:r>
              <a:rPr lang="ja-JP" altLang="en-US" sz="1200" dirty="0" smtClean="0"/>
              <a:t>上の仮想コンソール上に出力するようになっている。</a:t>
            </a:r>
            <a:endParaRPr lang="en-US" altLang="ja-JP" sz="1200" dirty="0" smtClean="0"/>
          </a:p>
          <a:p>
            <a:pPr>
              <a:buNone/>
            </a:pPr>
            <a:r>
              <a:rPr lang="en-US" altLang="ja-JP" sz="1200" dirty="0" smtClean="0"/>
              <a:t>e2 studio</a:t>
            </a:r>
            <a:r>
              <a:rPr lang="ja-JP" altLang="en-US" sz="1200" dirty="0" smtClean="0"/>
              <a:t>を</a:t>
            </a:r>
            <a:r>
              <a:rPr lang="ja-JP" altLang="en-US" sz="1200" dirty="0" smtClean="0"/>
              <a:t>使う初期デバッグフェーズであればそれでよいが、</a:t>
            </a:r>
            <a:endParaRPr lang="en-US" altLang="ja-JP" sz="1200" dirty="0" smtClean="0"/>
          </a:p>
          <a:p>
            <a:pPr>
              <a:buNone/>
            </a:pPr>
            <a:r>
              <a:rPr lang="en-US" altLang="ja-JP" sz="1200" dirty="0" smtClean="0"/>
              <a:t>e2 </a:t>
            </a:r>
            <a:r>
              <a:rPr lang="en-US" altLang="ja-JP" sz="1200" dirty="0" err="1" smtClean="0"/>
              <a:t>studi</a:t>
            </a:r>
            <a:r>
              <a:rPr lang="ja-JP" altLang="en-US" sz="1200" dirty="0" smtClean="0"/>
              <a:t>を使わない後期デバッグフェーズ</a:t>
            </a:r>
            <a:r>
              <a:rPr lang="en-US" altLang="ja-JP" sz="1200" dirty="0" smtClean="0"/>
              <a:t>(</a:t>
            </a:r>
            <a:r>
              <a:rPr lang="ja-JP" altLang="en-US" sz="1200" dirty="0" smtClean="0"/>
              <a:t>実機のみによる試験等</a:t>
            </a:r>
            <a:r>
              <a:rPr lang="en-US" altLang="ja-JP" sz="1200" dirty="0" smtClean="0"/>
              <a:t>)</a:t>
            </a:r>
            <a:r>
              <a:rPr lang="ja-JP" altLang="en-US" sz="1200" dirty="0" smtClean="0"/>
              <a:t>では</a:t>
            </a:r>
            <a:endParaRPr lang="en-US" altLang="ja-JP" sz="1200" dirty="0" smtClean="0"/>
          </a:p>
          <a:p>
            <a:pPr>
              <a:buNone/>
            </a:pPr>
            <a:r>
              <a:rPr lang="en-US" altLang="ja-JP" sz="1200" dirty="0" smtClean="0"/>
              <a:t>UART</a:t>
            </a:r>
            <a:r>
              <a:rPr lang="ja-JP" altLang="en-US" sz="1200" dirty="0" smtClean="0"/>
              <a:t>を用いた</a:t>
            </a:r>
            <a:r>
              <a:rPr lang="en-US" altLang="ja-JP" sz="1200" dirty="0" smtClean="0"/>
              <a:t>print</a:t>
            </a:r>
            <a:r>
              <a:rPr lang="ja-JP" altLang="en-US" sz="1200" dirty="0" smtClean="0"/>
              <a:t>デバッグのほうが良いケースがある。</a:t>
            </a:r>
            <a:endParaRPr lang="en-US" altLang="ja-JP" sz="1200" dirty="0" smtClean="0"/>
          </a:p>
          <a:p>
            <a:pPr>
              <a:buNone/>
            </a:pPr>
            <a:endParaRPr lang="en-US" altLang="ja-JP" sz="1200" dirty="0"/>
          </a:p>
          <a:p>
            <a:pPr>
              <a:buNone/>
            </a:pPr>
            <a:r>
              <a:rPr lang="ja-JP" altLang="en-US" sz="1200" dirty="0" smtClean="0"/>
              <a:t>さらに量産時には、性能最大化のため</a:t>
            </a:r>
            <a:r>
              <a:rPr lang="en-US" altLang="ja-JP" sz="1200" dirty="0" smtClean="0"/>
              <a:t>print</a:t>
            </a:r>
            <a:r>
              <a:rPr lang="ja-JP" altLang="en-US" sz="1200" dirty="0" smtClean="0"/>
              <a:t>デバッグ出力をしないケースもある。</a:t>
            </a:r>
            <a:endParaRPr lang="en-US" altLang="ja-JP" sz="1200" dirty="0" smtClean="0"/>
          </a:p>
          <a:p>
            <a:pPr>
              <a:buNone/>
            </a:pPr>
            <a:endParaRPr lang="en-US" altLang="ja-JP" sz="1200" dirty="0"/>
          </a:p>
          <a:p>
            <a:pPr>
              <a:buNone/>
            </a:pPr>
            <a:r>
              <a:rPr lang="ja-JP" altLang="en-US" sz="1200" dirty="0" smtClean="0"/>
              <a:t>開発フェーズに応じて</a:t>
            </a:r>
            <a:r>
              <a:rPr lang="en-US" altLang="ja-JP" sz="1200" dirty="0" smtClean="0"/>
              <a:t>print</a:t>
            </a:r>
            <a:r>
              <a:rPr lang="ja-JP" altLang="en-US" sz="1200" dirty="0" smtClean="0"/>
              <a:t>デバッグの手法を切り替えていくとよい。</a:t>
            </a:r>
            <a:endParaRPr lang="en-US" altLang="ja-JP" sz="1200" dirty="0" smtClean="0"/>
          </a:p>
        </p:txBody>
      </p:sp>
    </p:spTree>
    <p:extLst>
      <p:ext uri="{BB962C8B-B14F-4D97-AF65-F5344CB8AC3E}">
        <p14:creationId xmlns:p14="http://schemas.microsoft.com/office/powerpoint/2010/main" val="304789685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2"/>
          <a:stretch>
            <a:fillRect/>
          </a:stretch>
        </p:blipFill>
        <p:spPr>
          <a:xfrm>
            <a:off x="695400" y="1639814"/>
            <a:ext cx="6263988" cy="4627086"/>
          </a:xfrm>
          <a:prstGeom prst="rect">
            <a:avLst/>
          </a:prstGeom>
        </p:spPr>
      </p:pic>
      <p:sp>
        <p:nvSpPr>
          <p:cNvPr id="2" name="タイトル 1"/>
          <p:cNvSpPr>
            <a:spLocks noGrp="1"/>
          </p:cNvSpPr>
          <p:nvPr>
            <p:ph type="title"/>
          </p:nvPr>
        </p:nvSpPr>
        <p:spPr>
          <a:xfrm>
            <a:off x="1080000" y="923689"/>
            <a:ext cx="9000000" cy="455509"/>
          </a:xfrm>
        </p:spPr>
        <p:txBody>
          <a:bodyPr/>
          <a:lstStyle/>
          <a:p>
            <a:r>
              <a:rPr kumimoji="1" lang="en-US" altLang="ja-JP" dirty="0"/>
              <a:t>SCI(UART)</a:t>
            </a:r>
            <a:r>
              <a:rPr kumimoji="1" lang="ja-JP" altLang="en-US" dirty="0"/>
              <a:t>の組込み方法と動作確認</a:t>
            </a:r>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123</a:t>
            </a:fld>
            <a:endParaRPr lang="de-DE" dirty="0"/>
          </a:p>
        </p:txBody>
      </p:sp>
      <p:sp>
        <p:nvSpPr>
          <p:cNvPr id="5" name="正方形/長方形 4"/>
          <p:cNvSpPr/>
          <p:nvPr/>
        </p:nvSpPr>
        <p:spPr>
          <a:xfrm>
            <a:off x="1343472" y="3615049"/>
            <a:ext cx="1080120" cy="2580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p:cNvCxnSpPr>
            <a:cxnSpLocks noChangeShapeType="1"/>
            <a:stCxn id="5" idx="3"/>
            <a:endCxn id="6" idx="1"/>
          </p:cNvCxnSpPr>
          <p:nvPr/>
        </p:nvCxnSpPr>
        <p:spPr bwMode="auto">
          <a:xfrm>
            <a:off x="2423592" y="3744078"/>
            <a:ext cx="2453799" cy="57655"/>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正方形/長方形 12"/>
          <p:cNvSpPr/>
          <p:nvPr/>
        </p:nvSpPr>
        <p:spPr>
          <a:xfrm>
            <a:off x="2107165" y="6008843"/>
            <a:ext cx="316427" cy="2580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Text Box 9"/>
          <p:cNvSpPr txBox="1">
            <a:spLocks noChangeArrowheads="1"/>
          </p:cNvSpPr>
          <p:nvPr/>
        </p:nvSpPr>
        <p:spPr bwMode="auto">
          <a:xfrm>
            <a:off x="264060" y="3324352"/>
            <a:ext cx="1292341"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err="1" smtClean="0"/>
              <a:t>r_sci_rx</a:t>
            </a:r>
            <a:r>
              <a:rPr lang="en-US" altLang="ja-JP" sz="1200" dirty="0" smtClean="0"/>
              <a:t> </a:t>
            </a:r>
            <a:r>
              <a:rPr lang="ja-JP" altLang="en-US" sz="1200" dirty="0" smtClean="0"/>
              <a:t>を選択</a:t>
            </a:r>
            <a:endParaRPr lang="en-US" altLang="ja-JP" sz="1200" dirty="0" smtClean="0"/>
          </a:p>
        </p:txBody>
      </p:sp>
      <p:sp>
        <p:nvSpPr>
          <p:cNvPr id="21" name="Text Box 9"/>
          <p:cNvSpPr txBox="1">
            <a:spLocks noChangeArrowheads="1"/>
          </p:cNvSpPr>
          <p:nvPr/>
        </p:nvSpPr>
        <p:spPr bwMode="auto">
          <a:xfrm>
            <a:off x="1032349" y="5712745"/>
            <a:ext cx="1233030"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端子設定を選択</a:t>
            </a:r>
            <a:endParaRPr lang="en-US" altLang="ja-JP" sz="1200" dirty="0" smtClean="0"/>
          </a:p>
        </p:txBody>
      </p:sp>
      <p:pic>
        <p:nvPicPr>
          <p:cNvPr id="25" name="図 24"/>
          <p:cNvPicPr>
            <a:picLocks noChangeAspect="1"/>
          </p:cNvPicPr>
          <p:nvPr/>
        </p:nvPicPr>
        <p:blipFill>
          <a:blip r:embed="rId3"/>
          <a:stretch>
            <a:fillRect/>
          </a:stretch>
        </p:blipFill>
        <p:spPr>
          <a:xfrm>
            <a:off x="5616838" y="3921715"/>
            <a:ext cx="4265804" cy="2953248"/>
          </a:xfrm>
          <a:prstGeom prst="rect">
            <a:avLst/>
          </a:prstGeom>
        </p:spPr>
      </p:pic>
      <p:sp>
        <p:nvSpPr>
          <p:cNvPr id="18" name="Text Box 9"/>
          <p:cNvSpPr txBox="1">
            <a:spLocks noChangeArrowheads="1"/>
          </p:cNvSpPr>
          <p:nvPr/>
        </p:nvSpPr>
        <p:spPr bwMode="auto">
          <a:xfrm>
            <a:off x="5741815" y="3406632"/>
            <a:ext cx="4684296" cy="289438"/>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SCI2</a:t>
            </a:r>
            <a:r>
              <a:rPr lang="ja-JP" altLang="en-US" sz="1200" dirty="0"/>
              <a:t> </a:t>
            </a:r>
            <a:r>
              <a:rPr lang="en-US" altLang="ja-JP" sz="1200" dirty="0" smtClean="0"/>
              <a:t>(channel 2)</a:t>
            </a:r>
            <a:r>
              <a:rPr lang="ja-JP" altLang="en-US" sz="1200" dirty="0" smtClean="0"/>
              <a:t>を</a:t>
            </a:r>
            <a:r>
              <a:rPr lang="ja-JP" altLang="en-US" sz="1200" dirty="0"/>
              <a:t>使用</a:t>
            </a:r>
            <a:r>
              <a:rPr lang="ja-JP" altLang="en-US" sz="1200" dirty="0" smtClean="0"/>
              <a:t>するため</a:t>
            </a:r>
            <a:r>
              <a:rPr lang="ja-JP" altLang="en-US" sz="1200" dirty="0" smtClean="0"/>
              <a:t>、</a:t>
            </a:r>
            <a:r>
              <a:rPr lang="en-US" altLang="ja-JP" sz="1200" dirty="0" smtClean="0"/>
              <a:t>channel 2 </a:t>
            </a:r>
            <a:r>
              <a:rPr lang="ja-JP" altLang="en-US" sz="1200" dirty="0" smtClean="0"/>
              <a:t>を </a:t>
            </a:r>
            <a:r>
              <a:rPr lang="en-US" altLang="ja-JP" sz="1200" dirty="0" smtClean="0"/>
              <a:t>include </a:t>
            </a:r>
            <a:r>
              <a:rPr lang="ja-JP" altLang="en-US" sz="1200" dirty="0" smtClean="0"/>
              <a:t>にす</a:t>
            </a:r>
            <a:r>
              <a:rPr lang="ja-JP" altLang="en-US" sz="1200" dirty="0" smtClean="0"/>
              <a:t>る</a:t>
            </a:r>
            <a:r>
              <a:rPr lang="ja-JP" altLang="en-US" sz="1200" dirty="0" smtClean="0"/>
              <a:t>。</a:t>
            </a:r>
            <a:endParaRPr lang="en-US" altLang="ja-JP" sz="1200" dirty="0" smtClean="0"/>
          </a:p>
        </p:txBody>
      </p:sp>
      <p:sp>
        <p:nvSpPr>
          <p:cNvPr id="29" name="正方形/長方形 28"/>
          <p:cNvSpPr/>
          <p:nvPr/>
        </p:nvSpPr>
        <p:spPr>
          <a:xfrm>
            <a:off x="5965587" y="5159639"/>
            <a:ext cx="3298765" cy="7896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矢印コネクタ 13"/>
          <p:cNvCxnSpPr>
            <a:cxnSpLocks noChangeShapeType="1"/>
            <a:stCxn id="29" idx="1"/>
            <a:endCxn id="13" idx="3"/>
          </p:cNvCxnSpPr>
          <p:nvPr/>
        </p:nvCxnSpPr>
        <p:spPr bwMode="auto">
          <a:xfrm flipH="1">
            <a:off x="2423592" y="5554460"/>
            <a:ext cx="3541995" cy="583412"/>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直線矢印コネクタ 30"/>
          <p:cNvCxnSpPr>
            <a:cxnSpLocks noChangeShapeType="1"/>
            <a:stCxn id="6" idx="2"/>
            <a:endCxn id="29" idx="0"/>
          </p:cNvCxnSpPr>
          <p:nvPr/>
        </p:nvCxnSpPr>
        <p:spPr bwMode="auto">
          <a:xfrm>
            <a:off x="5378684" y="3953357"/>
            <a:ext cx="2236286" cy="1206282"/>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正方形/長方形 5"/>
          <p:cNvSpPr/>
          <p:nvPr/>
        </p:nvSpPr>
        <p:spPr>
          <a:xfrm>
            <a:off x="4877391" y="3650108"/>
            <a:ext cx="1002585" cy="3032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Text Box 9"/>
          <p:cNvSpPr txBox="1">
            <a:spLocks noChangeArrowheads="1"/>
          </p:cNvSpPr>
          <p:nvPr/>
        </p:nvSpPr>
        <p:spPr bwMode="auto">
          <a:xfrm>
            <a:off x="7963719" y="4624108"/>
            <a:ext cx="3657924" cy="535531"/>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UART</a:t>
            </a:r>
            <a:r>
              <a:rPr lang="ja-JP" altLang="en-US" sz="1200" dirty="0" smtClean="0"/>
              <a:t>モード</a:t>
            </a:r>
            <a:r>
              <a:rPr lang="en-US" altLang="ja-JP" sz="1200" dirty="0" smtClean="0"/>
              <a:t>(Rx/</a:t>
            </a:r>
            <a:r>
              <a:rPr lang="en-US" altLang="ja-JP" sz="1200" dirty="0" err="1" smtClean="0"/>
              <a:t>Tx</a:t>
            </a:r>
            <a:r>
              <a:rPr lang="en-US" altLang="ja-JP" sz="1200" dirty="0" smtClean="0"/>
              <a:t>)</a:t>
            </a:r>
            <a:r>
              <a:rPr lang="ja-JP" altLang="en-US" sz="1200" dirty="0" smtClean="0"/>
              <a:t>で使用する</a:t>
            </a:r>
            <a:r>
              <a:rPr lang="en-US" altLang="ja-JP" sz="1200" dirty="0" smtClean="0"/>
              <a:t>2</a:t>
            </a:r>
            <a:r>
              <a:rPr lang="ja-JP" altLang="en-US" sz="1200" dirty="0" smtClean="0"/>
              <a:t>端子をチェックする。</a:t>
            </a:r>
            <a:endParaRPr lang="en-US" altLang="ja-JP" sz="1200" dirty="0" smtClean="0"/>
          </a:p>
          <a:p>
            <a:pPr>
              <a:buNone/>
            </a:pPr>
            <a:r>
              <a:rPr lang="ja-JP" altLang="en-US" sz="1200" dirty="0" smtClean="0"/>
              <a:t>⇒</a:t>
            </a:r>
            <a:r>
              <a:rPr lang="en-US" altLang="ja-JP" sz="1200" dirty="0" smtClean="0"/>
              <a:t>RXD2</a:t>
            </a:r>
            <a:r>
              <a:rPr lang="ja-JP" altLang="en-US" sz="1200" dirty="0" smtClean="0"/>
              <a:t>端子と</a:t>
            </a:r>
            <a:r>
              <a:rPr lang="en-US" altLang="ja-JP" sz="1200" dirty="0" smtClean="0"/>
              <a:t>TXD2</a:t>
            </a:r>
            <a:r>
              <a:rPr lang="ja-JP" altLang="en-US" sz="1200" dirty="0" smtClean="0"/>
              <a:t>端子</a:t>
            </a:r>
            <a:endParaRPr lang="en-US" altLang="ja-JP" sz="1200" dirty="0" smtClean="0"/>
          </a:p>
        </p:txBody>
      </p:sp>
    </p:spTree>
    <p:extLst>
      <p:ext uri="{BB962C8B-B14F-4D97-AF65-F5344CB8AC3E}">
        <p14:creationId xmlns:p14="http://schemas.microsoft.com/office/powerpoint/2010/main" val="337521386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417" y="1630319"/>
            <a:ext cx="9840416" cy="4681784"/>
          </a:xfrm>
          <a:prstGeom prst="rect">
            <a:avLst/>
          </a:prstGeom>
        </p:spPr>
      </p:pic>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124</a:t>
            </a:fld>
            <a:endParaRPr lang="de-DE" dirty="0"/>
          </a:p>
        </p:txBody>
      </p:sp>
      <p:sp>
        <p:nvSpPr>
          <p:cNvPr id="7" name="タイトル 1"/>
          <p:cNvSpPr>
            <a:spLocks noGrp="1"/>
          </p:cNvSpPr>
          <p:nvPr>
            <p:ph type="title"/>
          </p:nvPr>
        </p:nvSpPr>
        <p:spPr>
          <a:xfrm>
            <a:off x="1080000" y="936000"/>
            <a:ext cx="9840536" cy="443198"/>
          </a:xfrm>
        </p:spPr>
        <p:txBody>
          <a:bodyPr/>
          <a:lstStyle/>
          <a:p>
            <a:r>
              <a:rPr kumimoji="1" lang="en-US" altLang="ja-JP" dirty="0"/>
              <a:t>SCI(UART)</a:t>
            </a:r>
            <a:r>
              <a:rPr kumimoji="1" lang="ja-JP" altLang="en-US" dirty="0"/>
              <a:t>の組込み方法と動作</a:t>
            </a:r>
            <a:r>
              <a:rPr kumimoji="1" lang="ja-JP" altLang="en-US" dirty="0" smtClean="0"/>
              <a:t>確認</a:t>
            </a:r>
            <a:endParaRPr lang="en-US" altLang="ja-JP" dirty="0"/>
          </a:p>
        </p:txBody>
      </p:sp>
      <p:sp>
        <p:nvSpPr>
          <p:cNvPr id="16" name="正方形/長方形 15"/>
          <p:cNvSpPr/>
          <p:nvPr/>
        </p:nvSpPr>
        <p:spPr>
          <a:xfrm>
            <a:off x="911424" y="3943430"/>
            <a:ext cx="576064" cy="2580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3719736" y="2996952"/>
            <a:ext cx="4824536" cy="2580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3719736" y="3842183"/>
            <a:ext cx="4824536" cy="2580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 name="直線矢印コネクタ 21"/>
          <p:cNvCxnSpPr>
            <a:cxnSpLocks noChangeShapeType="1"/>
            <a:stCxn id="16" idx="3"/>
            <a:endCxn id="19" idx="1"/>
          </p:cNvCxnSpPr>
          <p:nvPr/>
        </p:nvCxnSpPr>
        <p:spPr bwMode="auto">
          <a:xfrm flipV="1">
            <a:off x="1487488" y="3125981"/>
            <a:ext cx="2232248" cy="946478"/>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直線矢印コネクタ 22"/>
          <p:cNvCxnSpPr>
            <a:cxnSpLocks noChangeShapeType="1"/>
            <a:stCxn id="16" idx="3"/>
            <a:endCxn id="21" idx="1"/>
          </p:cNvCxnSpPr>
          <p:nvPr/>
        </p:nvCxnSpPr>
        <p:spPr bwMode="auto">
          <a:xfrm flipV="1">
            <a:off x="1487488" y="3971212"/>
            <a:ext cx="2232248" cy="101247"/>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Text Box 9"/>
          <p:cNvSpPr txBox="1">
            <a:spLocks noChangeArrowheads="1"/>
          </p:cNvSpPr>
          <p:nvPr/>
        </p:nvSpPr>
        <p:spPr bwMode="auto">
          <a:xfrm>
            <a:off x="1412205" y="4201487"/>
            <a:ext cx="992579"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SCI2</a:t>
            </a:r>
            <a:r>
              <a:rPr lang="ja-JP" altLang="en-US" sz="1200" dirty="0" smtClean="0"/>
              <a:t>を選択</a:t>
            </a:r>
            <a:endParaRPr lang="en-US" altLang="ja-JP" sz="1200" dirty="0" smtClean="0"/>
          </a:p>
        </p:txBody>
      </p:sp>
      <p:sp>
        <p:nvSpPr>
          <p:cNvPr id="28" name="Text Box 9"/>
          <p:cNvSpPr txBox="1">
            <a:spLocks noChangeArrowheads="1"/>
          </p:cNvSpPr>
          <p:nvPr/>
        </p:nvSpPr>
        <p:spPr bwMode="auto">
          <a:xfrm>
            <a:off x="5219881" y="2714426"/>
            <a:ext cx="2100255"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端子割り当てで「</a:t>
            </a:r>
            <a:r>
              <a:rPr lang="en-US" altLang="ja-JP" sz="1200" b="1" dirty="0" smtClean="0">
                <a:solidFill>
                  <a:srgbClr val="FF0000"/>
                </a:solidFill>
              </a:rPr>
              <a:t>P52</a:t>
            </a:r>
            <a:r>
              <a:rPr lang="ja-JP" altLang="en-US" sz="1200" dirty="0" smtClean="0"/>
              <a:t>」を選択</a:t>
            </a:r>
            <a:endParaRPr lang="en-US" altLang="ja-JP" sz="1200" dirty="0" smtClean="0"/>
          </a:p>
        </p:txBody>
      </p:sp>
      <p:sp>
        <p:nvSpPr>
          <p:cNvPr id="29" name="Text Box 9"/>
          <p:cNvSpPr txBox="1">
            <a:spLocks noChangeArrowheads="1"/>
          </p:cNvSpPr>
          <p:nvPr/>
        </p:nvSpPr>
        <p:spPr bwMode="auto">
          <a:xfrm>
            <a:off x="5219881" y="3537535"/>
            <a:ext cx="2100255"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端子割り当てで「</a:t>
            </a:r>
            <a:r>
              <a:rPr lang="en-US" altLang="ja-JP" sz="1200" b="1" dirty="0" smtClean="0">
                <a:solidFill>
                  <a:srgbClr val="FF0000"/>
                </a:solidFill>
              </a:rPr>
              <a:t>P50</a:t>
            </a:r>
            <a:r>
              <a:rPr lang="ja-JP" altLang="en-US" sz="1200" dirty="0" smtClean="0"/>
              <a:t>」を選択</a:t>
            </a:r>
            <a:endParaRPr lang="en-US" altLang="ja-JP" sz="1200" dirty="0" smtClean="0"/>
          </a:p>
        </p:txBody>
      </p:sp>
      <p:cxnSp>
        <p:nvCxnSpPr>
          <p:cNvPr id="33" name="直線矢印コネクタ 32"/>
          <p:cNvCxnSpPr>
            <a:cxnSpLocks noChangeShapeType="1"/>
            <a:stCxn id="21" idx="3"/>
            <a:endCxn id="35" idx="1"/>
          </p:cNvCxnSpPr>
          <p:nvPr/>
        </p:nvCxnSpPr>
        <p:spPr bwMode="auto">
          <a:xfrm flipV="1">
            <a:off x="8544272" y="1963442"/>
            <a:ext cx="1296144" cy="2007770"/>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正方形/長方形 34"/>
          <p:cNvSpPr/>
          <p:nvPr/>
        </p:nvSpPr>
        <p:spPr>
          <a:xfrm>
            <a:off x="9840416" y="1834413"/>
            <a:ext cx="288032" cy="2580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6" name="直線矢印コネクタ 35"/>
          <p:cNvCxnSpPr>
            <a:cxnSpLocks noChangeShapeType="1"/>
            <a:stCxn id="19" idx="3"/>
            <a:endCxn id="35" idx="1"/>
          </p:cNvCxnSpPr>
          <p:nvPr/>
        </p:nvCxnSpPr>
        <p:spPr bwMode="auto">
          <a:xfrm flipV="1">
            <a:off x="8544272" y="1963442"/>
            <a:ext cx="1296144" cy="1162539"/>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Text Box 9"/>
          <p:cNvSpPr txBox="1">
            <a:spLocks noChangeArrowheads="1"/>
          </p:cNvSpPr>
          <p:nvPr/>
        </p:nvSpPr>
        <p:spPr bwMode="auto">
          <a:xfrm>
            <a:off x="10075433" y="2094451"/>
            <a:ext cx="845103"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コード</a:t>
            </a:r>
            <a:r>
              <a:rPr lang="ja-JP" altLang="en-US" sz="1200" dirty="0"/>
              <a:t>生成</a:t>
            </a:r>
            <a:endParaRPr lang="en-US" altLang="ja-JP" sz="1200" dirty="0" smtClean="0"/>
          </a:p>
        </p:txBody>
      </p:sp>
    </p:spTree>
    <p:extLst>
      <p:ext uri="{BB962C8B-B14F-4D97-AF65-F5344CB8AC3E}">
        <p14:creationId xmlns:p14="http://schemas.microsoft.com/office/powerpoint/2010/main" val="348258505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1107632" y="1572001"/>
            <a:ext cx="9602540" cy="4401164"/>
          </a:xfrm>
          <a:prstGeom prst="rect">
            <a:avLst/>
          </a:prstGeom>
        </p:spPr>
      </p:pic>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125</a:t>
            </a:fld>
            <a:endParaRPr lang="de-DE" dirty="0"/>
          </a:p>
        </p:txBody>
      </p:sp>
      <p:sp>
        <p:nvSpPr>
          <p:cNvPr id="7" name="タイトル 1"/>
          <p:cNvSpPr>
            <a:spLocks noGrp="1"/>
          </p:cNvSpPr>
          <p:nvPr>
            <p:ph type="title"/>
          </p:nvPr>
        </p:nvSpPr>
        <p:spPr>
          <a:xfrm>
            <a:off x="1080000" y="936000"/>
            <a:ext cx="9840536" cy="443198"/>
          </a:xfrm>
        </p:spPr>
        <p:txBody>
          <a:bodyPr/>
          <a:lstStyle/>
          <a:p>
            <a:r>
              <a:rPr kumimoji="1" lang="en-US" altLang="ja-JP" dirty="0"/>
              <a:t>SCI(UART)</a:t>
            </a:r>
            <a:r>
              <a:rPr kumimoji="1" lang="ja-JP" altLang="en-US" dirty="0"/>
              <a:t>の組込み方法と動作</a:t>
            </a:r>
            <a:r>
              <a:rPr kumimoji="1" lang="ja-JP" altLang="en-US" dirty="0" smtClean="0"/>
              <a:t>確認</a:t>
            </a:r>
            <a:endParaRPr lang="en-US" altLang="ja-JP" dirty="0"/>
          </a:p>
        </p:txBody>
      </p:sp>
      <p:sp>
        <p:nvSpPr>
          <p:cNvPr id="16" name="Rectangle 6"/>
          <p:cNvSpPr>
            <a:spLocks noChangeArrowheads="1"/>
          </p:cNvSpPr>
          <p:nvPr/>
        </p:nvSpPr>
        <p:spPr bwMode="auto">
          <a:xfrm>
            <a:off x="8455427" y="4697257"/>
            <a:ext cx="1152128" cy="288032"/>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19" name="Text Box 9"/>
          <p:cNvSpPr txBox="1">
            <a:spLocks noChangeArrowheads="1"/>
          </p:cNvSpPr>
          <p:nvPr/>
        </p:nvSpPr>
        <p:spPr bwMode="auto">
          <a:xfrm>
            <a:off x="9521383" y="4456137"/>
            <a:ext cx="1077539" cy="289438"/>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ダブルクリック</a:t>
            </a:r>
            <a:endParaRPr lang="en-US" altLang="ja-JP" sz="1200" dirty="0"/>
          </a:p>
        </p:txBody>
      </p:sp>
      <p:sp>
        <p:nvSpPr>
          <p:cNvPr id="21" name="Rectangle 6"/>
          <p:cNvSpPr>
            <a:spLocks noChangeArrowheads="1"/>
          </p:cNvSpPr>
          <p:nvPr/>
        </p:nvSpPr>
        <p:spPr bwMode="auto">
          <a:xfrm>
            <a:off x="2347607" y="2259237"/>
            <a:ext cx="1512168" cy="316720"/>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22" name="Rectangle 6"/>
          <p:cNvSpPr>
            <a:spLocks noChangeArrowheads="1"/>
          </p:cNvSpPr>
          <p:nvPr/>
        </p:nvSpPr>
        <p:spPr bwMode="auto">
          <a:xfrm>
            <a:off x="2314256" y="2917916"/>
            <a:ext cx="2162887" cy="203159"/>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29" name="Rectangle 6"/>
          <p:cNvSpPr>
            <a:spLocks noChangeArrowheads="1"/>
          </p:cNvSpPr>
          <p:nvPr/>
        </p:nvSpPr>
        <p:spPr bwMode="auto">
          <a:xfrm>
            <a:off x="2106111" y="3795177"/>
            <a:ext cx="2664296" cy="288032"/>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30" name="直線矢印コネクタ 29"/>
          <p:cNvCxnSpPr>
            <a:cxnSpLocks noChangeShapeType="1"/>
            <a:stCxn id="16" idx="1"/>
            <a:endCxn id="21" idx="3"/>
          </p:cNvCxnSpPr>
          <p:nvPr/>
        </p:nvCxnSpPr>
        <p:spPr bwMode="auto">
          <a:xfrm flipH="1" flipV="1">
            <a:off x="3859775" y="2417597"/>
            <a:ext cx="4595652" cy="2423676"/>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直線矢印コネクタ 30"/>
          <p:cNvCxnSpPr>
            <a:cxnSpLocks noChangeShapeType="1"/>
            <a:stCxn id="21" idx="2"/>
            <a:endCxn id="22" idx="0"/>
          </p:cNvCxnSpPr>
          <p:nvPr/>
        </p:nvCxnSpPr>
        <p:spPr bwMode="auto">
          <a:xfrm>
            <a:off x="3103691" y="2575957"/>
            <a:ext cx="292009" cy="341959"/>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直線矢印コネクタ 31"/>
          <p:cNvCxnSpPr>
            <a:cxnSpLocks noChangeShapeType="1"/>
            <a:stCxn id="29" idx="2"/>
            <a:endCxn id="36" idx="0"/>
          </p:cNvCxnSpPr>
          <p:nvPr/>
        </p:nvCxnSpPr>
        <p:spPr bwMode="auto">
          <a:xfrm flipH="1">
            <a:off x="3386075" y="4083209"/>
            <a:ext cx="52184" cy="151770"/>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Text Box 9"/>
          <p:cNvSpPr txBox="1">
            <a:spLocks noChangeArrowheads="1"/>
          </p:cNvSpPr>
          <p:nvPr/>
        </p:nvSpPr>
        <p:spPr bwMode="auto">
          <a:xfrm>
            <a:off x="3647728" y="1732241"/>
            <a:ext cx="3999428" cy="511037"/>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標準出力</a:t>
            </a:r>
            <a:r>
              <a:rPr lang="en-US" altLang="ja-JP" sz="1200" dirty="0" smtClean="0"/>
              <a:t>(</a:t>
            </a:r>
            <a:r>
              <a:rPr lang="en-US" altLang="ja-JP" sz="1200" dirty="0" err="1" smtClean="0"/>
              <a:t>printf</a:t>
            </a:r>
            <a:r>
              <a:rPr lang="en-US" altLang="ja-JP" sz="1200" dirty="0" smtClean="0"/>
              <a:t>()</a:t>
            </a:r>
            <a:r>
              <a:rPr lang="ja-JP" altLang="en-US" sz="1200" dirty="0" smtClean="0"/>
              <a:t>等</a:t>
            </a:r>
            <a:r>
              <a:rPr lang="en-US" altLang="ja-JP" sz="1200" dirty="0" smtClean="0"/>
              <a:t>)</a:t>
            </a:r>
            <a:r>
              <a:rPr lang="ja-JP" altLang="en-US" sz="1200" dirty="0" smtClean="0"/>
              <a:t>や文字列操作</a:t>
            </a:r>
            <a:r>
              <a:rPr lang="en-US" altLang="ja-JP" sz="1200" dirty="0" smtClean="0"/>
              <a:t>(</a:t>
            </a:r>
            <a:r>
              <a:rPr lang="en-US" altLang="ja-JP" sz="1200" dirty="0" err="1" smtClean="0"/>
              <a:t>strcpy</a:t>
            </a:r>
            <a:r>
              <a:rPr lang="en-US" altLang="ja-JP" sz="1200" dirty="0" smtClean="0"/>
              <a:t>()</a:t>
            </a:r>
            <a:r>
              <a:rPr lang="ja-JP" altLang="en-US" sz="1200" dirty="0" smtClean="0"/>
              <a:t>等</a:t>
            </a:r>
            <a:r>
              <a:rPr lang="en-US" altLang="ja-JP" sz="1200" dirty="0" smtClean="0"/>
              <a:t>)</a:t>
            </a:r>
            <a:r>
              <a:rPr lang="ja-JP" altLang="en-US" sz="1200" dirty="0" smtClean="0"/>
              <a:t>のため、</a:t>
            </a:r>
            <a:endParaRPr lang="en-US" altLang="ja-JP" sz="1200" dirty="0" smtClean="0"/>
          </a:p>
          <a:p>
            <a:pPr>
              <a:buNone/>
            </a:pPr>
            <a:r>
              <a:rPr lang="ja-JP" altLang="en-US" sz="1200" dirty="0" smtClean="0"/>
              <a:t>標準ライブラリをインクルード</a:t>
            </a:r>
            <a:endParaRPr lang="en-US" altLang="ja-JP" sz="1200" dirty="0"/>
          </a:p>
        </p:txBody>
      </p:sp>
      <p:sp>
        <p:nvSpPr>
          <p:cNvPr id="34" name="Text Box 9"/>
          <p:cNvSpPr txBox="1">
            <a:spLocks noChangeArrowheads="1"/>
          </p:cNvSpPr>
          <p:nvPr/>
        </p:nvSpPr>
        <p:spPr bwMode="auto">
          <a:xfrm>
            <a:off x="242806" y="2640761"/>
            <a:ext cx="2991525"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SCI</a:t>
            </a:r>
            <a:r>
              <a:rPr lang="ja-JP" altLang="en-US" sz="1200" dirty="0" smtClean="0"/>
              <a:t>の端子設定ヘッダファイル</a:t>
            </a:r>
            <a:r>
              <a:rPr lang="ja-JP" altLang="en-US" sz="1200" dirty="0" smtClean="0"/>
              <a:t>をインクルード</a:t>
            </a:r>
            <a:endParaRPr lang="en-US" altLang="ja-JP" sz="1200" dirty="0"/>
          </a:p>
        </p:txBody>
      </p:sp>
      <p:sp>
        <p:nvSpPr>
          <p:cNvPr id="36" name="Rectangle 6"/>
          <p:cNvSpPr>
            <a:spLocks noChangeArrowheads="1"/>
          </p:cNvSpPr>
          <p:nvPr/>
        </p:nvSpPr>
        <p:spPr bwMode="auto">
          <a:xfrm>
            <a:off x="2053927" y="4234979"/>
            <a:ext cx="2664296" cy="288032"/>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37" name="直線矢印コネクタ 36"/>
          <p:cNvCxnSpPr>
            <a:cxnSpLocks noChangeShapeType="1"/>
            <a:stCxn id="22" idx="2"/>
            <a:endCxn id="35" idx="0"/>
          </p:cNvCxnSpPr>
          <p:nvPr/>
        </p:nvCxnSpPr>
        <p:spPr bwMode="auto">
          <a:xfrm flipH="1">
            <a:off x="3386076" y="3121075"/>
            <a:ext cx="9624" cy="240379"/>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Rectangle 6"/>
          <p:cNvSpPr>
            <a:spLocks noChangeArrowheads="1"/>
          </p:cNvSpPr>
          <p:nvPr/>
        </p:nvSpPr>
        <p:spPr bwMode="auto">
          <a:xfrm>
            <a:off x="2304632" y="3361454"/>
            <a:ext cx="2162887" cy="203159"/>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39" name="Text Box 9"/>
          <p:cNvSpPr txBox="1">
            <a:spLocks noChangeArrowheads="1"/>
          </p:cNvSpPr>
          <p:nvPr/>
        </p:nvSpPr>
        <p:spPr bwMode="auto">
          <a:xfrm>
            <a:off x="232799" y="3516349"/>
            <a:ext cx="2375971"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SCI</a:t>
            </a:r>
            <a:r>
              <a:rPr lang="ja-JP" altLang="en-US" sz="1200" dirty="0" smtClean="0"/>
              <a:t>のヘッダファイル</a:t>
            </a:r>
            <a:r>
              <a:rPr lang="ja-JP" altLang="en-US" sz="1200" dirty="0" smtClean="0"/>
              <a:t>をインクルード</a:t>
            </a:r>
            <a:endParaRPr lang="en-US" altLang="ja-JP" sz="1200" dirty="0"/>
          </a:p>
        </p:txBody>
      </p:sp>
      <p:cxnSp>
        <p:nvCxnSpPr>
          <p:cNvPr id="41" name="直線矢印コネクタ 40"/>
          <p:cNvCxnSpPr>
            <a:cxnSpLocks noChangeShapeType="1"/>
            <a:stCxn id="35" idx="2"/>
            <a:endCxn id="29" idx="0"/>
          </p:cNvCxnSpPr>
          <p:nvPr/>
        </p:nvCxnSpPr>
        <p:spPr bwMode="auto">
          <a:xfrm>
            <a:off x="3386076" y="3564613"/>
            <a:ext cx="52183" cy="230564"/>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Text Box 9"/>
          <p:cNvSpPr txBox="1">
            <a:spLocks noChangeArrowheads="1"/>
          </p:cNvSpPr>
          <p:nvPr/>
        </p:nvSpPr>
        <p:spPr bwMode="auto">
          <a:xfrm>
            <a:off x="102026" y="4464140"/>
            <a:ext cx="2880917"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SCI</a:t>
            </a:r>
            <a:r>
              <a:rPr lang="ja-JP" altLang="en-US" sz="1200" dirty="0" smtClean="0"/>
              <a:t>のコールバック関数のプロトタイプ宣言</a:t>
            </a:r>
            <a:endParaRPr lang="en-US" altLang="ja-JP" sz="1200" dirty="0"/>
          </a:p>
        </p:txBody>
      </p:sp>
      <p:sp>
        <p:nvSpPr>
          <p:cNvPr id="47" name="Text Box 9"/>
          <p:cNvSpPr txBox="1">
            <a:spLocks noChangeArrowheads="1"/>
          </p:cNvSpPr>
          <p:nvPr/>
        </p:nvSpPr>
        <p:spPr bwMode="auto">
          <a:xfrm>
            <a:off x="7896200" y="122082"/>
            <a:ext cx="4214615" cy="1200329"/>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page133</a:t>
            </a:r>
            <a:r>
              <a:rPr lang="ja-JP" altLang="en-US" sz="1200" dirty="0" err="1" smtClean="0"/>
              <a:t>まで</a:t>
            </a:r>
            <a:r>
              <a:rPr lang="ja-JP" altLang="en-US" sz="1200" dirty="0" err="1" smtClean="0"/>
              <a:t>の</a:t>
            </a:r>
            <a:r>
              <a:rPr lang="ja-JP" altLang="en-US" sz="1200" dirty="0" smtClean="0"/>
              <a:t>解答</a:t>
            </a:r>
            <a:r>
              <a:rPr lang="ja-JP" altLang="en-US" sz="1200" dirty="0"/>
              <a:t>データを用意しています。</a:t>
            </a:r>
          </a:p>
          <a:p>
            <a:pPr>
              <a:buNone/>
            </a:pPr>
            <a:r>
              <a:rPr lang="ja-JP" altLang="en-US" sz="1200" dirty="0"/>
              <a:t>必要に応じて以下ファイルを解凍して解答をコピーしてください。</a:t>
            </a:r>
          </a:p>
          <a:p>
            <a:pPr>
              <a:buNone/>
            </a:pPr>
            <a:r>
              <a:rPr lang="en-US" altLang="ja-JP" sz="1200" dirty="0"/>
              <a:t>C:\WorkSpace\</a:t>
            </a:r>
            <a:r>
              <a:rPr lang="ja-JP" altLang="en-US" sz="1200" dirty="0"/>
              <a:t>解答</a:t>
            </a:r>
          </a:p>
          <a:p>
            <a:pPr>
              <a:buNone/>
            </a:pPr>
            <a:r>
              <a:rPr lang="ja-JP" altLang="en-US" sz="1200" dirty="0"/>
              <a:t>　　</a:t>
            </a:r>
            <a:r>
              <a:rPr lang="en-US" altLang="ja-JP" sz="1200" dirty="0"/>
              <a:t>\</a:t>
            </a:r>
            <a:r>
              <a:rPr lang="ja-JP" altLang="en-US" sz="1200" dirty="0"/>
              <a:t>解答</a:t>
            </a:r>
            <a:r>
              <a:rPr lang="en-US" altLang="ja-JP" sz="1200" dirty="0"/>
              <a:t>\</a:t>
            </a:r>
            <a:r>
              <a:rPr lang="en-US" altLang="ja-JP" sz="1200" dirty="0" smtClean="0"/>
              <a:t>page133\rx65n_rsk_tcpip.zip </a:t>
            </a:r>
            <a:r>
              <a:rPr lang="ja-JP" altLang="en-US" sz="1200" dirty="0"/>
              <a:t>　</a:t>
            </a:r>
            <a:r>
              <a:rPr lang="en-US" altLang="ja-JP" sz="1200" dirty="0"/>
              <a:t>&lt;</a:t>
            </a:r>
            <a:r>
              <a:rPr lang="ja-JP" altLang="en-US" sz="1200" dirty="0"/>
              <a:t>解凍</a:t>
            </a:r>
            <a:r>
              <a:rPr lang="en-US" altLang="ja-JP" sz="1200" dirty="0"/>
              <a:t>&gt;</a:t>
            </a:r>
          </a:p>
          <a:p>
            <a:pPr>
              <a:buNone/>
            </a:pPr>
            <a:r>
              <a:rPr lang="en-US" altLang="ja-JP" sz="1200" dirty="0"/>
              <a:t>      \rx65n_rsk_tcpip\</a:t>
            </a:r>
            <a:r>
              <a:rPr lang="en-US" altLang="ja-JP" sz="1200" dirty="0" err="1"/>
              <a:t>src</a:t>
            </a:r>
            <a:r>
              <a:rPr lang="en-US" altLang="ja-JP" sz="1200" dirty="0"/>
              <a:t>\rx65n_rsk_tcpip.c</a:t>
            </a:r>
          </a:p>
        </p:txBody>
      </p:sp>
    </p:spTree>
    <p:extLst>
      <p:ext uri="{BB962C8B-B14F-4D97-AF65-F5344CB8AC3E}">
        <p14:creationId xmlns:p14="http://schemas.microsoft.com/office/powerpoint/2010/main" val="368985918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936653" y="1584929"/>
            <a:ext cx="5951435" cy="4698096"/>
          </a:xfrm>
          <a:prstGeom prst="rect">
            <a:avLst/>
          </a:prstGeom>
        </p:spPr>
      </p:pic>
      <p:sp>
        <p:nvSpPr>
          <p:cNvPr id="2" name="タイトル 1"/>
          <p:cNvSpPr>
            <a:spLocks noGrp="1"/>
          </p:cNvSpPr>
          <p:nvPr>
            <p:ph type="title"/>
          </p:nvPr>
        </p:nvSpPr>
        <p:spPr>
          <a:xfrm>
            <a:off x="1080000" y="923689"/>
            <a:ext cx="9000000" cy="455509"/>
          </a:xfrm>
        </p:spPr>
        <p:txBody>
          <a:bodyPr/>
          <a:lstStyle/>
          <a:p>
            <a:r>
              <a:rPr kumimoji="1" lang="en-US" altLang="ja-JP" dirty="0"/>
              <a:t>SCI(UART)</a:t>
            </a:r>
            <a:r>
              <a:rPr kumimoji="1" lang="ja-JP" altLang="en-US" dirty="0"/>
              <a:t>の組込み方法と動作確認</a:t>
            </a:r>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126</a:t>
            </a:fld>
            <a:endParaRPr lang="de-DE" dirty="0"/>
          </a:p>
        </p:txBody>
      </p:sp>
      <p:sp>
        <p:nvSpPr>
          <p:cNvPr id="5" name="Rectangle 6"/>
          <p:cNvSpPr>
            <a:spLocks noChangeArrowheads="1"/>
          </p:cNvSpPr>
          <p:nvPr/>
        </p:nvSpPr>
        <p:spPr bwMode="auto">
          <a:xfrm>
            <a:off x="2135560" y="2593041"/>
            <a:ext cx="1440160" cy="188916"/>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7" name="Rectangle 6"/>
          <p:cNvSpPr>
            <a:spLocks noChangeArrowheads="1"/>
          </p:cNvSpPr>
          <p:nvPr/>
        </p:nvSpPr>
        <p:spPr bwMode="auto">
          <a:xfrm>
            <a:off x="2063552" y="3790069"/>
            <a:ext cx="4680520" cy="1054270"/>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9" name="Rectangle 6"/>
          <p:cNvSpPr>
            <a:spLocks noChangeArrowheads="1"/>
          </p:cNvSpPr>
          <p:nvPr/>
        </p:nvSpPr>
        <p:spPr bwMode="auto">
          <a:xfrm>
            <a:off x="2158330" y="5578453"/>
            <a:ext cx="2736304" cy="189593"/>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10" name="直線矢印コネクタ 9"/>
          <p:cNvCxnSpPr>
            <a:cxnSpLocks noChangeShapeType="1"/>
            <a:stCxn id="5" idx="2"/>
            <a:endCxn id="7" idx="0"/>
          </p:cNvCxnSpPr>
          <p:nvPr/>
        </p:nvCxnSpPr>
        <p:spPr bwMode="auto">
          <a:xfrm>
            <a:off x="2855640" y="2781957"/>
            <a:ext cx="1548172" cy="1008112"/>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直線矢印コネクタ 12"/>
          <p:cNvCxnSpPr>
            <a:cxnSpLocks noChangeShapeType="1"/>
            <a:stCxn id="7" idx="2"/>
            <a:endCxn id="9" idx="0"/>
          </p:cNvCxnSpPr>
          <p:nvPr/>
        </p:nvCxnSpPr>
        <p:spPr bwMode="auto">
          <a:xfrm flipH="1">
            <a:off x="3526482" y="4844339"/>
            <a:ext cx="877330" cy="734114"/>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 Box 9"/>
          <p:cNvSpPr txBox="1">
            <a:spLocks noChangeArrowheads="1"/>
          </p:cNvSpPr>
          <p:nvPr/>
        </p:nvSpPr>
        <p:spPr bwMode="auto">
          <a:xfrm>
            <a:off x="6888088" y="3592079"/>
            <a:ext cx="3074881" cy="1865126"/>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SCI</a:t>
            </a:r>
            <a:r>
              <a:rPr lang="ja-JP" altLang="en-US" sz="1200" dirty="0" smtClean="0"/>
              <a:t>のコンフィグ値を</a:t>
            </a:r>
            <a:r>
              <a:rPr lang="en-US" altLang="ja-JP" sz="1200" dirty="0" smtClean="0"/>
              <a:t>SCI</a:t>
            </a:r>
            <a:r>
              <a:rPr lang="ja-JP" altLang="en-US" sz="1200" dirty="0" smtClean="0"/>
              <a:t>の</a:t>
            </a:r>
            <a:r>
              <a:rPr lang="en-US" altLang="ja-JP" sz="1200" dirty="0" smtClean="0"/>
              <a:t>Open</a:t>
            </a:r>
            <a:r>
              <a:rPr lang="ja-JP" altLang="en-US" sz="1200" dirty="0" smtClean="0"/>
              <a:t>関数に入力</a:t>
            </a:r>
            <a:endParaRPr lang="en-US" altLang="ja-JP" sz="1200" dirty="0" smtClean="0"/>
          </a:p>
          <a:p>
            <a:pPr>
              <a:buNone/>
            </a:pPr>
            <a:endParaRPr lang="en-US" altLang="ja-JP" sz="1200" dirty="0"/>
          </a:p>
          <a:p>
            <a:pPr>
              <a:buNone/>
            </a:pPr>
            <a:r>
              <a:rPr lang="en-US" altLang="ja-JP" sz="1200" dirty="0"/>
              <a:t>SCI</a:t>
            </a:r>
            <a:r>
              <a:rPr lang="ja-JP" altLang="en-US" sz="1200" dirty="0"/>
              <a:t>の設定値：</a:t>
            </a:r>
            <a:endParaRPr lang="en-US" altLang="ja-JP" sz="1200" dirty="0"/>
          </a:p>
          <a:p>
            <a:pPr>
              <a:buNone/>
            </a:pPr>
            <a:r>
              <a:rPr lang="ja-JP" altLang="en-US" sz="1200" dirty="0"/>
              <a:t>　ボーレート：</a:t>
            </a:r>
            <a:r>
              <a:rPr lang="en-US" altLang="ja-JP" sz="1200" dirty="0"/>
              <a:t>	115200 bps</a:t>
            </a:r>
          </a:p>
          <a:p>
            <a:pPr>
              <a:buNone/>
            </a:pPr>
            <a:r>
              <a:rPr lang="ja-JP" altLang="en-US" sz="1200" dirty="0"/>
              <a:t>　データ：</a:t>
            </a:r>
            <a:r>
              <a:rPr lang="en-US" altLang="ja-JP" sz="1200" dirty="0"/>
              <a:t>	8 bit</a:t>
            </a:r>
          </a:p>
          <a:p>
            <a:pPr>
              <a:buNone/>
            </a:pPr>
            <a:r>
              <a:rPr lang="ja-JP" altLang="en-US" sz="1200" dirty="0"/>
              <a:t>　パリティ：</a:t>
            </a:r>
            <a:r>
              <a:rPr lang="en-US" altLang="ja-JP" sz="1200" dirty="0"/>
              <a:t>	</a:t>
            </a:r>
            <a:r>
              <a:rPr lang="ja-JP" altLang="en-US" sz="1200" dirty="0"/>
              <a:t>無し</a:t>
            </a:r>
            <a:endParaRPr lang="en-US" altLang="ja-JP" sz="1200" dirty="0"/>
          </a:p>
          <a:p>
            <a:pPr>
              <a:buNone/>
            </a:pPr>
            <a:r>
              <a:rPr lang="ja-JP" altLang="en-US" sz="1200" dirty="0"/>
              <a:t>　ストップ：</a:t>
            </a:r>
            <a:r>
              <a:rPr lang="en-US" altLang="ja-JP" sz="1200" dirty="0"/>
              <a:t>	1 bit</a:t>
            </a:r>
          </a:p>
          <a:p>
            <a:pPr>
              <a:buNone/>
            </a:pPr>
            <a:endParaRPr lang="en-US" altLang="ja-JP" sz="1200" dirty="0"/>
          </a:p>
        </p:txBody>
      </p:sp>
      <p:sp>
        <p:nvSpPr>
          <p:cNvPr id="19" name="Text Box 9"/>
          <p:cNvSpPr txBox="1">
            <a:spLocks noChangeArrowheads="1"/>
          </p:cNvSpPr>
          <p:nvPr/>
        </p:nvSpPr>
        <p:spPr bwMode="auto">
          <a:xfrm>
            <a:off x="4894634" y="5359318"/>
            <a:ext cx="1425903"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Hello</a:t>
            </a:r>
            <a:r>
              <a:rPr lang="ja-JP" altLang="en-US" sz="1200" dirty="0" smtClean="0"/>
              <a:t> </a:t>
            </a:r>
            <a:r>
              <a:rPr lang="en-US" altLang="ja-JP" sz="1200" dirty="0" smtClean="0"/>
              <a:t>World</a:t>
            </a:r>
            <a:r>
              <a:rPr lang="ja-JP" altLang="en-US" sz="1200" dirty="0" smtClean="0"/>
              <a:t> 出力</a:t>
            </a:r>
            <a:endParaRPr lang="en-US" altLang="ja-JP" sz="1200" dirty="0"/>
          </a:p>
        </p:txBody>
      </p:sp>
      <p:sp>
        <p:nvSpPr>
          <p:cNvPr id="20" name="Rectangle 6"/>
          <p:cNvSpPr>
            <a:spLocks noChangeArrowheads="1"/>
          </p:cNvSpPr>
          <p:nvPr/>
        </p:nvSpPr>
        <p:spPr bwMode="auto">
          <a:xfrm>
            <a:off x="2098264" y="2200014"/>
            <a:ext cx="1261432" cy="187296"/>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23" name="直線矢印コネクタ 22"/>
          <p:cNvCxnSpPr>
            <a:cxnSpLocks noChangeShapeType="1"/>
            <a:stCxn id="20" idx="2"/>
            <a:endCxn id="5" idx="0"/>
          </p:cNvCxnSpPr>
          <p:nvPr/>
        </p:nvCxnSpPr>
        <p:spPr bwMode="auto">
          <a:xfrm>
            <a:off x="2728980" y="2387310"/>
            <a:ext cx="126660" cy="205731"/>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 Box 9"/>
          <p:cNvSpPr txBox="1">
            <a:spLocks noChangeArrowheads="1"/>
          </p:cNvSpPr>
          <p:nvPr/>
        </p:nvSpPr>
        <p:spPr bwMode="auto">
          <a:xfrm>
            <a:off x="3359696" y="1951738"/>
            <a:ext cx="2914580"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SCI</a:t>
            </a:r>
            <a:r>
              <a:rPr lang="ja-JP" altLang="en-US" sz="1200" dirty="0" smtClean="0"/>
              <a:t>のコンフィグのためのローカル変数宣言</a:t>
            </a:r>
            <a:endParaRPr lang="en-US" altLang="ja-JP" sz="1200" dirty="0"/>
          </a:p>
        </p:txBody>
      </p:sp>
      <p:sp>
        <p:nvSpPr>
          <p:cNvPr id="27" name="Text Box 9"/>
          <p:cNvSpPr txBox="1">
            <a:spLocks noChangeArrowheads="1"/>
          </p:cNvSpPr>
          <p:nvPr/>
        </p:nvSpPr>
        <p:spPr bwMode="auto">
          <a:xfrm>
            <a:off x="3526482" y="2746631"/>
            <a:ext cx="2848857"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SCI</a:t>
            </a:r>
            <a:r>
              <a:rPr lang="ja-JP" altLang="en-US" sz="1200" dirty="0" smtClean="0"/>
              <a:t>のチャネル</a:t>
            </a:r>
            <a:r>
              <a:rPr lang="en-US" altLang="ja-JP" sz="1200" dirty="0" smtClean="0"/>
              <a:t>2</a:t>
            </a:r>
            <a:r>
              <a:rPr lang="ja-JP" altLang="en-US" sz="1200" dirty="0" smtClean="0"/>
              <a:t>の端子設定関数呼び出し</a:t>
            </a:r>
            <a:endParaRPr lang="en-US" altLang="ja-JP" sz="1200" dirty="0"/>
          </a:p>
        </p:txBody>
      </p:sp>
      <p:sp>
        <p:nvSpPr>
          <p:cNvPr id="28" name="Text Box 9"/>
          <p:cNvSpPr txBox="1">
            <a:spLocks noChangeArrowheads="1"/>
          </p:cNvSpPr>
          <p:nvPr/>
        </p:nvSpPr>
        <p:spPr bwMode="auto">
          <a:xfrm>
            <a:off x="7896200" y="122082"/>
            <a:ext cx="4214615" cy="1200329"/>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page133</a:t>
            </a:r>
            <a:r>
              <a:rPr lang="ja-JP" altLang="en-US" sz="1200" dirty="0" err="1" smtClean="0"/>
              <a:t>まで</a:t>
            </a:r>
            <a:r>
              <a:rPr lang="ja-JP" altLang="en-US" sz="1200" dirty="0" err="1" smtClean="0"/>
              <a:t>の</a:t>
            </a:r>
            <a:r>
              <a:rPr lang="ja-JP" altLang="en-US" sz="1200" dirty="0" smtClean="0"/>
              <a:t>解答</a:t>
            </a:r>
            <a:r>
              <a:rPr lang="ja-JP" altLang="en-US" sz="1200" dirty="0"/>
              <a:t>データを用意しています。</a:t>
            </a:r>
          </a:p>
          <a:p>
            <a:pPr>
              <a:buNone/>
            </a:pPr>
            <a:r>
              <a:rPr lang="ja-JP" altLang="en-US" sz="1200" dirty="0"/>
              <a:t>必要に応じて以下ファイルを解凍して解答をコピーしてください。</a:t>
            </a:r>
          </a:p>
          <a:p>
            <a:pPr>
              <a:buNone/>
            </a:pPr>
            <a:r>
              <a:rPr lang="en-US" altLang="ja-JP" sz="1200" dirty="0"/>
              <a:t>C:\WorkSpace\</a:t>
            </a:r>
            <a:r>
              <a:rPr lang="ja-JP" altLang="en-US" sz="1200" dirty="0"/>
              <a:t>解答</a:t>
            </a:r>
          </a:p>
          <a:p>
            <a:pPr>
              <a:buNone/>
            </a:pPr>
            <a:r>
              <a:rPr lang="ja-JP" altLang="en-US" sz="1200" dirty="0"/>
              <a:t>　　</a:t>
            </a:r>
            <a:r>
              <a:rPr lang="en-US" altLang="ja-JP" sz="1200" dirty="0"/>
              <a:t>\</a:t>
            </a:r>
            <a:r>
              <a:rPr lang="ja-JP" altLang="en-US" sz="1200" dirty="0"/>
              <a:t>解答</a:t>
            </a:r>
            <a:r>
              <a:rPr lang="en-US" altLang="ja-JP" sz="1200" dirty="0"/>
              <a:t>\</a:t>
            </a:r>
            <a:r>
              <a:rPr lang="en-US" altLang="ja-JP" sz="1200" dirty="0" smtClean="0"/>
              <a:t>page133\rx65n_rsk_tcpip.zip </a:t>
            </a:r>
            <a:r>
              <a:rPr lang="ja-JP" altLang="en-US" sz="1200" dirty="0"/>
              <a:t>　</a:t>
            </a:r>
            <a:r>
              <a:rPr lang="en-US" altLang="ja-JP" sz="1200" dirty="0"/>
              <a:t>&lt;</a:t>
            </a:r>
            <a:r>
              <a:rPr lang="ja-JP" altLang="en-US" sz="1200" dirty="0"/>
              <a:t>解凍</a:t>
            </a:r>
            <a:r>
              <a:rPr lang="en-US" altLang="ja-JP" sz="1200" dirty="0"/>
              <a:t>&gt;</a:t>
            </a:r>
          </a:p>
          <a:p>
            <a:pPr>
              <a:buNone/>
            </a:pPr>
            <a:r>
              <a:rPr lang="en-US" altLang="ja-JP" sz="1200" dirty="0"/>
              <a:t>      \rx65n_rsk_tcpip\</a:t>
            </a:r>
            <a:r>
              <a:rPr lang="en-US" altLang="ja-JP" sz="1200" dirty="0" err="1"/>
              <a:t>src</a:t>
            </a:r>
            <a:r>
              <a:rPr lang="en-US" altLang="ja-JP" sz="1200" dirty="0"/>
              <a:t>\rx65n_rsk_tcpip.c</a:t>
            </a:r>
          </a:p>
        </p:txBody>
      </p:sp>
    </p:spTree>
    <p:extLst>
      <p:ext uri="{BB962C8B-B14F-4D97-AF65-F5344CB8AC3E}">
        <p14:creationId xmlns:p14="http://schemas.microsoft.com/office/powerpoint/2010/main" val="136540037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464" y="1700808"/>
            <a:ext cx="7430537" cy="3810532"/>
          </a:xfrm>
          <a:prstGeom prst="rect">
            <a:avLst/>
          </a:prstGeom>
        </p:spPr>
      </p:pic>
      <p:sp>
        <p:nvSpPr>
          <p:cNvPr id="2" name="タイトル 1"/>
          <p:cNvSpPr>
            <a:spLocks noGrp="1"/>
          </p:cNvSpPr>
          <p:nvPr>
            <p:ph type="title"/>
          </p:nvPr>
        </p:nvSpPr>
        <p:spPr>
          <a:xfrm>
            <a:off x="1080000" y="923689"/>
            <a:ext cx="9000000" cy="455509"/>
          </a:xfrm>
        </p:spPr>
        <p:txBody>
          <a:bodyPr/>
          <a:lstStyle/>
          <a:p>
            <a:r>
              <a:rPr kumimoji="1" lang="en-US" altLang="ja-JP" dirty="0"/>
              <a:t>SCI(UART)</a:t>
            </a:r>
            <a:r>
              <a:rPr kumimoji="1" lang="ja-JP" altLang="en-US" dirty="0"/>
              <a:t>の組込み方法と動作確認</a:t>
            </a:r>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127</a:t>
            </a:fld>
            <a:endParaRPr lang="de-DE" dirty="0"/>
          </a:p>
        </p:txBody>
      </p:sp>
      <p:sp>
        <p:nvSpPr>
          <p:cNvPr id="5" name="Rectangle 6"/>
          <p:cNvSpPr>
            <a:spLocks noChangeArrowheads="1"/>
          </p:cNvSpPr>
          <p:nvPr/>
        </p:nvSpPr>
        <p:spPr bwMode="auto">
          <a:xfrm>
            <a:off x="2432484" y="4824318"/>
            <a:ext cx="3147516" cy="864096"/>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6" name="Text Box 9"/>
          <p:cNvSpPr txBox="1">
            <a:spLocks noChangeArrowheads="1"/>
          </p:cNvSpPr>
          <p:nvPr/>
        </p:nvSpPr>
        <p:spPr bwMode="auto">
          <a:xfrm>
            <a:off x="5342761" y="4178464"/>
            <a:ext cx="4752528" cy="978729"/>
          </a:xfrm>
          <a:prstGeom prst="rect">
            <a:avLst/>
          </a:prstGeom>
          <a:solidFill>
            <a:schemeClr val="bg1"/>
          </a:solidFill>
          <a:ln w="9525" algn="ctr">
            <a:solidFill>
              <a:schemeClr val="tx1"/>
            </a:solidFill>
            <a:miter lim="800000"/>
            <a:headEnd/>
            <a:tailEnd/>
          </a:ln>
          <a:effec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SCI</a:t>
            </a:r>
            <a:r>
              <a:rPr lang="ja-JP" altLang="en-US" sz="1200" dirty="0" smtClean="0"/>
              <a:t>用のコールバック関数を追加</a:t>
            </a:r>
            <a:endParaRPr lang="en-US" altLang="ja-JP" sz="1200" dirty="0" smtClean="0"/>
          </a:p>
          <a:p>
            <a:pPr>
              <a:buNone/>
            </a:pPr>
            <a:r>
              <a:rPr lang="ja-JP" altLang="en-US" sz="1200" dirty="0" smtClean="0"/>
              <a:t>→本</a:t>
            </a:r>
            <a:r>
              <a:rPr lang="ja-JP" altLang="en-US" sz="1200" dirty="0"/>
              <a:t>演習</a:t>
            </a:r>
            <a:r>
              <a:rPr lang="ja-JP" altLang="en-US" sz="1200" dirty="0" smtClean="0"/>
              <a:t>では空で</a:t>
            </a:r>
            <a:r>
              <a:rPr lang="en-US" altLang="ja-JP" sz="1200" dirty="0" smtClean="0"/>
              <a:t>OK</a:t>
            </a:r>
            <a:r>
              <a:rPr lang="ja-JP" altLang="en-US" sz="1200" dirty="0" smtClean="0"/>
              <a:t>です。</a:t>
            </a:r>
            <a:endParaRPr lang="en-US" altLang="ja-JP" sz="1200" dirty="0" smtClean="0"/>
          </a:p>
          <a:p>
            <a:pPr>
              <a:buNone/>
            </a:pPr>
            <a:r>
              <a:rPr lang="ja-JP" altLang="en-US" sz="1200" dirty="0"/>
              <a:t>　</a:t>
            </a:r>
            <a:r>
              <a:rPr lang="ja-JP" altLang="en-US" sz="1200" dirty="0" smtClean="0"/>
              <a:t>エラー処理や、バックグラウンド処理を実現する場合は使用します。</a:t>
            </a:r>
            <a:endParaRPr lang="en-US" altLang="ja-JP" sz="1200" dirty="0" smtClean="0"/>
          </a:p>
          <a:p>
            <a:pPr>
              <a:buNone/>
            </a:pPr>
            <a:r>
              <a:rPr lang="ja-JP" altLang="en-US" sz="1200" dirty="0"/>
              <a:t>　</a:t>
            </a:r>
            <a:r>
              <a:rPr lang="ja-JP" altLang="en-US" sz="1200" dirty="0" smtClean="0"/>
              <a:t>詳細は</a:t>
            </a:r>
            <a:r>
              <a:rPr lang="en-US" altLang="ja-JP" sz="1200" dirty="0" smtClean="0"/>
              <a:t>SCI</a:t>
            </a:r>
            <a:r>
              <a:rPr lang="ja-JP" altLang="en-US" sz="1200" dirty="0" smtClean="0"/>
              <a:t>のマニュアルをご参照ください。</a:t>
            </a:r>
            <a:endParaRPr lang="en-US" altLang="ja-JP" sz="1200" dirty="0"/>
          </a:p>
        </p:txBody>
      </p:sp>
      <p:sp>
        <p:nvSpPr>
          <p:cNvPr id="7" name="Text Box 9"/>
          <p:cNvSpPr txBox="1">
            <a:spLocks noChangeArrowheads="1"/>
          </p:cNvSpPr>
          <p:nvPr/>
        </p:nvSpPr>
        <p:spPr bwMode="auto">
          <a:xfrm>
            <a:off x="7896200" y="122082"/>
            <a:ext cx="4214615" cy="1200329"/>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page133</a:t>
            </a:r>
            <a:r>
              <a:rPr lang="ja-JP" altLang="en-US" sz="1200" dirty="0" err="1" smtClean="0"/>
              <a:t>まで</a:t>
            </a:r>
            <a:r>
              <a:rPr lang="ja-JP" altLang="en-US" sz="1200" dirty="0" err="1" smtClean="0"/>
              <a:t>の</a:t>
            </a:r>
            <a:r>
              <a:rPr lang="ja-JP" altLang="en-US" sz="1200" dirty="0" smtClean="0"/>
              <a:t>解答</a:t>
            </a:r>
            <a:r>
              <a:rPr lang="ja-JP" altLang="en-US" sz="1200" dirty="0"/>
              <a:t>データを用意しています。</a:t>
            </a:r>
          </a:p>
          <a:p>
            <a:pPr>
              <a:buNone/>
            </a:pPr>
            <a:r>
              <a:rPr lang="ja-JP" altLang="en-US" sz="1200" dirty="0"/>
              <a:t>必要に応じて以下ファイルを解凍して解答をコピーしてください。</a:t>
            </a:r>
          </a:p>
          <a:p>
            <a:pPr>
              <a:buNone/>
            </a:pPr>
            <a:r>
              <a:rPr lang="en-US" altLang="ja-JP" sz="1200" dirty="0"/>
              <a:t>C:\WorkSpace\</a:t>
            </a:r>
            <a:r>
              <a:rPr lang="ja-JP" altLang="en-US" sz="1200" dirty="0"/>
              <a:t>解答</a:t>
            </a:r>
          </a:p>
          <a:p>
            <a:pPr>
              <a:buNone/>
            </a:pPr>
            <a:r>
              <a:rPr lang="ja-JP" altLang="en-US" sz="1200" dirty="0"/>
              <a:t>　　</a:t>
            </a:r>
            <a:r>
              <a:rPr lang="en-US" altLang="ja-JP" sz="1200" dirty="0"/>
              <a:t>\</a:t>
            </a:r>
            <a:r>
              <a:rPr lang="ja-JP" altLang="en-US" sz="1200" dirty="0"/>
              <a:t>解答</a:t>
            </a:r>
            <a:r>
              <a:rPr lang="en-US" altLang="ja-JP" sz="1200" dirty="0"/>
              <a:t>\</a:t>
            </a:r>
            <a:r>
              <a:rPr lang="en-US" altLang="ja-JP" sz="1200" dirty="0" smtClean="0"/>
              <a:t>page133\rx65n_rsk_tcpip.zip </a:t>
            </a:r>
            <a:r>
              <a:rPr lang="ja-JP" altLang="en-US" sz="1200" dirty="0"/>
              <a:t>　</a:t>
            </a:r>
            <a:r>
              <a:rPr lang="en-US" altLang="ja-JP" sz="1200" dirty="0"/>
              <a:t>&lt;</a:t>
            </a:r>
            <a:r>
              <a:rPr lang="ja-JP" altLang="en-US" sz="1200" dirty="0"/>
              <a:t>解凍</a:t>
            </a:r>
            <a:r>
              <a:rPr lang="en-US" altLang="ja-JP" sz="1200" dirty="0"/>
              <a:t>&gt;</a:t>
            </a:r>
          </a:p>
          <a:p>
            <a:pPr>
              <a:buNone/>
            </a:pPr>
            <a:r>
              <a:rPr lang="en-US" altLang="ja-JP" sz="1200" dirty="0"/>
              <a:t>      \rx65n_rsk_tcpip\</a:t>
            </a:r>
            <a:r>
              <a:rPr lang="en-US" altLang="ja-JP" sz="1200" dirty="0" err="1"/>
              <a:t>src</a:t>
            </a:r>
            <a:r>
              <a:rPr lang="en-US" altLang="ja-JP" sz="1200" dirty="0"/>
              <a:t>\rx65n_rsk_tcpip.c</a:t>
            </a:r>
          </a:p>
        </p:txBody>
      </p:sp>
    </p:spTree>
    <p:extLst>
      <p:ext uri="{BB962C8B-B14F-4D97-AF65-F5344CB8AC3E}">
        <p14:creationId xmlns:p14="http://schemas.microsoft.com/office/powerpoint/2010/main" val="92336568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888" y="1695215"/>
            <a:ext cx="8505471" cy="4556234"/>
          </a:xfrm>
          <a:prstGeom prst="rect">
            <a:avLst/>
          </a:prstGeom>
        </p:spPr>
      </p:pic>
      <p:sp>
        <p:nvSpPr>
          <p:cNvPr id="2" name="タイトル 1"/>
          <p:cNvSpPr>
            <a:spLocks noGrp="1"/>
          </p:cNvSpPr>
          <p:nvPr>
            <p:ph type="title"/>
          </p:nvPr>
        </p:nvSpPr>
        <p:spPr>
          <a:xfrm>
            <a:off x="1080000" y="923689"/>
            <a:ext cx="9000000" cy="455509"/>
          </a:xfrm>
        </p:spPr>
        <p:txBody>
          <a:bodyPr/>
          <a:lstStyle/>
          <a:p>
            <a:r>
              <a:rPr kumimoji="1" lang="en-US" altLang="ja-JP" dirty="0"/>
              <a:t>SCI(UART)</a:t>
            </a:r>
            <a:r>
              <a:rPr kumimoji="1" lang="ja-JP" altLang="en-US" dirty="0"/>
              <a:t>の組込み方法と動作確認</a:t>
            </a:r>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128</a:t>
            </a:fld>
            <a:endParaRPr lang="de-DE" dirty="0"/>
          </a:p>
        </p:txBody>
      </p:sp>
      <p:sp>
        <p:nvSpPr>
          <p:cNvPr id="5" name="Rectangle 6"/>
          <p:cNvSpPr>
            <a:spLocks noChangeArrowheads="1"/>
          </p:cNvSpPr>
          <p:nvPr/>
        </p:nvSpPr>
        <p:spPr bwMode="auto">
          <a:xfrm>
            <a:off x="7104112" y="5301208"/>
            <a:ext cx="1224136" cy="432048"/>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6" name="Rectangle 6"/>
          <p:cNvSpPr>
            <a:spLocks noChangeArrowheads="1"/>
          </p:cNvSpPr>
          <p:nvPr/>
        </p:nvSpPr>
        <p:spPr bwMode="auto">
          <a:xfrm>
            <a:off x="1559496" y="4185084"/>
            <a:ext cx="4104456" cy="1908212"/>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7" name="直線矢印コネクタ 6"/>
          <p:cNvCxnSpPr>
            <a:cxnSpLocks noChangeShapeType="1"/>
            <a:stCxn id="5" idx="1"/>
            <a:endCxn id="6" idx="3"/>
          </p:cNvCxnSpPr>
          <p:nvPr/>
        </p:nvCxnSpPr>
        <p:spPr bwMode="auto">
          <a:xfrm flipH="1" flipV="1">
            <a:off x="5663952" y="5139190"/>
            <a:ext cx="1440160" cy="378042"/>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 Box 9"/>
          <p:cNvSpPr txBox="1">
            <a:spLocks noChangeArrowheads="1"/>
          </p:cNvSpPr>
          <p:nvPr/>
        </p:nvSpPr>
        <p:spPr bwMode="auto">
          <a:xfrm>
            <a:off x="8239660" y="5063233"/>
            <a:ext cx="1185287" cy="313932"/>
          </a:xfrm>
          <a:prstGeom prst="rect">
            <a:avLst/>
          </a:prstGeom>
          <a:solidFill>
            <a:schemeClr val="bg1"/>
          </a:solidFill>
          <a:ln w="9525" algn="ctr">
            <a:solidFill>
              <a:schemeClr val="tx1"/>
            </a:solidFill>
            <a:miter lim="800000"/>
            <a:headEnd/>
            <a:tailEnd/>
          </a:ln>
          <a:effec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ダブルクリック</a:t>
            </a:r>
            <a:endParaRPr lang="en-US" altLang="ja-JP" sz="1200" dirty="0"/>
          </a:p>
        </p:txBody>
      </p:sp>
      <p:sp>
        <p:nvSpPr>
          <p:cNvPr id="11" name="Text Box 9"/>
          <p:cNvSpPr txBox="1">
            <a:spLocks noChangeArrowheads="1"/>
          </p:cNvSpPr>
          <p:nvPr/>
        </p:nvSpPr>
        <p:spPr bwMode="auto">
          <a:xfrm>
            <a:off x="551385" y="3502236"/>
            <a:ext cx="4445117" cy="733662"/>
          </a:xfrm>
          <a:prstGeom prst="rect">
            <a:avLst/>
          </a:prstGeom>
          <a:solidFill>
            <a:schemeClr val="bg1"/>
          </a:solidFill>
          <a:ln w="9525" algn="ctr">
            <a:solidFill>
              <a:schemeClr val="tx1"/>
            </a:solidFill>
            <a:miter lim="800000"/>
            <a:headEnd/>
            <a:tailEnd/>
          </a:ln>
          <a:effec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err="1" smtClean="0"/>
              <a:t>my_sw_charput_function</a:t>
            </a:r>
            <a:r>
              <a:rPr lang="en-US" altLang="ja-JP" sz="1200" dirty="0" smtClean="0"/>
              <a:t>()</a:t>
            </a:r>
            <a:r>
              <a:rPr lang="ja-JP" altLang="en-US" sz="1200" dirty="0" smtClean="0"/>
              <a:t>と、</a:t>
            </a:r>
            <a:r>
              <a:rPr lang="en-US" altLang="ja-JP" sz="1200" dirty="0" err="1" smtClean="0"/>
              <a:t>my_sw_charget_function</a:t>
            </a:r>
            <a:r>
              <a:rPr lang="en-US" altLang="ja-JP" sz="1200" dirty="0" smtClean="0"/>
              <a:t>()</a:t>
            </a:r>
            <a:r>
              <a:rPr lang="ja-JP" altLang="en-US" sz="1200" dirty="0" smtClean="0"/>
              <a:t>をコーディング。</a:t>
            </a:r>
            <a:endParaRPr lang="en-US" altLang="ja-JP" sz="1200" dirty="0" smtClean="0"/>
          </a:p>
          <a:p>
            <a:pPr>
              <a:buNone/>
            </a:pPr>
            <a:r>
              <a:rPr lang="ja-JP" altLang="en-US" sz="1200" dirty="0" smtClean="0"/>
              <a:t>受信側は本</a:t>
            </a:r>
            <a:r>
              <a:rPr lang="ja-JP" altLang="en-US" sz="1200" dirty="0"/>
              <a:t>演習</a:t>
            </a:r>
            <a:r>
              <a:rPr lang="ja-JP" altLang="en-US" sz="1200" dirty="0" smtClean="0"/>
              <a:t>では</a:t>
            </a:r>
            <a:r>
              <a:rPr lang="ja-JP" altLang="en-US" sz="1200" dirty="0"/>
              <a:t>使用</a:t>
            </a:r>
            <a:r>
              <a:rPr lang="ja-JP" altLang="en-US" sz="1200" dirty="0" smtClean="0"/>
              <a:t>しないので省略</a:t>
            </a:r>
            <a:r>
              <a:rPr lang="ja-JP" altLang="en-US" sz="1200" dirty="0"/>
              <a:t>。</a:t>
            </a:r>
            <a:endParaRPr lang="en-US" altLang="ja-JP" sz="1200" dirty="0"/>
          </a:p>
        </p:txBody>
      </p:sp>
      <p:sp>
        <p:nvSpPr>
          <p:cNvPr id="12" name="Text Box 9"/>
          <p:cNvSpPr txBox="1">
            <a:spLocks noChangeArrowheads="1"/>
          </p:cNvSpPr>
          <p:nvPr/>
        </p:nvSpPr>
        <p:spPr bwMode="auto">
          <a:xfrm>
            <a:off x="7896200" y="122082"/>
            <a:ext cx="4214615" cy="1200329"/>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page133</a:t>
            </a:r>
            <a:r>
              <a:rPr lang="ja-JP" altLang="en-US" sz="1200" dirty="0" err="1" smtClean="0"/>
              <a:t>まで</a:t>
            </a:r>
            <a:r>
              <a:rPr lang="ja-JP" altLang="en-US" sz="1200" dirty="0" err="1" smtClean="0"/>
              <a:t>の</a:t>
            </a:r>
            <a:r>
              <a:rPr lang="ja-JP" altLang="en-US" sz="1200" dirty="0" smtClean="0"/>
              <a:t>解答</a:t>
            </a:r>
            <a:r>
              <a:rPr lang="ja-JP" altLang="en-US" sz="1200" dirty="0"/>
              <a:t>データを用意しています。</a:t>
            </a:r>
          </a:p>
          <a:p>
            <a:pPr>
              <a:buNone/>
            </a:pPr>
            <a:r>
              <a:rPr lang="ja-JP" altLang="en-US" sz="1200" dirty="0"/>
              <a:t>必要に応じて以下ファイルを解凍して解答をコピーしてください。</a:t>
            </a:r>
          </a:p>
          <a:p>
            <a:pPr>
              <a:buNone/>
            </a:pPr>
            <a:r>
              <a:rPr lang="en-US" altLang="ja-JP" sz="1200" dirty="0"/>
              <a:t>C:\WorkSpace\</a:t>
            </a:r>
            <a:r>
              <a:rPr lang="ja-JP" altLang="en-US" sz="1200" dirty="0"/>
              <a:t>解答</a:t>
            </a:r>
          </a:p>
          <a:p>
            <a:pPr>
              <a:buNone/>
            </a:pPr>
            <a:r>
              <a:rPr lang="ja-JP" altLang="en-US" sz="1200" dirty="0"/>
              <a:t>　　</a:t>
            </a:r>
            <a:r>
              <a:rPr lang="en-US" altLang="ja-JP" sz="1200" dirty="0"/>
              <a:t>\</a:t>
            </a:r>
            <a:r>
              <a:rPr lang="ja-JP" altLang="en-US" sz="1200" dirty="0"/>
              <a:t>解答</a:t>
            </a:r>
            <a:r>
              <a:rPr lang="en-US" altLang="ja-JP" sz="1200" dirty="0"/>
              <a:t>\</a:t>
            </a:r>
            <a:r>
              <a:rPr lang="en-US" altLang="ja-JP" sz="1200" dirty="0" smtClean="0"/>
              <a:t>page133\rx65n_rsk_tcpip.zip </a:t>
            </a:r>
            <a:r>
              <a:rPr lang="ja-JP" altLang="en-US" sz="1200" dirty="0"/>
              <a:t>　</a:t>
            </a:r>
            <a:r>
              <a:rPr lang="en-US" altLang="ja-JP" sz="1200" dirty="0"/>
              <a:t>&lt;</a:t>
            </a:r>
            <a:r>
              <a:rPr lang="ja-JP" altLang="en-US" sz="1200" dirty="0"/>
              <a:t>解凍</a:t>
            </a:r>
            <a:r>
              <a:rPr lang="en-US" altLang="ja-JP" sz="1200" dirty="0"/>
              <a:t>&gt;</a:t>
            </a:r>
          </a:p>
          <a:p>
            <a:pPr>
              <a:buNone/>
            </a:pPr>
            <a:r>
              <a:rPr lang="en-US" altLang="ja-JP" sz="1200" dirty="0"/>
              <a:t>      \rx65n_rsk_tcpip\</a:t>
            </a:r>
            <a:r>
              <a:rPr lang="en-US" altLang="ja-JP" sz="1200" dirty="0" err="1"/>
              <a:t>src</a:t>
            </a:r>
            <a:r>
              <a:rPr lang="en-US" altLang="ja-JP" sz="1200" dirty="0"/>
              <a:t>\rx65n_rsk_tcpip.c</a:t>
            </a:r>
          </a:p>
        </p:txBody>
      </p:sp>
    </p:spTree>
    <p:extLst>
      <p:ext uri="{BB962C8B-B14F-4D97-AF65-F5344CB8AC3E}">
        <p14:creationId xmlns:p14="http://schemas.microsoft.com/office/powerpoint/2010/main" val="305371153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a:stretch>
            <a:fillRect/>
          </a:stretch>
        </p:blipFill>
        <p:spPr>
          <a:xfrm>
            <a:off x="551384" y="1683160"/>
            <a:ext cx="10345594" cy="4067743"/>
          </a:xfrm>
          <a:prstGeom prst="rect">
            <a:avLst/>
          </a:prstGeom>
        </p:spPr>
      </p:pic>
      <p:sp>
        <p:nvSpPr>
          <p:cNvPr id="2" name="タイトル 1"/>
          <p:cNvSpPr>
            <a:spLocks noGrp="1"/>
          </p:cNvSpPr>
          <p:nvPr>
            <p:ph type="title"/>
          </p:nvPr>
        </p:nvSpPr>
        <p:spPr>
          <a:xfrm>
            <a:off x="1080000" y="923689"/>
            <a:ext cx="9000000" cy="455509"/>
          </a:xfrm>
        </p:spPr>
        <p:txBody>
          <a:bodyPr/>
          <a:lstStyle/>
          <a:p>
            <a:r>
              <a:rPr kumimoji="1" lang="en-US" altLang="ja-JP" dirty="0"/>
              <a:t>SCI(UART)</a:t>
            </a:r>
            <a:r>
              <a:rPr kumimoji="1" lang="ja-JP" altLang="en-US" dirty="0"/>
              <a:t>の組込み方法と動作確認</a:t>
            </a:r>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129</a:t>
            </a:fld>
            <a:endParaRPr lang="de-DE" dirty="0"/>
          </a:p>
        </p:txBody>
      </p:sp>
      <p:sp>
        <p:nvSpPr>
          <p:cNvPr id="5" name="Rectangle 6"/>
          <p:cNvSpPr>
            <a:spLocks noChangeArrowheads="1"/>
          </p:cNvSpPr>
          <p:nvPr/>
        </p:nvSpPr>
        <p:spPr bwMode="auto">
          <a:xfrm>
            <a:off x="9133016" y="3525737"/>
            <a:ext cx="864096" cy="360040"/>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6" name="Rectangle 6"/>
          <p:cNvSpPr>
            <a:spLocks noChangeArrowheads="1"/>
          </p:cNvSpPr>
          <p:nvPr/>
        </p:nvSpPr>
        <p:spPr bwMode="auto">
          <a:xfrm>
            <a:off x="1517138" y="2841939"/>
            <a:ext cx="5586974" cy="2908963"/>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7" name="直線矢印コネクタ 6"/>
          <p:cNvCxnSpPr>
            <a:cxnSpLocks noChangeShapeType="1"/>
            <a:stCxn id="5" idx="1"/>
            <a:endCxn id="6" idx="3"/>
          </p:cNvCxnSpPr>
          <p:nvPr/>
        </p:nvCxnSpPr>
        <p:spPr bwMode="auto">
          <a:xfrm flipH="1">
            <a:off x="7104112" y="3705757"/>
            <a:ext cx="2028904" cy="590664"/>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 Box 9"/>
          <p:cNvSpPr txBox="1">
            <a:spLocks noChangeArrowheads="1"/>
          </p:cNvSpPr>
          <p:nvPr/>
        </p:nvSpPr>
        <p:spPr bwMode="auto">
          <a:xfrm>
            <a:off x="9964196" y="3290787"/>
            <a:ext cx="1185287" cy="313932"/>
          </a:xfrm>
          <a:prstGeom prst="rect">
            <a:avLst/>
          </a:prstGeom>
          <a:solidFill>
            <a:schemeClr val="bg1"/>
          </a:solidFill>
          <a:ln w="9525" algn="ctr">
            <a:solidFill>
              <a:schemeClr val="tx1"/>
            </a:solidFill>
            <a:miter lim="800000"/>
            <a:headEnd/>
            <a:tailEnd/>
          </a:ln>
          <a:effec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ダブルクリック</a:t>
            </a:r>
            <a:endParaRPr lang="en-US" altLang="ja-JP" sz="1200" dirty="0"/>
          </a:p>
        </p:txBody>
      </p:sp>
      <p:sp>
        <p:nvSpPr>
          <p:cNvPr id="11" name="Text Box 9"/>
          <p:cNvSpPr txBox="1">
            <a:spLocks noChangeArrowheads="1"/>
          </p:cNvSpPr>
          <p:nvPr/>
        </p:nvSpPr>
        <p:spPr bwMode="auto">
          <a:xfrm>
            <a:off x="6240016" y="4342070"/>
            <a:ext cx="5328592" cy="1865126"/>
          </a:xfrm>
          <a:prstGeom prst="rect">
            <a:avLst/>
          </a:prstGeom>
          <a:solidFill>
            <a:schemeClr val="bg1"/>
          </a:solidFill>
          <a:ln w="9525" algn="ctr">
            <a:solidFill>
              <a:schemeClr val="tx1"/>
            </a:solidFill>
            <a:miter lim="800000"/>
            <a:headEnd/>
            <a:tailEnd/>
          </a:ln>
          <a:effec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err="1" smtClean="0"/>
              <a:t>printf</a:t>
            </a:r>
            <a:r>
              <a:rPr lang="en-US" altLang="ja-JP" sz="1200" dirty="0" smtClean="0"/>
              <a:t>()</a:t>
            </a:r>
            <a:r>
              <a:rPr lang="ja-JP" altLang="en-US" sz="1200" dirty="0" smtClean="0"/>
              <a:t>が呼び出されると、</a:t>
            </a:r>
            <a:r>
              <a:rPr lang="en-US" altLang="ja-JP" sz="1200" dirty="0" smtClean="0"/>
              <a:t>C</a:t>
            </a:r>
            <a:r>
              <a:rPr lang="ja-JP" altLang="en-US" sz="1200" dirty="0" smtClean="0"/>
              <a:t>言語標準ライブラリが</a:t>
            </a:r>
            <a:r>
              <a:rPr lang="en-US" altLang="ja-JP" sz="1200" dirty="0" smtClean="0"/>
              <a:t>1</a:t>
            </a:r>
            <a:r>
              <a:rPr lang="ja-JP" altLang="en-US" sz="1200" dirty="0" smtClean="0"/>
              <a:t>文字ずつ</a:t>
            </a:r>
            <a:r>
              <a:rPr lang="en-US" altLang="ja-JP" sz="1200" dirty="0" err="1" smtClean="0"/>
              <a:t>charput</a:t>
            </a:r>
            <a:r>
              <a:rPr lang="en-US" altLang="ja-JP" sz="1200" dirty="0" smtClean="0"/>
              <a:t>()</a:t>
            </a:r>
            <a:r>
              <a:rPr lang="ja-JP" altLang="en-US" sz="1200" dirty="0" smtClean="0"/>
              <a:t>に出力する。</a:t>
            </a:r>
            <a:endParaRPr lang="en-US" altLang="ja-JP" sz="1200" dirty="0" smtClean="0"/>
          </a:p>
          <a:p>
            <a:pPr>
              <a:buNone/>
            </a:pPr>
            <a:r>
              <a:rPr lang="en-US" altLang="ja-JP" sz="1200" dirty="0" smtClean="0"/>
              <a:t>BSP</a:t>
            </a:r>
            <a:r>
              <a:rPr lang="ja-JP" altLang="en-US" sz="1200" dirty="0" smtClean="0"/>
              <a:t>のコンフィグで、</a:t>
            </a:r>
            <a:r>
              <a:rPr lang="en-US" altLang="ja-JP" sz="1200" dirty="0" smtClean="0"/>
              <a:t>BSP_CFG_USER_CHARPUT_ENABLED</a:t>
            </a:r>
            <a:r>
              <a:rPr lang="ja-JP" altLang="en-US" sz="1200" dirty="0" smtClean="0"/>
              <a:t>を</a:t>
            </a:r>
            <a:endParaRPr lang="en-US" altLang="ja-JP" sz="1200" dirty="0" smtClean="0"/>
          </a:p>
          <a:p>
            <a:pPr>
              <a:buNone/>
            </a:pPr>
            <a:r>
              <a:rPr lang="en-US" altLang="ja-JP" sz="1200" dirty="0" smtClean="0"/>
              <a:t>ON</a:t>
            </a:r>
            <a:r>
              <a:rPr lang="ja-JP" altLang="en-US" sz="1200" dirty="0" smtClean="0"/>
              <a:t>にしておくと、任意の周辺機能に文字出力をリレーすることが可能。</a:t>
            </a:r>
            <a:endParaRPr lang="en-US" altLang="ja-JP" sz="1200" dirty="0" smtClean="0"/>
          </a:p>
          <a:p>
            <a:pPr>
              <a:buNone/>
            </a:pPr>
            <a:r>
              <a:rPr lang="en-US" altLang="ja-JP" sz="1200" dirty="0" smtClean="0"/>
              <a:t>OFF(</a:t>
            </a:r>
            <a:r>
              <a:rPr lang="ja-JP" altLang="en-US" sz="1200" dirty="0" smtClean="0"/>
              <a:t>デフォルト</a:t>
            </a:r>
            <a:r>
              <a:rPr lang="en-US" altLang="ja-JP" sz="1200" dirty="0" smtClean="0"/>
              <a:t>)</a:t>
            </a:r>
            <a:r>
              <a:rPr lang="ja-JP" altLang="en-US" sz="1200" dirty="0" smtClean="0"/>
              <a:t>の場合、</a:t>
            </a:r>
            <a:r>
              <a:rPr lang="en-US" altLang="ja-JP" sz="1200" dirty="0" smtClean="0"/>
              <a:t>E1</a:t>
            </a:r>
            <a:r>
              <a:rPr lang="ja-JP" altLang="en-US" sz="1200" dirty="0" smtClean="0"/>
              <a:t>エミュレータ経由で</a:t>
            </a:r>
            <a:r>
              <a:rPr lang="en-US" altLang="ja-JP" sz="1200" dirty="0" smtClean="0"/>
              <a:t>e2 studio</a:t>
            </a:r>
            <a:r>
              <a:rPr lang="ja-JP" altLang="en-US" sz="1200" dirty="0" smtClean="0"/>
              <a:t>の</a:t>
            </a:r>
            <a:endParaRPr lang="en-US" altLang="ja-JP" sz="1200" dirty="0" smtClean="0"/>
          </a:p>
          <a:p>
            <a:pPr>
              <a:buNone/>
            </a:pPr>
            <a:r>
              <a:rPr lang="ja-JP" altLang="en-US" sz="1200" dirty="0" smtClean="0"/>
              <a:t>コンソールにリレーされる。</a:t>
            </a:r>
            <a:endParaRPr lang="en-US" altLang="ja-JP" sz="1200" dirty="0" smtClean="0"/>
          </a:p>
          <a:p>
            <a:pPr>
              <a:buNone/>
            </a:pPr>
            <a:r>
              <a:rPr lang="ja-JP" altLang="en-US" sz="1200" dirty="0"/>
              <a:t>今回</a:t>
            </a:r>
            <a:r>
              <a:rPr lang="ja-JP" altLang="en-US" sz="1200" dirty="0" smtClean="0"/>
              <a:t>の</a:t>
            </a:r>
            <a:r>
              <a:rPr lang="ja-JP" altLang="en-US" sz="1200" dirty="0"/>
              <a:t>演習</a:t>
            </a:r>
            <a:r>
              <a:rPr lang="ja-JP" altLang="en-US" sz="1200" dirty="0" smtClean="0"/>
              <a:t>では、文字出力を</a:t>
            </a:r>
            <a:r>
              <a:rPr lang="en-US" altLang="ja-JP" sz="1200" dirty="0" smtClean="0"/>
              <a:t>SCI</a:t>
            </a:r>
            <a:r>
              <a:rPr lang="ja-JP" altLang="en-US" sz="1200" dirty="0" smtClean="0"/>
              <a:t>のチャネル</a:t>
            </a:r>
            <a:r>
              <a:rPr lang="en-US" altLang="ja-JP" sz="1200" dirty="0" smtClean="0"/>
              <a:t>2</a:t>
            </a:r>
            <a:r>
              <a:rPr lang="ja-JP" altLang="en-US" sz="1200" dirty="0" smtClean="0"/>
              <a:t>経由で、</a:t>
            </a:r>
            <a:endParaRPr lang="en-US" altLang="ja-JP" sz="1200" dirty="0" smtClean="0"/>
          </a:p>
          <a:p>
            <a:pPr>
              <a:buNone/>
            </a:pPr>
            <a:r>
              <a:rPr lang="en-US" altLang="ja-JP" sz="1200" dirty="0" smtClean="0"/>
              <a:t>PC</a:t>
            </a:r>
            <a:r>
              <a:rPr lang="ja-JP" altLang="en-US" sz="1200" dirty="0" smtClean="0"/>
              <a:t>側の</a:t>
            </a:r>
            <a:r>
              <a:rPr lang="en-US" altLang="ja-JP" sz="1200" dirty="0" smtClean="0"/>
              <a:t>COM</a:t>
            </a:r>
            <a:r>
              <a:rPr lang="ja-JP" altLang="en-US" sz="1200" dirty="0" smtClean="0"/>
              <a:t>ポートに出力して</a:t>
            </a:r>
            <a:r>
              <a:rPr lang="en-US" altLang="ja-JP" sz="1200" dirty="0" err="1" smtClean="0"/>
              <a:t>Teraterm</a:t>
            </a:r>
            <a:r>
              <a:rPr lang="ja-JP" altLang="en-US" sz="1200" dirty="0" smtClean="0"/>
              <a:t>で受信する仕組みに</a:t>
            </a:r>
            <a:r>
              <a:rPr lang="ja-JP" altLang="en-US" sz="1200" dirty="0" smtClean="0"/>
              <a:t>変更している。</a:t>
            </a:r>
            <a:endParaRPr lang="en-US" altLang="ja-JP" sz="1200" dirty="0"/>
          </a:p>
        </p:txBody>
      </p:sp>
    </p:spTree>
    <p:extLst>
      <p:ext uri="{BB962C8B-B14F-4D97-AF65-F5344CB8AC3E}">
        <p14:creationId xmlns:p14="http://schemas.microsoft.com/office/powerpoint/2010/main" val="18960935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kumimoji="1" lang="ja-JP" altLang="en-US" dirty="0"/>
              <a:t>インターネットの歴史と少し先の未来</a:t>
            </a:r>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13</a:t>
            </a:fld>
            <a:endParaRPr lang="de-DE" dirty="0"/>
          </a:p>
        </p:txBody>
      </p:sp>
      <p:sp>
        <p:nvSpPr>
          <p:cNvPr id="5" name="テキスト ボックス 4"/>
          <p:cNvSpPr txBox="1"/>
          <p:nvPr/>
        </p:nvSpPr>
        <p:spPr>
          <a:xfrm>
            <a:off x="1127448" y="1560848"/>
            <a:ext cx="11064552" cy="4832092"/>
          </a:xfrm>
          <a:prstGeom prst="rect">
            <a:avLst/>
          </a:prstGeom>
          <a:noFill/>
        </p:spPr>
        <p:txBody>
          <a:bodyPr wrap="square" rtlCol="0">
            <a:spAutoFit/>
          </a:bodyPr>
          <a:lstStyle/>
          <a:p>
            <a:r>
              <a:rPr kumimoji="1" lang="ja-JP" altLang="en-US" sz="2400" dirty="0" smtClean="0"/>
              <a:t>✔</a:t>
            </a:r>
            <a:r>
              <a:rPr kumimoji="1" lang="ja-JP" altLang="en-US" sz="2400" dirty="0"/>
              <a:t>　</a:t>
            </a:r>
            <a:r>
              <a:rPr kumimoji="1" lang="ja-JP" altLang="en-US" sz="2400" dirty="0" smtClean="0"/>
              <a:t>ソフトウェアプラットフォームがインターネットを世界に広げた</a:t>
            </a:r>
            <a:endParaRPr kumimoji="1" lang="en-US" altLang="ja-JP" sz="2400" dirty="0" smtClean="0"/>
          </a:p>
          <a:p>
            <a:endParaRPr kumimoji="1" lang="en-US" altLang="ja-JP" sz="2400" dirty="0"/>
          </a:p>
          <a:p>
            <a:r>
              <a:rPr kumimoji="1" lang="ja-JP" altLang="en-US" sz="2400" dirty="0" smtClean="0"/>
              <a:t>✔　インターネットの要素技術はネットワーク技術とセキュリティ技術である</a:t>
            </a:r>
            <a:endParaRPr kumimoji="1" lang="en-US" altLang="ja-JP" sz="2400" dirty="0" smtClean="0"/>
          </a:p>
          <a:p>
            <a:endParaRPr kumimoji="1" lang="en-US" altLang="ja-JP" sz="2400" dirty="0"/>
          </a:p>
          <a:p>
            <a:r>
              <a:rPr kumimoji="1" lang="ja-JP" altLang="en-US" sz="2400" dirty="0" smtClean="0"/>
              <a:t>✔　ソフトウェア業界のビジネスモデルは「パッケージ販売モデル」から、</a:t>
            </a:r>
            <a:endParaRPr kumimoji="1" lang="en-US" altLang="ja-JP" sz="2400" dirty="0" smtClean="0"/>
          </a:p>
          <a:p>
            <a:r>
              <a:rPr kumimoji="1" lang="ja-JP" altLang="en-US" sz="2400" dirty="0"/>
              <a:t>　</a:t>
            </a:r>
            <a:r>
              <a:rPr kumimoji="1" lang="ja-JP" altLang="en-US" sz="2400" dirty="0" smtClean="0"/>
              <a:t>　インターネット接続前提のサービス提供による</a:t>
            </a:r>
            <a:endParaRPr kumimoji="1" lang="en-US" altLang="ja-JP" sz="2400" dirty="0" smtClean="0"/>
          </a:p>
          <a:p>
            <a:r>
              <a:rPr kumimoji="1" lang="ja-JP" altLang="en-US" sz="2400" dirty="0"/>
              <a:t>　</a:t>
            </a:r>
            <a:r>
              <a:rPr kumimoji="1" lang="ja-JP" altLang="en-US" sz="2400" dirty="0" smtClean="0"/>
              <a:t>「サブスクリプションモデル」に変化した</a:t>
            </a:r>
            <a:endParaRPr kumimoji="1" lang="en-US" altLang="ja-JP" sz="2400" dirty="0" smtClean="0"/>
          </a:p>
          <a:p>
            <a:endParaRPr kumimoji="1" lang="en-US" altLang="ja-JP" sz="2400" dirty="0"/>
          </a:p>
          <a:p>
            <a:r>
              <a:rPr kumimoji="1" lang="ja-JP" altLang="en-US" sz="2400" dirty="0" smtClean="0"/>
              <a:t>✔　製造業においてもソフトウェアプラットフォームを活用し</a:t>
            </a:r>
            <a:endParaRPr kumimoji="1" lang="en-US" altLang="ja-JP" sz="2400" dirty="0" smtClean="0"/>
          </a:p>
          <a:p>
            <a:r>
              <a:rPr kumimoji="1" lang="ja-JP" altLang="en-US" sz="2400" dirty="0"/>
              <a:t>　</a:t>
            </a:r>
            <a:r>
              <a:rPr kumimoji="1" lang="ja-JP" altLang="en-US" sz="2400" dirty="0" smtClean="0"/>
              <a:t>　従来製品をインターネット接続前提のサービス提供による</a:t>
            </a:r>
            <a:endParaRPr kumimoji="1" lang="en-US" altLang="ja-JP" sz="2400" dirty="0" smtClean="0"/>
          </a:p>
          <a:p>
            <a:r>
              <a:rPr kumimoji="1" lang="ja-JP" altLang="en-US" sz="2400" dirty="0"/>
              <a:t>　「サブスクリプションモデル</a:t>
            </a:r>
            <a:r>
              <a:rPr kumimoji="1" lang="ja-JP" altLang="en-US" sz="2400" dirty="0" smtClean="0"/>
              <a:t>」への変化が求められつつある</a:t>
            </a:r>
            <a:endParaRPr kumimoji="1" lang="en-US" altLang="ja-JP" sz="2400" dirty="0" smtClean="0"/>
          </a:p>
          <a:p>
            <a:r>
              <a:rPr kumimoji="1" lang="ja-JP" altLang="en-US" sz="2400" dirty="0"/>
              <a:t>　　</a:t>
            </a:r>
            <a:r>
              <a:rPr kumimoji="1" lang="ja-JP" altLang="en-US" sz="2000" dirty="0" smtClean="0"/>
              <a:t>例：音楽業界は「</a:t>
            </a:r>
            <a:r>
              <a:rPr kumimoji="1" lang="en-US" altLang="ja-JP" sz="2000" dirty="0" smtClean="0"/>
              <a:t>CD</a:t>
            </a:r>
            <a:r>
              <a:rPr kumimoji="1" lang="ja-JP" altLang="en-US" sz="2000" dirty="0" smtClean="0"/>
              <a:t>製造</a:t>
            </a:r>
            <a:r>
              <a:rPr kumimoji="1" lang="en-US" altLang="ja-JP" sz="2000" dirty="0" smtClean="0"/>
              <a:t>: </a:t>
            </a:r>
            <a:r>
              <a:rPr kumimoji="1" lang="ja-JP" altLang="en-US" sz="2000" dirty="0" smtClean="0"/>
              <a:t>パッケージ販売モデル」から</a:t>
            </a:r>
            <a:endParaRPr kumimoji="1" lang="en-US" altLang="ja-JP" sz="2000" dirty="0" smtClean="0"/>
          </a:p>
          <a:p>
            <a:r>
              <a:rPr kumimoji="1" lang="ja-JP" altLang="en-US" sz="2000" dirty="0"/>
              <a:t>　</a:t>
            </a:r>
            <a:r>
              <a:rPr kumimoji="1" lang="ja-JP" altLang="en-US" sz="2000" dirty="0" smtClean="0"/>
              <a:t>　　　「</a:t>
            </a:r>
            <a:r>
              <a:rPr kumimoji="1" lang="en-US" altLang="ja-JP" sz="2000" dirty="0" smtClean="0"/>
              <a:t>Amazon</a:t>
            </a:r>
            <a:r>
              <a:rPr kumimoji="1" lang="ja-JP" altLang="en-US" sz="2000" dirty="0" smtClean="0"/>
              <a:t> </a:t>
            </a:r>
            <a:r>
              <a:rPr kumimoji="1" lang="en-US" altLang="ja-JP" sz="2000" dirty="0" smtClean="0"/>
              <a:t>Music</a:t>
            </a:r>
            <a:r>
              <a:rPr kumimoji="1" lang="ja-JP" altLang="en-US" sz="2000" dirty="0"/>
              <a:t>等</a:t>
            </a:r>
            <a:r>
              <a:rPr kumimoji="1" lang="en-US" altLang="ja-JP" sz="2000" dirty="0" smtClean="0"/>
              <a:t>: </a:t>
            </a:r>
            <a:r>
              <a:rPr kumimoji="1" lang="ja-JP" altLang="en-US" sz="2000" dirty="0" smtClean="0"/>
              <a:t>サブスクリプションモデル」に置き換わった</a:t>
            </a:r>
            <a:endParaRPr kumimoji="1" lang="en-US" altLang="ja-JP" sz="2000" dirty="0"/>
          </a:p>
        </p:txBody>
      </p:sp>
      <p:sp>
        <p:nvSpPr>
          <p:cNvPr id="6" name="テキスト ボックス 5"/>
          <p:cNvSpPr txBox="1"/>
          <p:nvPr/>
        </p:nvSpPr>
        <p:spPr>
          <a:xfrm>
            <a:off x="4943872" y="120208"/>
            <a:ext cx="7064755" cy="646331"/>
          </a:xfrm>
          <a:prstGeom prst="rect">
            <a:avLst/>
          </a:prstGeom>
          <a:noFill/>
          <a:ln>
            <a:solidFill>
              <a:schemeClr val="tx1"/>
            </a:solidFill>
          </a:ln>
        </p:spPr>
        <p:txBody>
          <a:bodyPr wrap="none" rtlCol="0">
            <a:spAutoFit/>
          </a:bodyPr>
          <a:lstStyle/>
          <a:p>
            <a:r>
              <a:rPr kumimoji="1" lang="ja-JP" altLang="en-US" dirty="0" smtClean="0"/>
              <a:t>「サブスクリプション</a:t>
            </a:r>
            <a:r>
              <a:rPr kumimoji="1" lang="en-US" altLang="ja-JP" dirty="0" smtClean="0"/>
              <a:t>=</a:t>
            </a:r>
            <a:r>
              <a:rPr kumimoji="1" lang="ja-JP" altLang="en-US" dirty="0" smtClean="0"/>
              <a:t>月額〇〇円でサービス使い放題」のような</a:t>
            </a:r>
            <a:endParaRPr kumimoji="1" lang="en-US" altLang="ja-JP" dirty="0" smtClean="0"/>
          </a:p>
          <a:p>
            <a:r>
              <a:rPr kumimoji="1" lang="ja-JP" altLang="en-US" dirty="0" smtClean="0"/>
              <a:t>　サービス受ける権利を購入するモデル</a:t>
            </a:r>
            <a:endParaRPr kumimoji="1" lang="ja-JP" altLang="en-US" dirty="0"/>
          </a:p>
        </p:txBody>
      </p:sp>
    </p:spTree>
    <p:extLst>
      <p:ext uri="{BB962C8B-B14F-4D97-AF65-F5344CB8AC3E}">
        <p14:creationId xmlns:p14="http://schemas.microsoft.com/office/powerpoint/2010/main" val="157675851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kumimoji="1" lang="en-US" altLang="ja-JP" dirty="0"/>
              <a:t>SCI(UART)</a:t>
            </a:r>
            <a:r>
              <a:rPr kumimoji="1" lang="ja-JP" altLang="en-US" dirty="0"/>
              <a:t>の組込み方法と動作確認</a:t>
            </a:r>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130</a:t>
            </a:fld>
            <a:endParaRPr lang="de-DE"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07" y="1628800"/>
            <a:ext cx="7084479" cy="4536504"/>
          </a:xfrm>
          <a:prstGeom prst="rect">
            <a:avLst/>
          </a:prstGeom>
        </p:spPr>
      </p:pic>
      <p:sp>
        <p:nvSpPr>
          <p:cNvPr id="5" name="Rectangle 6"/>
          <p:cNvSpPr>
            <a:spLocks noChangeArrowheads="1"/>
          </p:cNvSpPr>
          <p:nvPr/>
        </p:nvSpPr>
        <p:spPr bwMode="auto">
          <a:xfrm>
            <a:off x="2927648" y="4221088"/>
            <a:ext cx="2736304" cy="432048"/>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6" name="Text Box 9"/>
          <p:cNvSpPr txBox="1">
            <a:spLocks noChangeArrowheads="1"/>
          </p:cNvSpPr>
          <p:nvPr/>
        </p:nvSpPr>
        <p:spPr bwMode="auto">
          <a:xfrm>
            <a:off x="5499100" y="4588806"/>
            <a:ext cx="3333204" cy="757130"/>
          </a:xfrm>
          <a:prstGeom prst="rect">
            <a:avLst/>
          </a:prstGeom>
          <a:solidFill>
            <a:schemeClr val="bg1"/>
          </a:solidFill>
          <a:ln w="9525" algn="ctr">
            <a:solidFill>
              <a:schemeClr val="tx1"/>
            </a:solidFill>
            <a:miter lim="800000"/>
            <a:headEnd/>
            <a:tailEnd/>
          </a:ln>
          <a:effec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err="1" smtClean="0"/>
              <a:t>Tere</a:t>
            </a:r>
            <a:r>
              <a:rPr lang="ja-JP" altLang="en-US" sz="1200" dirty="0" smtClean="0"/>
              <a:t> </a:t>
            </a:r>
            <a:r>
              <a:rPr lang="en-US" altLang="ja-JP" sz="1200" dirty="0" smtClean="0"/>
              <a:t>Term</a:t>
            </a:r>
            <a:r>
              <a:rPr lang="ja-JP" altLang="en-US" sz="1200" dirty="0" smtClean="0"/>
              <a:t>を立ち上げ、</a:t>
            </a:r>
            <a:endParaRPr lang="en-US" altLang="ja-JP" sz="1200" dirty="0" smtClean="0"/>
          </a:p>
          <a:p>
            <a:pPr>
              <a:buNone/>
            </a:pPr>
            <a:r>
              <a:rPr lang="ja-JP" altLang="en-US" sz="1200" dirty="0" smtClean="0"/>
              <a:t>シリアルの</a:t>
            </a:r>
            <a:r>
              <a:rPr lang="en-US" altLang="ja-JP" sz="1200" dirty="0" smtClean="0"/>
              <a:t>COM</a:t>
            </a:r>
            <a:r>
              <a:rPr lang="ja-JP" altLang="en-US" sz="1200" dirty="0" smtClean="0"/>
              <a:t>ポートを選択。</a:t>
            </a:r>
            <a:endParaRPr lang="en-US" altLang="ja-JP" sz="1200" dirty="0" smtClean="0"/>
          </a:p>
          <a:p>
            <a:pPr>
              <a:buNone/>
            </a:pPr>
            <a:r>
              <a:rPr lang="en-US" altLang="ja-JP" sz="1200" dirty="0" smtClean="0"/>
              <a:t>RSK</a:t>
            </a:r>
            <a:r>
              <a:rPr lang="ja-JP" altLang="en-US" sz="1200" dirty="0"/>
              <a:t> </a:t>
            </a:r>
            <a:r>
              <a:rPr lang="en-US" altLang="ja-JP" sz="1200" dirty="0" smtClean="0"/>
              <a:t>USB</a:t>
            </a:r>
            <a:r>
              <a:rPr lang="ja-JP" altLang="en-US" sz="1200" dirty="0"/>
              <a:t> </a:t>
            </a:r>
            <a:r>
              <a:rPr lang="en-US" altLang="ja-JP" sz="1200" dirty="0" smtClean="0"/>
              <a:t>Serial</a:t>
            </a:r>
            <a:r>
              <a:rPr lang="ja-JP" altLang="en-US" sz="1200" dirty="0"/>
              <a:t> </a:t>
            </a:r>
            <a:r>
              <a:rPr lang="en-US" altLang="ja-JP" sz="1200" dirty="0" smtClean="0"/>
              <a:t>Port</a:t>
            </a:r>
            <a:r>
              <a:rPr lang="ja-JP" altLang="en-US" sz="1200" dirty="0"/>
              <a:t> </a:t>
            </a:r>
            <a:r>
              <a:rPr lang="en-US" altLang="ja-JP" sz="1200" dirty="0" smtClean="0"/>
              <a:t>(</a:t>
            </a:r>
            <a:r>
              <a:rPr lang="en-US" altLang="ja-JP" sz="1200" dirty="0" err="1" smtClean="0"/>
              <a:t>COMx</a:t>
            </a:r>
            <a:r>
              <a:rPr lang="en-US" altLang="ja-JP" sz="1200" dirty="0" smtClean="0"/>
              <a:t>)</a:t>
            </a:r>
            <a:r>
              <a:rPr lang="ja-JP" altLang="en-US" sz="1200" dirty="0" smtClean="0"/>
              <a:t>を選択する。</a:t>
            </a:r>
            <a:endParaRPr lang="en-US" altLang="ja-JP" sz="1200" dirty="0"/>
          </a:p>
        </p:txBody>
      </p:sp>
    </p:spTree>
    <p:extLst>
      <p:ext uri="{BB962C8B-B14F-4D97-AF65-F5344CB8AC3E}">
        <p14:creationId xmlns:p14="http://schemas.microsoft.com/office/powerpoint/2010/main" val="264951826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kumimoji="1" lang="en-US" altLang="ja-JP" dirty="0"/>
              <a:t>SCI(UART)</a:t>
            </a:r>
            <a:r>
              <a:rPr kumimoji="1" lang="ja-JP" altLang="en-US" dirty="0"/>
              <a:t>の組込み方法と動作確認</a:t>
            </a:r>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131</a:t>
            </a:fld>
            <a:endParaRPr lang="de-DE"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416" y="1855255"/>
            <a:ext cx="3406522" cy="4177045"/>
          </a:xfrm>
          <a:prstGeom prst="rect">
            <a:avLst/>
          </a:prstGeo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9817" y="1379199"/>
            <a:ext cx="3600400" cy="2798692"/>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224" y="2924944"/>
            <a:ext cx="3620005" cy="3286584"/>
          </a:xfrm>
          <a:prstGeom prst="rect">
            <a:avLst/>
          </a:prstGeom>
        </p:spPr>
      </p:pic>
      <p:sp>
        <p:nvSpPr>
          <p:cNvPr id="7" name="Rectangle 6"/>
          <p:cNvSpPr>
            <a:spLocks noChangeArrowheads="1"/>
          </p:cNvSpPr>
          <p:nvPr/>
        </p:nvSpPr>
        <p:spPr bwMode="auto">
          <a:xfrm>
            <a:off x="1703513" y="2204864"/>
            <a:ext cx="1656183" cy="288032"/>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8" name="Rectangle 6"/>
          <p:cNvSpPr>
            <a:spLocks noChangeArrowheads="1"/>
          </p:cNvSpPr>
          <p:nvPr/>
        </p:nvSpPr>
        <p:spPr bwMode="auto">
          <a:xfrm>
            <a:off x="1703513" y="2912032"/>
            <a:ext cx="1656183" cy="288032"/>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9" name="Rectangle 6"/>
          <p:cNvSpPr>
            <a:spLocks noChangeArrowheads="1"/>
          </p:cNvSpPr>
          <p:nvPr/>
        </p:nvSpPr>
        <p:spPr bwMode="auto">
          <a:xfrm>
            <a:off x="8112224" y="2894110"/>
            <a:ext cx="3620005" cy="3317417"/>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11" name="Rectangle 6"/>
          <p:cNvSpPr>
            <a:spLocks noChangeArrowheads="1"/>
          </p:cNvSpPr>
          <p:nvPr/>
        </p:nvSpPr>
        <p:spPr bwMode="auto">
          <a:xfrm>
            <a:off x="4439817" y="1379197"/>
            <a:ext cx="3600400" cy="2798693"/>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12" name="直線矢印コネクタ 11"/>
          <p:cNvCxnSpPr>
            <a:cxnSpLocks noChangeShapeType="1"/>
            <a:stCxn id="7" idx="3"/>
            <a:endCxn id="5" idx="1"/>
          </p:cNvCxnSpPr>
          <p:nvPr/>
        </p:nvCxnSpPr>
        <p:spPr bwMode="auto">
          <a:xfrm>
            <a:off x="3359696" y="2348880"/>
            <a:ext cx="1080121" cy="429665"/>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直線矢印コネクタ 14"/>
          <p:cNvCxnSpPr>
            <a:cxnSpLocks noChangeShapeType="1"/>
            <a:stCxn id="8" idx="2"/>
            <a:endCxn id="9" idx="1"/>
          </p:cNvCxnSpPr>
          <p:nvPr/>
        </p:nvCxnSpPr>
        <p:spPr bwMode="auto">
          <a:xfrm>
            <a:off x="2531605" y="3200064"/>
            <a:ext cx="5580619" cy="1352755"/>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 Box 9"/>
          <p:cNvSpPr txBox="1">
            <a:spLocks noChangeArrowheads="1"/>
          </p:cNvSpPr>
          <p:nvPr/>
        </p:nvSpPr>
        <p:spPr bwMode="auto">
          <a:xfrm>
            <a:off x="8010319" y="1221272"/>
            <a:ext cx="1470057" cy="313932"/>
          </a:xfrm>
          <a:prstGeom prst="rect">
            <a:avLst/>
          </a:prstGeom>
          <a:solidFill>
            <a:schemeClr val="bg1"/>
          </a:solidFill>
          <a:ln w="9525" algn="ctr">
            <a:solidFill>
              <a:schemeClr val="tx1"/>
            </a:solidFill>
            <a:miter lim="800000"/>
            <a:headEnd/>
            <a:tailEnd/>
          </a:ln>
          <a:effec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端末の設定を行う。</a:t>
            </a:r>
            <a:endParaRPr lang="en-US" altLang="ja-JP" sz="1200" dirty="0"/>
          </a:p>
        </p:txBody>
      </p:sp>
      <p:sp>
        <p:nvSpPr>
          <p:cNvPr id="21" name="Text Box 9"/>
          <p:cNvSpPr txBox="1">
            <a:spLocks noChangeArrowheads="1"/>
          </p:cNvSpPr>
          <p:nvPr/>
        </p:nvSpPr>
        <p:spPr bwMode="auto">
          <a:xfrm>
            <a:off x="9768408" y="2605774"/>
            <a:ext cx="2233198" cy="313932"/>
          </a:xfrm>
          <a:prstGeom prst="rect">
            <a:avLst/>
          </a:prstGeom>
          <a:solidFill>
            <a:schemeClr val="bg1"/>
          </a:solidFill>
          <a:ln w="9525" algn="ctr">
            <a:solidFill>
              <a:schemeClr val="tx1"/>
            </a:solidFill>
            <a:miter lim="800000"/>
            <a:headEnd/>
            <a:tailEnd/>
          </a:ln>
          <a:effec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シリアルポートの設定を行う</a:t>
            </a:r>
            <a:endParaRPr lang="en-US" altLang="ja-JP" sz="1200" dirty="0"/>
          </a:p>
        </p:txBody>
      </p:sp>
    </p:spTree>
    <p:extLst>
      <p:ext uri="{BB962C8B-B14F-4D97-AF65-F5344CB8AC3E}">
        <p14:creationId xmlns:p14="http://schemas.microsoft.com/office/powerpoint/2010/main" val="339759729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kumimoji="1" lang="en-US" altLang="ja-JP" dirty="0"/>
              <a:t>SCI(UART)</a:t>
            </a:r>
            <a:r>
              <a:rPr kumimoji="1" lang="ja-JP" altLang="en-US" dirty="0"/>
              <a:t>の組込み方法と動作確認</a:t>
            </a:r>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132</a:t>
            </a:fld>
            <a:endParaRPr lang="de-DE"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000" y="1628800"/>
            <a:ext cx="6888208" cy="4567119"/>
          </a:xfrm>
          <a:prstGeom prst="rect">
            <a:avLst/>
          </a:prstGeom>
        </p:spPr>
      </p:pic>
      <p:sp>
        <p:nvSpPr>
          <p:cNvPr id="5" name="Rectangle 6"/>
          <p:cNvSpPr>
            <a:spLocks noChangeArrowheads="1"/>
          </p:cNvSpPr>
          <p:nvPr/>
        </p:nvSpPr>
        <p:spPr bwMode="auto">
          <a:xfrm>
            <a:off x="3215681" y="1772816"/>
            <a:ext cx="648072" cy="288032"/>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6" name="Rectangle 6"/>
          <p:cNvSpPr>
            <a:spLocks noChangeArrowheads="1"/>
          </p:cNvSpPr>
          <p:nvPr/>
        </p:nvSpPr>
        <p:spPr bwMode="auto">
          <a:xfrm>
            <a:off x="4799856" y="4725144"/>
            <a:ext cx="648072" cy="288032"/>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7" name="Rectangle 6"/>
          <p:cNvSpPr>
            <a:spLocks noChangeArrowheads="1"/>
          </p:cNvSpPr>
          <p:nvPr/>
        </p:nvSpPr>
        <p:spPr bwMode="auto">
          <a:xfrm>
            <a:off x="3359696" y="2204864"/>
            <a:ext cx="288032" cy="288032"/>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8" name="Rectangle 6"/>
          <p:cNvSpPr>
            <a:spLocks noChangeArrowheads="1"/>
          </p:cNvSpPr>
          <p:nvPr/>
        </p:nvSpPr>
        <p:spPr bwMode="auto">
          <a:xfrm>
            <a:off x="2423592" y="1903920"/>
            <a:ext cx="288032" cy="288032"/>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9" name="直線矢印コネクタ 8"/>
          <p:cNvCxnSpPr>
            <a:cxnSpLocks noChangeShapeType="1"/>
            <a:stCxn id="5" idx="2"/>
            <a:endCxn id="6" idx="0"/>
          </p:cNvCxnSpPr>
          <p:nvPr/>
        </p:nvCxnSpPr>
        <p:spPr bwMode="auto">
          <a:xfrm>
            <a:off x="3539717" y="2060848"/>
            <a:ext cx="1584175" cy="2664296"/>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直線矢印コネクタ 11"/>
          <p:cNvCxnSpPr>
            <a:cxnSpLocks noChangeShapeType="1"/>
            <a:stCxn id="6" idx="1"/>
            <a:endCxn id="7" idx="2"/>
          </p:cNvCxnSpPr>
          <p:nvPr/>
        </p:nvCxnSpPr>
        <p:spPr bwMode="auto">
          <a:xfrm flipH="1" flipV="1">
            <a:off x="3503712" y="2492896"/>
            <a:ext cx="1296144" cy="2376264"/>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直線矢印コネクタ 14"/>
          <p:cNvCxnSpPr>
            <a:cxnSpLocks noChangeShapeType="1"/>
            <a:stCxn id="7" idx="1"/>
            <a:endCxn id="8" idx="3"/>
          </p:cNvCxnSpPr>
          <p:nvPr/>
        </p:nvCxnSpPr>
        <p:spPr bwMode="auto">
          <a:xfrm flipH="1" flipV="1">
            <a:off x="2711624" y="2047936"/>
            <a:ext cx="648072" cy="300944"/>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 Box 9"/>
          <p:cNvSpPr txBox="1">
            <a:spLocks noChangeArrowheads="1"/>
          </p:cNvSpPr>
          <p:nvPr/>
        </p:nvSpPr>
        <p:spPr bwMode="auto">
          <a:xfrm>
            <a:off x="3863753" y="1530892"/>
            <a:ext cx="2232247" cy="313932"/>
          </a:xfrm>
          <a:prstGeom prst="rect">
            <a:avLst/>
          </a:prstGeom>
          <a:solidFill>
            <a:schemeClr val="bg1"/>
          </a:solidFill>
          <a:ln w="9525" algn="ctr">
            <a:solidFill>
              <a:schemeClr val="tx1"/>
            </a:solidFill>
            <a:miter lim="800000"/>
            <a:headEnd/>
            <a:tailEnd/>
          </a:ln>
          <a:effec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プロジェクト→すべてをビルド。</a:t>
            </a:r>
            <a:endParaRPr lang="en-US" altLang="ja-JP" sz="1200" dirty="0"/>
          </a:p>
        </p:txBody>
      </p:sp>
      <p:sp>
        <p:nvSpPr>
          <p:cNvPr id="19" name="Text Box 9"/>
          <p:cNvSpPr txBox="1">
            <a:spLocks noChangeArrowheads="1"/>
          </p:cNvSpPr>
          <p:nvPr/>
        </p:nvSpPr>
        <p:spPr bwMode="auto">
          <a:xfrm>
            <a:off x="5315952" y="4956078"/>
            <a:ext cx="1392116" cy="313932"/>
          </a:xfrm>
          <a:prstGeom prst="rect">
            <a:avLst/>
          </a:prstGeom>
          <a:solidFill>
            <a:schemeClr val="bg1"/>
          </a:solidFill>
          <a:ln w="9525" algn="ctr">
            <a:solidFill>
              <a:schemeClr val="tx1"/>
            </a:solidFill>
            <a:miter lim="800000"/>
            <a:headEnd/>
            <a:tailEnd/>
          </a:ln>
          <a:effec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イメージのリロード</a:t>
            </a:r>
            <a:endParaRPr lang="en-US" altLang="ja-JP" sz="1200" dirty="0"/>
          </a:p>
        </p:txBody>
      </p:sp>
      <p:sp>
        <p:nvSpPr>
          <p:cNvPr id="20" name="Text Box 9"/>
          <p:cNvSpPr txBox="1">
            <a:spLocks noChangeArrowheads="1"/>
          </p:cNvSpPr>
          <p:nvPr/>
        </p:nvSpPr>
        <p:spPr bwMode="auto">
          <a:xfrm>
            <a:off x="2567608" y="2454084"/>
            <a:ext cx="852056" cy="313932"/>
          </a:xfrm>
          <a:prstGeom prst="rect">
            <a:avLst/>
          </a:prstGeom>
          <a:solidFill>
            <a:schemeClr val="bg1"/>
          </a:solidFill>
          <a:ln w="9525" algn="ctr">
            <a:solidFill>
              <a:schemeClr val="tx1"/>
            </a:solidFill>
            <a:miter lim="800000"/>
            <a:headEnd/>
            <a:tailEnd/>
          </a:ln>
          <a:effec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Restart</a:t>
            </a:r>
            <a:endParaRPr lang="en-US" altLang="ja-JP" sz="1200" dirty="0"/>
          </a:p>
        </p:txBody>
      </p:sp>
      <p:sp>
        <p:nvSpPr>
          <p:cNvPr id="21" name="Text Box 9"/>
          <p:cNvSpPr txBox="1">
            <a:spLocks noChangeArrowheads="1"/>
          </p:cNvSpPr>
          <p:nvPr/>
        </p:nvSpPr>
        <p:spPr bwMode="auto">
          <a:xfrm>
            <a:off x="1653640" y="2063407"/>
            <a:ext cx="852056" cy="289438"/>
          </a:xfrm>
          <a:prstGeom prst="rect">
            <a:avLst/>
          </a:prstGeom>
          <a:solidFill>
            <a:schemeClr val="bg1"/>
          </a:solidFill>
          <a:ln w="9525" algn="ctr">
            <a:solidFill>
              <a:schemeClr val="tx1"/>
            </a:solidFill>
            <a:miter lim="800000"/>
            <a:headEnd/>
            <a:tailEnd/>
          </a:ln>
          <a:effec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再開</a:t>
            </a:r>
            <a:endParaRPr lang="en-US" altLang="ja-JP" sz="1200" dirty="0"/>
          </a:p>
        </p:txBody>
      </p:sp>
      <p:pic>
        <p:nvPicPr>
          <p:cNvPr id="22" name="図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8261" y="2382380"/>
            <a:ext cx="3829797" cy="2665839"/>
          </a:xfrm>
          <a:prstGeom prst="rect">
            <a:avLst/>
          </a:prstGeom>
        </p:spPr>
      </p:pic>
      <p:sp>
        <p:nvSpPr>
          <p:cNvPr id="25" name="Rectangle 6"/>
          <p:cNvSpPr>
            <a:spLocks noChangeArrowheads="1"/>
          </p:cNvSpPr>
          <p:nvPr/>
        </p:nvSpPr>
        <p:spPr bwMode="auto">
          <a:xfrm>
            <a:off x="8088260" y="2763203"/>
            <a:ext cx="816051" cy="288032"/>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26" name="直線矢印コネクタ 25"/>
          <p:cNvCxnSpPr>
            <a:cxnSpLocks noChangeShapeType="1"/>
            <a:stCxn id="8" idx="0"/>
            <a:endCxn id="25" idx="1"/>
          </p:cNvCxnSpPr>
          <p:nvPr/>
        </p:nvCxnSpPr>
        <p:spPr bwMode="auto">
          <a:xfrm>
            <a:off x="2567608" y="1903920"/>
            <a:ext cx="5520652" cy="1003299"/>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Text Box 9"/>
          <p:cNvSpPr txBox="1">
            <a:spLocks noChangeArrowheads="1"/>
          </p:cNvSpPr>
          <p:nvPr/>
        </p:nvSpPr>
        <p:spPr bwMode="auto">
          <a:xfrm>
            <a:off x="8763668" y="3027276"/>
            <a:ext cx="3295034" cy="313932"/>
          </a:xfrm>
          <a:prstGeom prst="rect">
            <a:avLst/>
          </a:prstGeom>
          <a:solidFill>
            <a:schemeClr val="bg1"/>
          </a:solidFill>
          <a:ln w="9525" algn="ctr">
            <a:solidFill>
              <a:schemeClr val="tx1"/>
            </a:solidFill>
            <a:miter lim="800000"/>
            <a:headEnd/>
            <a:tailEnd/>
          </a:ln>
          <a:effec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Tera</a:t>
            </a:r>
            <a:r>
              <a:rPr lang="ja-JP" altLang="en-US" sz="1200" dirty="0" smtClean="0"/>
              <a:t> </a:t>
            </a:r>
            <a:r>
              <a:rPr lang="en-US" altLang="ja-JP" sz="1200" dirty="0" smtClean="0"/>
              <a:t>Term</a:t>
            </a:r>
            <a:r>
              <a:rPr lang="ja-JP" altLang="en-US" sz="1200" dirty="0" smtClean="0"/>
              <a:t>に </a:t>
            </a:r>
            <a:r>
              <a:rPr lang="en-US" altLang="ja-JP" sz="1200" dirty="0" smtClean="0"/>
              <a:t>Hello World </a:t>
            </a:r>
            <a:r>
              <a:rPr lang="ja-JP" altLang="en-US" sz="1200" dirty="0" smtClean="0"/>
              <a:t>出力が表示される</a:t>
            </a:r>
            <a:endParaRPr lang="en-US" altLang="ja-JP" sz="1200" dirty="0"/>
          </a:p>
        </p:txBody>
      </p:sp>
    </p:spTree>
    <p:extLst>
      <p:ext uri="{BB962C8B-B14F-4D97-AF65-F5344CB8AC3E}">
        <p14:creationId xmlns:p14="http://schemas.microsoft.com/office/powerpoint/2010/main" val="305269503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kumimoji="1" lang="en-US" altLang="ja-JP" dirty="0"/>
              <a:t>SCI(UART)</a:t>
            </a:r>
            <a:r>
              <a:rPr kumimoji="1" lang="ja-JP" altLang="en-US" dirty="0"/>
              <a:t>の組込み方法と動作確認</a:t>
            </a:r>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133</a:t>
            </a:fld>
            <a:endParaRPr lang="de-DE"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416" y="1700808"/>
            <a:ext cx="6602872" cy="4375775"/>
          </a:xfrm>
          <a:prstGeom prst="rect">
            <a:avLst/>
          </a:prstGeom>
        </p:spPr>
      </p:pic>
      <p:sp>
        <p:nvSpPr>
          <p:cNvPr id="5" name="Rectangle 6"/>
          <p:cNvSpPr>
            <a:spLocks noChangeArrowheads="1"/>
          </p:cNvSpPr>
          <p:nvPr/>
        </p:nvSpPr>
        <p:spPr bwMode="auto">
          <a:xfrm>
            <a:off x="1775520" y="3284984"/>
            <a:ext cx="5328592" cy="2736304"/>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6" name="Text Box 9"/>
          <p:cNvSpPr txBox="1">
            <a:spLocks noChangeArrowheads="1"/>
          </p:cNvSpPr>
          <p:nvPr/>
        </p:nvSpPr>
        <p:spPr bwMode="auto">
          <a:xfrm>
            <a:off x="6648100" y="3128018"/>
            <a:ext cx="1392116" cy="289438"/>
          </a:xfrm>
          <a:prstGeom prst="rect">
            <a:avLst/>
          </a:prstGeom>
          <a:solidFill>
            <a:schemeClr val="bg1"/>
          </a:solidFill>
          <a:ln w="9525" algn="ctr">
            <a:solidFill>
              <a:schemeClr val="tx1"/>
            </a:solidFill>
            <a:miter lim="800000"/>
            <a:headEnd/>
            <a:tailEnd/>
          </a:ln>
          <a:effec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コーディング</a:t>
            </a:r>
            <a:endParaRPr lang="en-US" altLang="ja-JP" sz="1200" dirty="0"/>
          </a:p>
        </p:txBody>
      </p:sp>
      <p:sp>
        <p:nvSpPr>
          <p:cNvPr id="8" name="Text Box 9"/>
          <p:cNvSpPr txBox="1">
            <a:spLocks noChangeArrowheads="1"/>
          </p:cNvSpPr>
          <p:nvPr/>
        </p:nvSpPr>
        <p:spPr bwMode="auto">
          <a:xfrm>
            <a:off x="7040359" y="5264158"/>
            <a:ext cx="3024336" cy="757130"/>
          </a:xfrm>
          <a:prstGeom prst="rect">
            <a:avLst/>
          </a:prstGeom>
          <a:solidFill>
            <a:schemeClr val="bg1"/>
          </a:solidFill>
          <a:ln w="9525" algn="ctr">
            <a:solidFill>
              <a:schemeClr val="tx1"/>
            </a:solidFill>
            <a:miter lim="800000"/>
            <a:headEnd/>
            <a:tailEnd/>
          </a:ln>
          <a:effec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TCP/IP</a:t>
            </a:r>
            <a:r>
              <a:rPr lang="ja-JP" altLang="en-US" sz="1200" dirty="0" smtClean="0"/>
              <a:t>からのコールバック</a:t>
            </a:r>
            <a:r>
              <a:rPr lang="en-US" altLang="ja-JP" sz="1200" dirty="0" smtClean="0"/>
              <a:t>(</a:t>
            </a:r>
            <a:r>
              <a:rPr lang="en-US" altLang="ja-JP" sz="1200" dirty="0" err="1" smtClean="0"/>
              <a:t>user_cb</a:t>
            </a:r>
            <a:r>
              <a:rPr lang="en-US" altLang="ja-JP" sz="1200" dirty="0" smtClean="0"/>
              <a:t>)</a:t>
            </a:r>
            <a:r>
              <a:rPr lang="ja-JP" altLang="en-US" sz="1200" dirty="0" smtClean="0"/>
              <a:t>には、</a:t>
            </a:r>
            <a:endParaRPr lang="en-US" altLang="ja-JP" sz="1200" dirty="0" smtClean="0"/>
          </a:p>
          <a:p>
            <a:pPr>
              <a:buNone/>
            </a:pPr>
            <a:r>
              <a:rPr lang="en-US" altLang="ja-JP" sz="1200" dirty="0" smtClean="0"/>
              <a:t>Ether</a:t>
            </a:r>
            <a:r>
              <a:rPr lang="ja-JP" altLang="en-US" sz="1200" dirty="0" smtClean="0"/>
              <a:t>のリンク状態の</a:t>
            </a:r>
            <a:r>
              <a:rPr lang="en-US" altLang="ja-JP" sz="1200" dirty="0" smtClean="0"/>
              <a:t>ON/OFF</a:t>
            </a:r>
            <a:r>
              <a:rPr lang="ja-JP" altLang="en-US" sz="1200" dirty="0" smtClean="0"/>
              <a:t>の変化や、</a:t>
            </a:r>
            <a:endParaRPr lang="en-US" altLang="ja-JP" sz="1200" dirty="0" smtClean="0"/>
          </a:p>
          <a:p>
            <a:pPr>
              <a:buNone/>
            </a:pPr>
            <a:r>
              <a:rPr lang="en-US" altLang="ja-JP" sz="1200" dirty="0" smtClean="0"/>
              <a:t>DHCP</a:t>
            </a:r>
            <a:r>
              <a:rPr lang="ja-JP" altLang="en-US" sz="1200" dirty="0" smtClean="0"/>
              <a:t>関連のイベントが通知されます。</a:t>
            </a:r>
            <a:endParaRPr lang="en-US" altLang="ja-JP" sz="1200" dirty="0"/>
          </a:p>
        </p:txBody>
      </p:sp>
      <p:sp>
        <p:nvSpPr>
          <p:cNvPr id="9" name="Text Box 9"/>
          <p:cNvSpPr txBox="1">
            <a:spLocks noChangeArrowheads="1"/>
          </p:cNvSpPr>
          <p:nvPr/>
        </p:nvSpPr>
        <p:spPr bwMode="auto">
          <a:xfrm>
            <a:off x="7896200" y="122082"/>
            <a:ext cx="4214615" cy="1200329"/>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page133</a:t>
            </a:r>
            <a:r>
              <a:rPr lang="ja-JP" altLang="en-US" sz="1200" dirty="0" err="1" smtClean="0"/>
              <a:t>まで</a:t>
            </a:r>
            <a:r>
              <a:rPr lang="ja-JP" altLang="en-US" sz="1200" dirty="0" err="1" smtClean="0"/>
              <a:t>の</a:t>
            </a:r>
            <a:r>
              <a:rPr lang="ja-JP" altLang="en-US" sz="1200" dirty="0" smtClean="0"/>
              <a:t>解答</a:t>
            </a:r>
            <a:r>
              <a:rPr lang="ja-JP" altLang="en-US" sz="1200" dirty="0"/>
              <a:t>データを用意しています。</a:t>
            </a:r>
          </a:p>
          <a:p>
            <a:pPr>
              <a:buNone/>
            </a:pPr>
            <a:r>
              <a:rPr lang="ja-JP" altLang="en-US" sz="1200" dirty="0"/>
              <a:t>必要に応じて以下ファイルを解凍して解答をコピーしてください。</a:t>
            </a:r>
          </a:p>
          <a:p>
            <a:pPr>
              <a:buNone/>
            </a:pPr>
            <a:r>
              <a:rPr lang="en-US" altLang="ja-JP" sz="1200" dirty="0"/>
              <a:t>C:\WorkSpace\</a:t>
            </a:r>
            <a:r>
              <a:rPr lang="ja-JP" altLang="en-US" sz="1200" dirty="0"/>
              <a:t>解答</a:t>
            </a:r>
          </a:p>
          <a:p>
            <a:pPr>
              <a:buNone/>
            </a:pPr>
            <a:r>
              <a:rPr lang="ja-JP" altLang="en-US" sz="1200" dirty="0"/>
              <a:t>　　</a:t>
            </a:r>
            <a:r>
              <a:rPr lang="en-US" altLang="ja-JP" sz="1200" dirty="0"/>
              <a:t>\</a:t>
            </a:r>
            <a:r>
              <a:rPr lang="ja-JP" altLang="en-US" sz="1200" dirty="0"/>
              <a:t>解答</a:t>
            </a:r>
            <a:r>
              <a:rPr lang="en-US" altLang="ja-JP" sz="1200" dirty="0"/>
              <a:t>\</a:t>
            </a:r>
            <a:r>
              <a:rPr lang="en-US" altLang="ja-JP" sz="1200" dirty="0" smtClean="0"/>
              <a:t>page133\rx65n_rsk_tcpip.zip </a:t>
            </a:r>
            <a:r>
              <a:rPr lang="ja-JP" altLang="en-US" sz="1200" dirty="0"/>
              <a:t>　</a:t>
            </a:r>
            <a:r>
              <a:rPr lang="en-US" altLang="ja-JP" sz="1200" dirty="0"/>
              <a:t>&lt;</a:t>
            </a:r>
            <a:r>
              <a:rPr lang="ja-JP" altLang="en-US" sz="1200" dirty="0"/>
              <a:t>解凍</a:t>
            </a:r>
            <a:r>
              <a:rPr lang="en-US" altLang="ja-JP" sz="1200" dirty="0"/>
              <a:t>&gt;</a:t>
            </a:r>
          </a:p>
          <a:p>
            <a:pPr>
              <a:buNone/>
            </a:pPr>
            <a:r>
              <a:rPr lang="en-US" altLang="ja-JP" sz="1200" dirty="0"/>
              <a:t>      \rx65n_rsk_tcpip\</a:t>
            </a:r>
            <a:r>
              <a:rPr lang="en-US" altLang="ja-JP" sz="1200" dirty="0" err="1"/>
              <a:t>src</a:t>
            </a:r>
            <a:r>
              <a:rPr lang="en-US" altLang="ja-JP" sz="1200" dirty="0"/>
              <a:t>\rx65n_rsk_tcpip.c</a:t>
            </a:r>
          </a:p>
        </p:txBody>
      </p:sp>
    </p:spTree>
    <p:extLst>
      <p:ext uri="{BB962C8B-B14F-4D97-AF65-F5344CB8AC3E}">
        <p14:creationId xmlns:p14="http://schemas.microsoft.com/office/powerpoint/2010/main" val="155239527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8260" y="2431826"/>
            <a:ext cx="3619446" cy="2103448"/>
          </a:xfrm>
          <a:prstGeom prst="rect">
            <a:avLst/>
          </a:prstGeom>
        </p:spPr>
      </p:pic>
      <p:sp>
        <p:nvSpPr>
          <p:cNvPr id="2" name="タイトル 1"/>
          <p:cNvSpPr>
            <a:spLocks noGrp="1"/>
          </p:cNvSpPr>
          <p:nvPr>
            <p:ph type="title"/>
          </p:nvPr>
        </p:nvSpPr>
        <p:spPr>
          <a:xfrm>
            <a:off x="1080000" y="923689"/>
            <a:ext cx="9000000" cy="455509"/>
          </a:xfrm>
        </p:spPr>
        <p:txBody>
          <a:bodyPr/>
          <a:lstStyle/>
          <a:p>
            <a:r>
              <a:rPr kumimoji="1" lang="en-US" altLang="ja-JP" dirty="0"/>
              <a:t>SCI(UART)</a:t>
            </a:r>
            <a:r>
              <a:rPr kumimoji="1" lang="ja-JP" altLang="en-US" dirty="0"/>
              <a:t>の組込み方法と動作確認</a:t>
            </a:r>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134</a:t>
            </a:fld>
            <a:endParaRPr lang="de-DE" dirty="0"/>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000" y="1628800"/>
            <a:ext cx="6888208" cy="4567119"/>
          </a:xfrm>
          <a:prstGeom prst="rect">
            <a:avLst/>
          </a:prstGeom>
        </p:spPr>
      </p:pic>
      <p:sp>
        <p:nvSpPr>
          <p:cNvPr id="5" name="Rectangle 6"/>
          <p:cNvSpPr>
            <a:spLocks noChangeArrowheads="1"/>
          </p:cNvSpPr>
          <p:nvPr/>
        </p:nvSpPr>
        <p:spPr bwMode="auto">
          <a:xfrm>
            <a:off x="3215681" y="1772816"/>
            <a:ext cx="648072" cy="288032"/>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6" name="Rectangle 6"/>
          <p:cNvSpPr>
            <a:spLocks noChangeArrowheads="1"/>
          </p:cNvSpPr>
          <p:nvPr/>
        </p:nvSpPr>
        <p:spPr bwMode="auto">
          <a:xfrm>
            <a:off x="4799856" y="4725144"/>
            <a:ext cx="648072" cy="288032"/>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7" name="Rectangle 6"/>
          <p:cNvSpPr>
            <a:spLocks noChangeArrowheads="1"/>
          </p:cNvSpPr>
          <p:nvPr/>
        </p:nvSpPr>
        <p:spPr bwMode="auto">
          <a:xfrm>
            <a:off x="3359696" y="2204864"/>
            <a:ext cx="288032" cy="288032"/>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8" name="Rectangle 6"/>
          <p:cNvSpPr>
            <a:spLocks noChangeArrowheads="1"/>
          </p:cNvSpPr>
          <p:nvPr/>
        </p:nvSpPr>
        <p:spPr bwMode="auto">
          <a:xfrm>
            <a:off x="2423592" y="1903920"/>
            <a:ext cx="288032" cy="288032"/>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9" name="直線矢印コネクタ 8"/>
          <p:cNvCxnSpPr>
            <a:cxnSpLocks noChangeShapeType="1"/>
            <a:stCxn id="5" idx="2"/>
            <a:endCxn id="6" idx="0"/>
          </p:cNvCxnSpPr>
          <p:nvPr/>
        </p:nvCxnSpPr>
        <p:spPr bwMode="auto">
          <a:xfrm>
            <a:off x="3539717" y="2060848"/>
            <a:ext cx="1584175" cy="2664296"/>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直線矢印コネクタ 11"/>
          <p:cNvCxnSpPr>
            <a:cxnSpLocks noChangeShapeType="1"/>
            <a:stCxn id="6" idx="1"/>
            <a:endCxn id="7" idx="2"/>
          </p:cNvCxnSpPr>
          <p:nvPr/>
        </p:nvCxnSpPr>
        <p:spPr bwMode="auto">
          <a:xfrm flipH="1" flipV="1">
            <a:off x="3503712" y="2492896"/>
            <a:ext cx="1296144" cy="2376264"/>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直線矢印コネクタ 14"/>
          <p:cNvCxnSpPr>
            <a:cxnSpLocks noChangeShapeType="1"/>
            <a:stCxn id="7" idx="1"/>
            <a:endCxn id="8" idx="3"/>
          </p:cNvCxnSpPr>
          <p:nvPr/>
        </p:nvCxnSpPr>
        <p:spPr bwMode="auto">
          <a:xfrm flipH="1" flipV="1">
            <a:off x="2711624" y="2047936"/>
            <a:ext cx="648072" cy="300944"/>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 Box 9"/>
          <p:cNvSpPr txBox="1">
            <a:spLocks noChangeArrowheads="1"/>
          </p:cNvSpPr>
          <p:nvPr/>
        </p:nvSpPr>
        <p:spPr bwMode="auto">
          <a:xfrm>
            <a:off x="3863753" y="1530892"/>
            <a:ext cx="2232247" cy="313932"/>
          </a:xfrm>
          <a:prstGeom prst="rect">
            <a:avLst/>
          </a:prstGeom>
          <a:solidFill>
            <a:schemeClr val="bg1"/>
          </a:solidFill>
          <a:ln w="9525" algn="ctr">
            <a:solidFill>
              <a:schemeClr val="tx1"/>
            </a:solidFill>
            <a:miter lim="800000"/>
            <a:headEnd/>
            <a:tailEnd/>
          </a:ln>
          <a:effec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プロジェクト→すべてをビルド。</a:t>
            </a:r>
            <a:endParaRPr lang="en-US" altLang="ja-JP" sz="1200" dirty="0"/>
          </a:p>
        </p:txBody>
      </p:sp>
      <p:sp>
        <p:nvSpPr>
          <p:cNvPr id="19" name="Text Box 9"/>
          <p:cNvSpPr txBox="1">
            <a:spLocks noChangeArrowheads="1"/>
          </p:cNvSpPr>
          <p:nvPr/>
        </p:nvSpPr>
        <p:spPr bwMode="auto">
          <a:xfrm>
            <a:off x="5315952" y="4956078"/>
            <a:ext cx="1392116" cy="313932"/>
          </a:xfrm>
          <a:prstGeom prst="rect">
            <a:avLst/>
          </a:prstGeom>
          <a:solidFill>
            <a:schemeClr val="bg1"/>
          </a:solidFill>
          <a:ln w="9525" algn="ctr">
            <a:solidFill>
              <a:schemeClr val="tx1"/>
            </a:solidFill>
            <a:miter lim="800000"/>
            <a:headEnd/>
            <a:tailEnd/>
          </a:ln>
          <a:effec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イメージのリロード</a:t>
            </a:r>
            <a:endParaRPr lang="en-US" altLang="ja-JP" sz="1200" dirty="0"/>
          </a:p>
        </p:txBody>
      </p:sp>
      <p:sp>
        <p:nvSpPr>
          <p:cNvPr id="20" name="Text Box 9"/>
          <p:cNvSpPr txBox="1">
            <a:spLocks noChangeArrowheads="1"/>
          </p:cNvSpPr>
          <p:nvPr/>
        </p:nvSpPr>
        <p:spPr bwMode="auto">
          <a:xfrm>
            <a:off x="2567608" y="2454084"/>
            <a:ext cx="852056" cy="313932"/>
          </a:xfrm>
          <a:prstGeom prst="rect">
            <a:avLst/>
          </a:prstGeom>
          <a:solidFill>
            <a:schemeClr val="bg1"/>
          </a:solidFill>
          <a:ln w="9525" algn="ctr">
            <a:solidFill>
              <a:schemeClr val="tx1"/>
            </a:solidFill>
            <a:miter lim="800000"/>
            <a:headEnd/>
            <a:tailEnd/>
          </a:ln>
          <a:effec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Restart</a:t>
            </a:r>
            <a:endParaRPr lang="en-US" altLang="ja-JP" sz="1200" dirty="0"/>
          </a:p>
        </p:txBody>
      </p:sp>
      <p:sp>
        <p:nvSpPr>
          <p:cNvPr id="21" name="Text Box 9"/>
          <p:cNvSpPr txBox="1">
            <a:spLocks noChangeArrowheads="1"/>
          </p:cNvSpPr>
          <p:nvPr/>
        </p:nvSpPr>
        <p:spPr bwMode="auto">
          <a:xfrm>
            <a:off x="1653640" y="2063407"/>
            <a:ext cx="852056" cy="289438"/>
          </a:xfrm>
          <a:prstGeom prst="rect">
            <a:avLst/>
          </a:prstGeom>
          <a:solidFill>
            <a:schemeClr val="bg1"/>
          </a:solidFill>
          <a:ln w="9525" algn="ctr">
            <a:solidFill>
              <a:schemeClr val="tx1"/>
            </a:solidFill>
            <a:miter lim="800000"/>
            <a:headEnd/>
            <a:tailEnd/>
          </a:ln>
          <a:effec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再開</a:t>
            </a:r>
            <a:endParaRPr lang="en-US" altLang="ja-JP" sz="1200" dirty="0"/>
          </a:p>
        </p:txBody>
      </p:sp>
      <p:sp>
        <p:nvSpPr>
          <p:cNvPr id="25" name="Rectangle 6"/>
          <p:cNvSpPr>
            <a:spLocks noChangeArrowheads="1"/>
          </p:cNvSpPr>
          <p:nvPr/>
        </p:nvSpPr>
        <p:spPr bwMode="auto">
          <a:xfrm>
            <a:off x="8088260" y="2763202"/>
            <a:ext cx="2184204" cy="881821"/>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26" name="直線矢印コネクタ 25"/>
          <p:cNvCxnSpPr>
            <a:cxnSpLocks noChangeShapeType="1"/>
            <a:stCxn id="8" idx="0"/>
            <a:endCxn id="25" idx="1"/>
          </p:cNvCxnSpPr>
          <p:nvPr/>
        </p:nvCxnSpPr>
        <p:spPr bwMode="auto">
          <a:xfrm>
            <a:off x="2567608" y="1903920"/>
            <a:ext cx="5520652" cy="1300193"/>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Text Box 9"/>
          <p:cNvSpPr txBox="1">
            <a:spLocks noChangeArrowheads="1"/>
          </p:cNvSpPr>
          <p:nvPr/>
        </p:nvSpPr>
        <p:spPr bwMode="auto">
          <a:xfrm>
            <a:off x="8532724" y="3593989"/>
            <a:ext cx="3467932" cy="757130"/>
          </a:xfrm>
          <a:prstGeom prst="rect">
            <a:avLst/>
          </a:prstGeom>
          <a:solidFill>
            <a:schemeClr val="bg1"/>
          </a:solidFill>
          <a:ln w="9525" algn="ctr">
            <a:solidFill>
              <a:schemeClr val="tx1"/>
            </a:solidFill>
            <a:miter lim="800000"/>
            <a:headEnd/>
            <a:tailEnd/>
          </a:ln>
          <a:effec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Tera</a:t>
            </a:r>
            <a:r>
              <a:rPr lang="ja-JP" altLang="en-US" sz="1200" dirty="0" smtClean="0"/>
              <a:t> </a:t>
            </a:r>
            <a:r>
              <a:rPr lang="en-US" altLang="ja-JP" sz="1200" dirty="0" smtClean="0"/>
              <a:t>Term</a:t>
            </a:r>
            <a:r>
              <a:rPr lang="ja-JP" altLang="en-US" sz="1200" dirty="0" smtClean="0"/>
              <a:t>に </a:t>
            </a:r>
            <a:r>
              <a:rPr lang="en-US" altLang="ja-JP" sz="1200" dirty="0" smtClean="0"/>
              <a:t>Hello World </a:t>
            </a:r>
            <a:r>
              <a:rPr lang="ja-JP" altLang="en-US" sz="1200" dirty="0" smtClean="0"/>
              <a:t>出力が表示される。</a:t>
            </a:r>
            <a:endParaRPr lang="en-US" altLang="ja-JP" sz="1200" dirty="0" smtClean="0"/>
          </a:p>
          <a:p>
            <a:pPr>
              <a:buNone/>
            </a:pPr>
            <a:r>
              <a:rPr lang="ja-JP" altLang="en-US" sz="1200" dirty="0" smtClean="0"/>
              <a:t>続いて、</a:t>
            </a:r>
            <a:r>
              <a:rPr lang="en-US" altLang="ja-JP" sz="1200" dirty="0" smtClean="0"/>
              <a:t>Ether</a:t>
            </a:r>
            <a:r>
              <a:rPr lang="ja-JP" altLang="en-US" sz="1200" dirty="0" smtClean="0"/>
              <a:t>のリンク状態の変化が出力される。</a:t>
            </a:r>
            <a:endParaRPr lang="en-US" altLang="ja-JP" sz="1200" dirty="0" smtClean="0"/>
          </a:p>
          <a:p>
            <a:pPr>
              <a:buNone/>
            </a:pPr>
            <a:r>
              <a:rPr lang="ja-JP" altLang="en-US" sz="1200" dirty="0" smtClean="0"/>
              <a:t>→</a:t>
            </a:r>
            <a:r>
              <a:rPr lang="en-US" altLang="ja-JP" sz="1200" dirty="0" smtClean="0"/>
              <a:t>LAN</a:t>
            </a:r>
            <a:r>
              <a:rPr lang="ja-JP" altLang="en-US" sz="1200" dirty="0"/>
              <a:t>ケーブル</a:t>
            </a:r>
            <a:r>
              <a:rPr lang="ja-JP" altLang="en-US" sz="1200" dirty="0" smtClean="0"/>
              <a:t>の</a:t>
            </a:r>
            <a:r>
              <a:rPr lang="ja-JP" altLang="en-US" sz="1200" dirty="0"/>
              <a:t>挿抜</a:t>
            </a:r>
            <a:r>
              <a:rPr lang="ja-JP" altLang="en-US" sz="1200" dirty="0" smtClean="0"/>
              <a:t>に応じてイベント</a:t>
            </a:r>
            <a:r>
              <a:rPr lang="ja-JP" altLang="en-US" sz="1200" dirty="0"/>
              <a:t>通知</a:t>
            </a:r>
            <a:r>
              <a:rPr lang="ja-JP" altLang="en-US" sz="1200" dirty="0" smtClean="0"/>
              <a:t>が来る</a:t>
            </a:r>
            <a:r>
              <a:rPr lang="ja-JP" altLang="en-US" sz="1200" dirty="0"/>
              <a:t>。</a:t>
            </a:r>
            <a:endParaRPr lang="en-US" altLang="ja-JP" sz="1200" dirty="0"/>
          </a:p>
        </p:txBody>
      </p:sp>
    </p:spTree>
    <p:extLst>
      <p:ext uri="{BB962C8B-B14F-4D97-AF65-F5344CB8AC3E}">
        <p14:creationId xmlns:p14="http://schemas.microsoft.com/office/powerpoint/2010/main" val="90018534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kumimoji="1" lang="en-US" altLang="ja-JP" dirty="0" smtClean="0"/>
              <a:t>Wireshark</a:t>
            </a:r>
            <a:r>
              <a:rPr kumimoji="1" lang="ja-JP" altLang="en-US" dirty="0" smtClean="0"/>
              <a:t>の動作確認</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135</a:t>
            </a:fld>
            <a:endParaRPr lang="de-DE" dirty="0"/>
          </a:p>
        </p:txBody>
      </p:sp>
      <p:pic>
        <p:nvPicPr>
          <p:cNvPr id="17" name="Picture 9" descr="C:\WorkSpace\_T4セミナー\rev108_new\画像データ\ew0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9663" y="1672530"/>
            <a:ext cx="5476875" cy="35337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0" descr="C:\WorkSpace\_T4セミナー\rev108_new\画像データ\ew0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3413" y="1996380"/>
            <a:ext cx="4930775" cy="39592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 name="Line 4"/>
          <p:cNvSpPr>
            <a:spLocks noChangeShapeType="1"/>
          </p:cNvSpPr>
          <p:nvPr/>
        </p:nvSpPr>
        <p:spPr bwMode="auto">
          <a:xfrm>
            <a:off x="4720501" y="2609155"/>
            <a:ext cx="503237" cy="649288"/>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20" name="Text Box 5"/>
          <p:cNvSpPr txBox="1">
            <a:spLocks noChangeArrowheads="1"/>
          </p:cNvSpPr>
          <p:nvPr/>
        </p:nvSpPr>
        <p:spPr bwMode="auto">
          <a:xfrm>
            <a:off x="5019745" y="1479310"/>
            <a:ext cx="3744912" cy="771525"/>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marL="342900" indent="-342900">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spcBef>
                <a:spcPct val="20000"/>
              </a:spcBef>
              <a:buClrTx/>
              <a:buFontTx/>
              <a:buNone/>
            </a:pPr>
            <a:r>
              <a:rPr kumimoji="0" lang="en-US" altLang="ja-JP">
                <a:latin typeface="Arial" panose="020B0604020202020204" pitchFamily="34" charset="0"/>
                <a:ea typeface="ＭＳ Ｐゴシック" panose="020B0600070205080204" pitchFamily="50" charset="-128"/>
              </a:rPr>
              <a:t>Capture→Options</a:t>
            </a:r>
            <a:r>
              <a:rPr kumimoji="0" lang="ja-JP" altLang="en-US">
                <a:latin typeface="Arial" panose="020B0604020202020204" pitchFamily="34" charset="0"/>
                <a:ea typeface="ＭＳ Ｐゴシック" panose="020B0600070205080204" pitchFamily="50" charset="-128"/>
              </a:rPr>
              <a:t>を選択すると</a:t>
            </a:r>
          </a:p>
          <a:p>
            <a:pPr eaLnBrk="1" hangingPunct="1">
              <a:lnSpc>
                <a:spcPct val="100000"/>
              </a:lnSpc>
              <a:spcBef>
                <a:spcPct val="20000"/>
              </a:spcBef>
              <a:buClrTx/>
              <a:buFontTx/>
              <a:buNone/>
            </a:pPr>
            <a:r>
              <a:rPr kumimoji="0" lang="ja-JP" altLang="en-US">
                <a:latin typeface="Arial" panose="020B0604020202020204" pitchFamily="34" charset="0"/>
                <a:ea typeface="ＭＳ Ｐゴシック" panose="020B0600070205080204" pitchFamily="50" charset="-128"/>
              </a:rPr>
              <a:t>ウィンドウが表示される</a:t>
            </a:r>
          </a:p>
        </p:txBody>
      </p:sp>
      <p:sp>
        <p:nvSpPr>
          <p:cNvPr id="21" name="Oval 6"/>
          <p:cNvSpPr>
            <a:spLocks noChangeArrowheads="1"/>
          </p:cNvSpPr>
          <p:nvPr/>
        </p:nvSpPr>
        <p:spPr bwMode="auto">
          <a:xfrm>
            <a:off x="8620988" y="5552380"/>
            <a:ext cx="827088" cy="287338"/>
          </a:xfrm>
          <a:prstGeom prst="ellipse">
            <a:avLst/>
          </a:prstGeom>
          <a:noFill/>
          <a:ln w="50800" algn="ctr">
            <a:solidFill>
              <a:srgbClr val="FF0000"/>
            </a:solidFill>
            <a:round/>
            <a:headEnd/>
            <a:tailEnd/>
          </a:ln>
          <a:effectLst/>
          <a:extLst>
            <a:ext uri="{909E8E84-426E-40DD-AFC4-6F175D3DCCD1}">
              <a14:hiddenFill xmlns:a14="http://schemas.microsoft.com/office/drawing/2010/main">
                <a:solidFill>
                  <a:srgbClr val="00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ea typeface="ＭＳ Ｐゴシック" panose="020B0600070205080204" pitchFamily="50" charset="-128"/>
            </a:endParaRPr>
          </a:p>
        </p:txBody>
      </p:sp>
      <p:sp>
        <p:nvSpPr>
          <p:cNvPr id="22" name="Text Box 7"/>
          <p:cNvSpPr txBox="1">
            <a:spLocks noChangeArrowheads="1"/>
          </p:cNvSpPr>
          <p:nvPr/>
        </p:nvSpPr>
        <p:spPr bwMode="auto">
          <a:xfrm>
            <a:off x="826759" y="5437675"/>
            <a:ext cx="7482682" cy="771623"/>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marL="342900" indent="-342900">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spcBef>
                <a:spcPct val="20000"/>
              </a:spcBef>
              <a:buClrTx/>
              <a:buFontTx/>
              <a:buNone/>
            </a:pPr>
            <a:r>
              <a:rPr kumimoji="0" lang="en-US" altLang="ja-JP" dirty="0">
                <a:latin typeface="Arial" panose="020B0604020202020204" pitchFamily="34" charset="0"/>
                <a:ea typeface="ＭＳ Ｐゴシック" panose="020B0600070205080204" pitchFamily="50" charset="-128"/>
              </a:rPr>
              <a:t>“</a:t>
            </a:r>
            <a:r>
              <a:rPr kumimoji="0" lang="ja-JP" altLang="en-US" dirty="0">
                <a:latin typeface="Arial" panose="020B0604020202020204" pitchFamily="34" charset="0"/>
                <a:ea typeface="ＭＳ Ｐゴシック" panose="020B0600070205080204" pitchFamily="50" charset="-128"/>
              </a:rPr>
              <a:t>ローカルエリア接続</a:t>
            </a:r>
            <a:r>
              <a:rPr kumimoji="0" lang="en-US" altLang="ja-JP" dirty="0">
                <a:latin typeface="Arial" panose="020B0604020202020204" pitchFamily="34" charset="0"/>
                <a:ea typeface="ＭＳ Ｐゴシック" panose="020B0600070205080204" pitchFamily="50" charset="-128"/>
              </a:rPr>
              <a:t>”</a:t>
            </a:r>
            <a:r>
              <a:rPr kumimoji="0" lang="ja-JP" altLang="en-US" dirty="0">
                <a:latin typeface="Arial" panose="020B0604020202020204" pitchFamily="34" charset="0"/>
                <a:ea typeface="ＭＳ Ｐゴシック" panose="020B0600070205080204" pitchFamily="50" charset="-128"/>
              </a:rPr>
              <a:t>にチェックして</a:t>
            </a:r>
            <a:r>
              <a:rPr kumimoji="0" lang="en-US" altLang="ja-JP" dirty="0">
                <a:latin typeface="Arial" panose="020B0604020202020204" pitchFamily="34" charset="0"/>
                <a:ea typeface="ＭＳ Ｐゴシック" panose="020B0600070205080204" pitchFamily="50" charset="-128"/>
              </a:rPr>
              <a:t>Start</a:t>
            </a:r>
            <a:r>
              <a:rPr kumimoji="0" lang="ja-JP" altLang="en-US" dirty="0">
                <a:latin typeface="Arial" panose="020B0604020202020204" pitchFamily="34" charset="0"/>
                <a:ea typeface="ＭＳ Ｐゴシック" panose="020B0600070205080204" pitchFamily="50" charset="-128"/>
              </a:rPr>
              <a:t>を押す</a:t>
            </a:r>
            <a:endParaRPr kumimoji="0" lang="en-US" altLang="ja-JP" dirty="0">
              <a:latin typeface="Arial" panose="020B0604020202020204" pitchFamily="34" charset="0"/>
              <a:ea typeface="ＭＳ Ｐゴシック" panose="020B0600070205080204" pitchFamily="50" charset="-128"/>
            </a:endParaRPr>
          </a:p>
          <a:p>
            <a:pPr eaLnBrk="1" hangingPunct="1">
              <a:lnSpc>
                <a:spcPct val="100000"/>
              </a:lnSpc>
              <a:spcBef>
                <a:spcPct val="20000"/>
              </a:spcBef>
              <a:buClrTx/>
              <a:buFontTx/>
              <a:buNone/>
            </a:pPr>
            <a:r>
              <a:rPr kumimoji="0" lang="en-US" altLang="ja-JP" dirty="0">
                <a:latin typeface="Arial" panose="020B0604020202020204" pitchFamily="34" charset="0"/>
                <a:ea typeface="ＭＳ Ｐゴシック" panose="020B0600070205080204" pitchFamily="50" charset="-128"/>
              </a:rPr>
              <a:t>※</a:t>
            </a:r>
            <a:r>
              <a:rPr kumimoji="0" lang="en-US" altLang="ja-JP" dirty="0" smtClean="0">
                <a:latin typeface="Arial" panose="020B0604020202020204" pitchFamily="34" charset="0"/>
                <a:ea typeface="ＭＳ Ｐゴシック" panose="020B0600070205080204" pitchFamily="50" charset="-128"/>
              </a:rPr>
              <a:t>PC/Wireshark</a:t>
            </a:r>
            <a:r>
              <a:rPr kumimoji="0" lang="ja-JP" altLang="en-US" dirty="0" smtClean="0">
                <a:latin typeface="Arial" panose="020B0604020202020204" pitchFamily="34" charset="0"/>
                <a:ea typeface="ＭＳ Ｐゴシック" panose="020B0600070205080204" pitchFamily="50" charset="-128"/>
              </a:rPr>
              <a:t>バージョンに</a:t>
            </a:r>
            <a:r>
              <a:rPr kumimoji="0" lang="ja-JP" altLang="en-US" dirty="0">
                <a:latin typeface="Arial" panose="020B0604020202020204" pitchFamily="34" charset="0"/>
                <a:ea typeface="ＭＳ Ｐゴシック" panose="020B0600070205080204" pitchFamily="50" charset="-128"/>
              </a:rPr>
              <a:t>よって表示が異なる場合があります。</a:t>
            </a:r>
          </a:p>
        </p:txBody>
      </p:sp>
      <p:sp>
        <p:nvSpPr>
          <p:cNvPr id="23" name="Oval 6"/>
          <p:cNvSpPr>
            <a:spLocks noChangeArrowheads="1"/>
          </p:cNvSpPr>
          <p:nvPr/>
        </p:nvSpPr>
        <p:spPr bwMode="auto">
          <a:xfrm>
            <a:off x="5257076" y="2645668"/>
            <a:ext cx="1635125" cy="287337"/>
          </a:xfrm>
          <a:prstGeom prst="ellipse">
            <a:avLst/>
          </a:prstGeom>
          <a:noFill/>
          <a:ln w="50800" algn="ctr">
            <a:solidFill>
              <a:srgbClr val="FF0000"/>
            </a:solidFill>
            <a:round/>
            <a:headEnd/>
            <a:tailEnd/>
          </a:ln>
          <a:effectLst/>
          <a:extLst>
            <a:ext uri="{909E8E84-426E-40DD-AFC4-6F175D3DCCD1}">
              <a14:hiddenFill xmlns:a14="http://schemas.microsoft.com/office/drawing/2010/main">
                <a:solidFill>
                  <a:srgbClr val="00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ea typeface="ＭＳ Ｐゴシック" panose="020B0600070205080204" pitchFamily="50" charset="-128"/>
            </a:endParaRPr>
          </a:p>
        </p:txBody>
      </p:sp>
    </p:spTree>
    <p:extLst>
      <p:ext uri="{BB962C8B-B14F-4D97-AF65-F5344CB8AC3E}">
        <p14:creationId xmlns:p14="http://schemas.microsoft.com/office/powerpoint/2010/main" val="237816513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kumimoji="1" lang="en-US" altLang="ja-JP" dirty="0" smtClean="0"/>
              <a:t>Wireshark</a:t>
            </a:r>
            <a:r>
              <a:rPr kumimoji="1" lang="ja-JP" altLang="en-US" dirty="0" smtClean="0"/>
              <a:t>の動作確認</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136</a:t>
            </a:fld>
            <a:endParaRPr lang="de-DE" dirty="0"/>
          </a:p>
        </p:txBody>
      </p:sp>
      <p:pic>
        <p:nvPicPr>
          <p:cNvPr id="11" name="Picture 4" descr="無題"/>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1545" y="1627585"/>
            <a:ext cx="5040560" cy="44529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Rectangle 5"/>
          <p:cNvSpPr>
            <a:spLocks noChangeArrowheads="1"/>
          </p:cNvSpPr>
          <p:nvPr/>
        </p:nvSpPr>
        <p:spPr bwMode="auto">
          <a:xfrm>
            <a:off x="1991544" y="2276872"/>
            <a:ext cx="5040561" cy="1080120"/>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13" name="Text Box 6"/>
          <p:cNvSpPr txBox="1">
            <a:spLocks noChangeArrowheads="1"/>
          </p:cNvSpPr>
          <p:nvPr/>
        </p:nvSpPr>
        <p:spPr bwMode="auto">
          <a:xfrm>
            <a:off x="6455594" y="2289573"/>
            <a:ext cx="3096790" cy="338554"/>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ja-JP" altLang="en-US" sz="1600">
                <a:latin typeface="Arial" panose="020B0604020202020204" pitchFamily="34" charset="0"/>
                <a:ea typeface="ＭＳ Ｐゴシック" panose="020B0600070205080204" pitchFamily="50" charset="-128"/>
              </a:rPr>
              <a:t>パケット概要（リアルタイム更新）</a:t>
            </a:r>
          </a:p>
        </p:txBody>
      </p:sp>
      <p:sp>
        <p:nvSpPr>
          <p:cNvPr id="14" name="Rectangle 7"/>
          <p:cNvSpPr>
            <a:spLocks noChangeArrowheads="1"/>
          </p:cNvSpPr>
          <p:nvPr/>
        </p:nvSpPr>
        <p:spPr bwMode="auto">
          <a:xfrm>
            <a:off x="1991544" y="3394702"/>
            <a:ext cx="5040561" cy="1258433"/>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15" name="Text Box 8"/>
          <p:cNvSpPr txBox="1">
            <a:spLocks noChangeArrowheads="1"/>
          </p:cNvSpPr>
          <p:nvPr/>
        </p:nvSpPr>
        <p:spPr bwMode="auto">
          <a:xfrm>
            <a:off x="6455594" y="3861198"/>
            <a:ext cx="2549660" cy="338554"/>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ja-JP" altLang="en-US" sz="1600">
                <a:latin typeface="Arial" panose="020B0604020202020204" pitchFamily="34" charset="0"/>
                <a:ea typeface="ＭＳ Ｐゴシック" panose="020B0600070205080204" pitchFamily="50" charset="-128"/>
              </a:rPr>
              <a:t>選択パケット構造表示</a:t>
            </a:r>
          </a:p>
        </p:txBody>
      </p:sp>
      <p:sp>
        <p:nvSpPr>
          <p:cNvPr id="16" name="Rectangle 9"/>
          <p:cNvSpPr>
            <a:spLocks noChangeArrowheads="1"/>
          </p:cNvSpPr>
          <p:nvPr/>
        </p:nvSpPr>
        <p:spPr bwMode="auto">
          <a:xfrm>
            <a:off x="1991544" y="4666248"/>
            <a:ext cx="5040561" cy="1427049"/>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24" name="Text Box 10"/>
          <p:cNvSpPr txBox="1">
            <a:spLocks noChangeArrowheads="1"/>
          </p:cNvSpPr>
          <p:nvPr/>
        </p:nvSpPr>
        <p:spPr bwMode="auto">
          <a:xfrm>
            <a:off x="6455594" y="5372498"/>
            <a:ext cx="2549660" cy="338554"/>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ja-JP" altLang="en-US" sz="1600">
                <a:latin typeface="Arial" panose="020B0604020202020204" pitchFamily="34" charset="0"/>
                <a:ea typeface="ＭＳ Ｐゴシック" panose="020B0600070205080204" pitchFamily="50" charset="-128"/>
              </a:rPr>
              <a:t>選択パケットダンプデータ</a:t>
            </a:r>
          </a:p>
        </p:txBody>
      </p:sp>
    </p:spTree>
    <p:extLst>
      <p:ext uri="{BB962C8B-B14F-4D97-AF65-F5344CB8AC3E}">
        <p14:creationId xmlns:p14="http://schemas.microsoft.com/office/powerpoint/2010/main" val="108025474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kumimoji="1" lang="en-US" altLang="ja-JP" dirty="0" smtClean="0"/>
              <a:t>Wireshark</a:t>
            </a:r>
            <a:r>
              <a:rPr kumimoji="1" lang="ja-JP" altLang="en-US" dirty="0" smtClean="0"/>
              <a:t>の動作確認</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137</a:t>
            </a:fld>
            <a:endParaRPr lang="de-DE" dirty="0"/>
          </a:p>
        </p:txBody>
      </p:sp>
      <p:grpSp>
        <p:nvGrpSpPr>
          <p:cNvPr id="4" name="グループ化 3"/>
          <p:cNvGrpSpPr/>
          <p:nvPr/>
        </p:nvGrpSpPr>
        <p:grpSpPr>
          <a:xfrm>
            <a:off x="1199456" y="1577777"/>
            <a:ext cx="6359131" cy="4659535"/>
            <a:chOff x="623392" y="1556792"/>
            <a:chExt cx="7561263" cy="5540375"/>
          </a:xfrm>
        </p:grpSpPr>
        <p:pic>
          <p:nvPicPr>
            <p:cNvPr id="17" name="Picture 5" descr="b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392" y="1556792"/>
              <a:ext cx="69850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無題"/>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730" y="3893592"/>
              <a:ext cx="7273925" cy="3203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 name="Rectangle 6"/>
            <p:cNvSpPr>
              <a:spLocks noChangeArrowheads="1"/>
            </p:cNvSpPr>
            <p:nvPr/>
          </p:nvSpPr>
          <p:spPr bwMode="auto">
            <a:xfrm>
              <a:off x="1415555" y="3926930"/>
              <a:ext cx="3960812" cy="144462"/>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20" name="Line 10"/>
            <p:cNvSpPr>
              <a:spLocks noChangeShapeType="1"/>
            </p:cNvSpPr>
            <p:nvPr/>
          </p:nvSpPr>
          <p:spPr bwMode="auto">
            <a:xfrm>
              <a:off x="5395417" y="3926930"/>
              <a:ext cx="48418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21" name="Line 11"/>
            <p:cNvSpPr>
              <a:spLocks noChangeShapeType="1"/>
            </p:cNvSpPr>
            <p:nvPr/>
          </p:nvSpPr>
          <p:spPr bwMode="auto">
            <a:xfrm>
              <a:off x="1415555" y="4382542"/>
              <a:ext cx="576262"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22" name="Line 12"/>
            <p:cNvSpPr>
              <a:spLocks noChangeShapeType="1"/>
            </p:cNvSpPr>
            <p:nvPr/>
          </p:nvSpPr>
          <p:spPr bwMode="auto">
            <a:xfrm flipV="1">
              <a:off x="1415555" y="4038055"/>
              <a:ext cx="0" cy="358775"/>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23" name="Line 13"/>
            <p:cNvSpPr>
              <a:spLocks noChangeShapeType="1"/>
            </p:cNvSpPr>
            <p:nvPr/>
          </p:nvSpPr>
          <p:spPr bwMode="auto">
            <a:xfrm flipV="1">
              <a:off x="1991817" y="4253955"/>
              <a:ext cx="0" cy="142875"/>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25" name="Line 14"/>
            <p:cNvSpPr>
              <a:spLocks noChangeShapeType="1"/>
            </p:cNvSpPr>
            <p:nvPr/>
          </p:nvSpPr>
          <p:spPr bwMode="auto">
            <a:xfrm>
              <a:off x="1991817" y="4253955"/>
              <a:ext cx="388778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26" name="Line 15"/>
            <p:cNvSpPr>
              <a:spLocks noChangeShapeType="1"/>
            </p:cNvSpPr>
            <p:nvPr/>
          </p:nvSpPr>
          <p:spPr bwMode="auto">
            <a:xfrm flipV="1">
              <a:off x="5879605" y="3893592"/>
              <a:ext cx="6350" cy="331788"/>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27" name="Line 16"/>
            <p:cNvSpPr>
              <a:spLocks noChangeShapeType="1"/>
            </p:cNvSpPr>
            <p:nvPr/>
          </p:nvSpPr>
          <p:spPr bwMode="auto">
            <a:xfrm>
              <a:off x="1415555" y="4542880"/>
              <a:ext cx="17272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28" name="Line 17"/>
            <p:cNvSpPr>
              <a:spLocks noChangeShapeType="1"/>
            </p:cNvSpPr>
            <p:nvPr/>
          </p:nvSpPr>
          <p:spPr bwMode="auto">
            <a:xfrm flipV="1">
              <a:off x="1415555" y="4326980"/>
              <a:ext cx="0" cy="2159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29" name="Line 18"/>
            <p:cNvSpPr>
              <a:spLocks noChangeShapeType="1"/>
            </p:cNvSpPr>
            <p:nvPr/>
          </p:nvSpPr>
          <p:spPr bwMode="auto">
            <a:xfrm flipV="1">
              <a:off x="3142755" y="4398417"/>
              <a:ext cx="0" cy="144463"/>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30" name="Line 19"/>
            <p:cNvSpPr>
              <a:spLocks noChangeShapeType="1"/>
            </p:cNvSpPr>
            <p:nvPr/>
          </p:nvSpPr>
          <p:spPr bwMode="auto">
            <a:xfrm>
              <a:off x="3142755" y="4398417"/>
              <a:ext cx="2735262"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31" name="Line 20"/>
            <p:cNvSpPr>
              <a:spLocks noChangeShapeType="1"/>
            </p:cNvSpPr>
            <p:nvPr/>
          </p:nvSpPr>
          <p:spPr bwMode="auto">
            <a:xfrm flipV="1">
              <a:off x="5879605" y="4182517"/>
              <a:ext cx="0" cy="2159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32" name="Line 21"/>
            <p:cNvSpPr>
              <a:spLocks noChangeShapeType="1"/>
            </p:cNvSpPr>
            <p:nvPr/>
          </p:nvSpPr>
          <p:spPr bwMode="auto">
            <a:xfrm flipV="1">
              <a:off x="1415555" y="4542880"/>
              <a:ext cx="0" cy="2376487"/>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33" name="Line 22"/>
            <p:cNvSpPr>
              <a:spLocks noChangeShapeType="1"/>
            </p:cNvSpPr>
            <p:nvPr/>
          </p:nvSpPr>
          <p:spPr bwMode="auto">
            <a:xfrm>
              <a:off x="1415555" y="6919367"/>
              <a:ext cx="446405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34" name="Line 23"/>
            <p:cNvSpPr>
              <a:spLocks noChangeShapeType="1"/>
            </p:cNvSpPr>
            <p:nvPr/>
          </p:nvSpPr>
          <p:spPr bwMode="auto">
            <a:xfrm flipV="1">
              <a:off x="5879605" y="4326980"/>
              <a:ext cx="6350" cy="2592387"/>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35" name="Line 24"/>
            <p:cNvSpPr>
              <a:spLocks noChangeShapeType="1"/>
            </p:cNvSpPr>
            <p:nvPr/>
          </p:nvSpPr>
          <p:spPr bwMode="auto">
            <a:xfrm>
              <a:off x="1991817" y="3353842"/>
              <a:ext cx="0" cy="5746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36" name="Line 26"/>
            <p:cNvSpPr>
              <a:spLocks noChangeShapeType="1"/>
            </p:cNvSpPr>
            <p:nvPr/>
          </p:nvSpPr>
          <p:spPr bwMode="auto">
            <a:xfrm>
              <a:off x="5592267" y="3677692"/>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37" name="Line 27"/>
            <p:cNvSpPr>
              <a:spLocks noChangeShapeType="1"/>
            </p:cNvSpPr>
            <p:nvPr/>
          </p:nvSpPr>
          <p:spPr bwMode="auto">
            <a:xfrm flipH="1">
              <a:off x="3071317" y="3677692"/>
              <a:ext cx="25209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38" name="Line 28"/>
            <p:cNvSpPr>
              <a:spLocks noChangeShapeType="1"/>
            </p:cNvSpPr>
            <p:nvPr/>
          </p:nvSpPr>
          <p:spPr bwMode="auto">
            <a:xfrm flipV="1">
              <a:off x="3071317" y="3318917"/>
              <a:ext cx="0" cy="358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39" name="Line 29"/>
            <p:cNvSpPr>
              <a:spLocks noChangeShapeType="1"/>
            </p:cNvSpPr>
            <p:nvPr/>
          </p:nvSpPr>
          <p:spPr bwMode="auto">
            <a:xfrm flipH="1">
              <a:off x="5879605" y="4326980"/>
              <a:ext cx="1444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40" name="Line 30"/>
            <p:cNvSpPr>
              <a:spLocks noChangeShapeType="1"/>
            </p:cNvSpPr>
            <p:nvPr/>
          </p:nvSpPr>
          <p:spPr bwMode="auto">
            <a:xfrm flipV="1">
              <a:off x="6024067" y="3534817"/>
              <a:ext cx="0" cy="7921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41" name="Line 31"/>
            <p:cNvSpPr>
              <a:spLocks noChangeShapeType="1"/>
            </p:cNvSpPr>
            <p:nvPr/>
          </p:nvSpPr>
          <p:spPr bwMode="auto">
            <a:xfrm flipH="1">
              <a:off x="4150817" y="3534817"/>
              <a:ext cx="18732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42" name="Line 32"/>
            <p:cNvSpPr>
              <a:spLocks noChangeShapeType="1"/>
            </p:cNvSpPr>
            <p:nvPr/>
          </p:nvSpPr>
          <p:spPr bwMode="auto">
            <a:xfrm flipV="1">
              <a:off x="4150817" y="3318917"/>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43" name="Line 33"/>
            <p:cNvSpPr>
              <a:spLocks noChangeShapeType="1"/>
            </p:cNvSpPr>
            <p:nvPr/>
          </p:nvSpPr>
          <p:spPr bwMode="auto">
            <a:xfrm flipH="1">
              <a:off x="5879605" y="5335042"/>
              <a:ext cx="2159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44" name="Line 34"/>
            <p:cNvSpPr>
              <a:spLocks noChangeShapeType="1"/>
            </p:cNvSpPr>
            <p:nvPr/>
          </p:nvSpPr>
          <p:spPr bwMode="auto">
            <a:xfrm flipV="1">
              <a:off x="6095505" y="3461792"/>
              <a:ext cx="0" cy="1873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45" name="Line 35"/>
            <p:cNvSpPr>
              <a:spLocks noChangeShapeType="1"/>
            </p:cNvSpPr>
            <p:nvPr/>
          </p:nvSpPr>
          <p:spPr bwMode="auto">
            <a:xfrm flipH="1">
              <a:off x="5231905" y="3461792"/>
              <a:ext cx="86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46" name="Line 36"/>
            <p:cNvSpPr>
              <a:spLocks noChangeShapeType="1"/>
            </p:cNvSpPr>
            <p:nvPr/>
          </p:nvSpPr>
          <p:spPr bwMode="auto">
            <a:xfrm flipV="1">
              <a:off x="5231905" y="3318917"/>
              <a:ext cx="0"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grpSp>
      <p:sp>
        <p:nvSpPr>
          <p:cNvPr id="47" name="Text Box 10"/>
          <p:cNvSpPr txBox="1">
            <a:spLocks noChangeArrowheads="1"/>
          </p:cNvSpPr>
          <p:nvPr/>
        </p:nvSpPr>
        <p:spPr bwMode="auto">
          <a:xfrm>
            <a:off x="7250377" y="5738907"/>
            <a:ext cx="2549660" cy="338554"/>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ja-JP" altLang="en-US" sz="1600">
                <a:latin typeface="Arial" panose="020B0604020202020204" pitchFamily="34" charset="0"/>
                <a:ea typeface="ＭＳ Ｐゴシック" panose="020B0600070205080204" pitchFamily="50" charset="-128"/>
              </a:rPr>
              <a:t>選択パケットダンプデータ</a:t>
            </a:r>
          </a:p>
        </p:txBody>
      </p:sp>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9042" y="1484784"/>
            <a:ext cx="6135630" cy="1192484"/>
          </a:xfrm>
          <a:prstGeom prst="rect">
            <a:avLst/>
          </a:prstGeom>
          <a:ln>
            <a:solidFill>
              <a:schemeClr val="tx1"/>
            </a:solidFill>
          </a:ln>
        </p:spPr>
      </p:pic>
      <p:sp>
        <p:nvSpPr>
          <p:cNvPr id="48" name="Text Box 8"/>
          <p:cNvSpPr txBox="1">
            <a:spLocks noChangeArrowheads="1"/>
          </p:cNvSpPr>
          <p:nvPr/>
        </p:nvSpPr>
        <p:spPr bwMode="auto">
          <a:xfrm>
            <a:off x="8818829" y="2576422"/>
            <a:ext cx="2549660" cy="338554"/>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ja-JP" altLang="en-US" sz="1600">
                <a:latin typeface="Arial" panose="020B0604020202020204" pitchFamily="34" charset="0"/>
                <a:ea typeface="ＭＳ Ｐゴシック" panose="020B0600070205080204" pitchFamily="50" charset="-128"/>
              </a:rPr>
              <a:t>選択パケット構造表示</a:t>
            </a:r>
          </a:p>
        </p:txBody>
      </p:sp>
      <p:cxnSp>
        <p:nvCxnSpPr>
          <p:cNvPr id="49" name="直線矢印コネクタ 48"/>
          <p:cNvCxnSpPr/>
          <p:nvPr/>
        </p:nvCxnSpPr>
        <p:spPr>
          <a:xfrm>
            <a:off x="2350321" y="1700808"/>
            <a:ext cx="36341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p:nvPr/>
        </p:nvCxnSpPr>
        <p:spPr>
          <a:xfrm>
            <a:off x="3318276" y="1844824"/>
            <a:ext cx="26662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p:nvPr/>
        </p:nvCxnSpPr>
        <p:spPr>
          <a:xfrm>
            <a:off x="4166071" y="1988840"/>
            <a:ext cx="18184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直線矢印コネクタ 51"/>
          <p:cNvCxnSpPr/>
          <p:nvPr/>
        </p:nvCxnSpPr>
        <p:spPr>
          <a:xfrm>
            <a:off x="5075282" y="2114190"/>
            <a:ext cx="9092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flipV="1">
            <a:off x="2350321" y="1700808"/>
            <a:ext cx="0" cy="504056"/>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flipV="1">
            <a:off x="3318276" y="1844824"/>
            <a:ext cx="0" cy="360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flipV="1">
            <a:off x="4166071" y="1988840"/>
            <a:ext cx="0" cy="216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flipV="1">
            <a:off x="5075282" y="2114190"/>
            <a:ext cx="0" cy="90674"/>
          </a:xfrm>
          <a:prstGeom prst="line">
            <a:avLst/>
          </a:prstGeom>
        </p:spPr>
        <p:style>
          <a:lnRef idx="1">
            <a:schemeClr val="accent1"/>
          </a:lnRef>
          <a:fillRef idx="0">
            <a:schemeClr val="accent1"/>
          </a:fillRef>
          <a:effectRef idx="0">
            <a:schemeClr val="accent1"/>
          </a:effectRef>
          <a:fontRef idx="minor">
            <a:schemeClr val="tx1"/>
          </a:fontRef>
        </p:style>
      </p:cxnSp>
      <p:sp>
        <p:nvSpPr>
          <p:cNvPr id="65" name="正方形/長方形 64"/>
          <p:cNvSpPr/>
          <p:nvPr/>
        </p:nvSpPr>
        <p:spPr>
          <a:xfrm>
            <a:off x="6009042" y="1577777"/>
            <a:ext cx="230974" cy="6270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7" name="直線矢印コネクタ 66"/>
          <p:cNvCxnSpPr/>
          <p:nvPr/>
        </p:nvCxnSpPr>
        <p:spPr>
          <a:xfrm flipH="1">
            <a:off x="6124529" y="1148364"/>
            <a:ext cx="691551" cy="4124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1" name="テキスト ボックス 70"/>
          <p:cNvSpPr txBox="1"/>
          <p:nvPr/>
        </p:nvSpPr>
        <p:spPr>
          <a:xfrm>
            <a:off x="6794799" y="1016149"/>
            <a:ext cx="5065810" cy="369332"/>
          </a:xfrm>
          <a:prstGeom prst="rect">
            <a:avLst/>
          </a:prstGeom>
          <a:noFill/>
        </p:spPr>
        <p:txBody>
          <a:bodyPr wrap="none" rtlCol="0">
            <a:spAutoFit/>
          </a:bodyPr>
          <a:lstStyle/>
          <a:p>
            <a:r>
              <a:rPr kumimoji="1" lang="en-US" altLang="ja-JP" dirty="0" smtClean="0"/>
              <a:t>&gt; </a:t>
            </a:r>
            <a:r>
              <a:rPr kumimoji="1" lang="ja-JP" altLang="en-US" dirty="0" smtClean="0"/>
              <a:t>マークをクリックすると詳細構造表示となる</a:t>
            </a:r>
            <a:endParaRPr kumimoji="1" lang="ja-JP" altLang="en-US" dirty="0"/>
          </a:p>
        </p:txBody>
      </p:sp>
    </p:spTree>
    <p:extLst>
      <p:ext uri="{BB962C8B-B14F-4D97-AF65-F5344CB8AC3E}">
        <p14:creationId xmlns:p14="http://schemas.microsoft.com/office/powerpoint/2010/main" val="293854625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kumimoji="1" lang="en-US" altLang="ja-JP" dirty="0" smtClean="0"/>
              <a:t>Wireshark</a:t>
            </a:r>
            <a:r>
              <a:rPr kumimoji="1" lang="ja-JP" altLang="en-US" dirty="0" smtClean="0"/>
              <a:t>の動作確認</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138</a:t>
            </a:fld>
            <a:endParaRPr lang="de-DE" dirty="0"/>
          </a:p>
        </p:txBody>
      </p:sp>
      <p:grpSp>
        <p:nvGrpSpPr>
          <p:cNvPr id="6" name="グループ化 5"/>
          <p:cNvGrpSpPr/>
          <p:nvPr/>
        </p:nvGrpSpPr>
        <p:grpSpPr>
          <a:xfrm>
            <a:off x="2042716" y="1628800"/>
            <a:ext cx="6912768" cy="4681184"/>
            <a:chOff x="2241075" y="1556792"/>
            <a:chExt cx="8382000" cy="5524500"/>
          </a:xfrm>
        </p:grpSpPr>
        <p:pic>
          <p:nvPicPr>
            <p:cNvPr id="5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1075" y="1556792"/>
              <a:ext cx="8382000" cy="5524500"/>
            </a:xfrm>
            <a:prstGeom prst="rect">
              <a:avLst/>
            </a:prstGeom>
            <a:noFill/>
            <a:ln w="9525" algn="ctr">
              <a:solidFill>
                <a:schemeClr val="tx1"/>
              </a:solidFill>
              <a:miter lim="800000"/>
              <a:headEnd/>
              <a:tailEnd/>
            </a:ln>
            <a:extLst>
              <a:ext uri="{909E8E84-426E-40DD-AFC4-6F175D3DCCD1}">
                <a14:hiddenFill xmlns:a14="http://schemas.microsoft.com/office/drawing/2010/main">
                  <a:solidFill>
                    <a:schemeClr val="bg1"/>
                  </a:solidFill>
                </a14:hiddenFill>
              </a:ext>
            </a:extLst>
          </p:spPr>
        </p:pic>
        <p:sp>
          <p:nvSpPr>
            <p:cNvPr id="54" name="Rectangle 5"/>
            <p:cNvSpPr>
              <a:spLocks noChangeArrowheads="1"/>
            </p:cNvSpPr>
            <p:nvPr/>
          </p:nvSpPr>
          <p:spPr bwMode="auto">
            <a:xfrm>
              <a:off x="2530000" y="2320380"/>
              <a:ext cx="2808287" cy="358775"/>
            </a:xfrm>
            <a:prstGeom prst="rect">
              <a:avLst/>
            </a:prstGeom>
            <a:noFill/>
            <a:ln w="38100" algn="ctr">
              <a:solidFill>
                <a:schemeClr val="accent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ea typeface="ＭＳ Ｐゴシック" panose="020B0600070205080204" pitchFamily="50" charset="-128"/>
              </a:endParaRPr>
            </a:p>
          </p:txBody>
        </p:sp>
        <p:sp>
          <p:nvSpPr>
            <p:cNvPr id="55" name="AutoShape 6"/>
            <p:cNvSpPr>
              <a:spLocks noChangeArrowheads="1"/>
            </p:cNvSpPr>
            <p:nvPr/>
          </p:nvSpPr>
          <p:spPr bwMode="auto">
            <a:xfrm>
              <a:off x="5481162" y="3166517"/>
              <a:ext cx="5040313" cy="2305050"/>
            </a:xfrm>
            <a:prstGeom prst="wedgeRoundRectCallout">
              <a:avLst>
                <a:gd name="adj1" fmla="val -58787"/>
                <a:gd name="adj2" fmla="val -82301"/>
                <a:gd name="adj3" fmla="val 16667"/>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ja-JP" altLang="en-US" sz="1100" dirty="0">
                  <a:ea typeface="ＭＳ Ｐゴシック" panose="020B0600070205080204" pitchFamily="50" charset="-128"/>
                </a:rPr>
                <a:t>受信パケットに対し表示フィルタをかけることが可能。</a:t>
              </a:r>
            </a:p>
            <a:p>
              <a:pPr eaLnBrk="1" hangingPunct="1">
                <a:lnSpc>
                  <a:spcPct val="100000"/>
                </a:lnSpc>
                <a:buClrTx/>
                <a:buFontTx/>
                <a:buNone/>
              </a:pPr>
              <a:r>
                <a:rPr lang="en-US" altLang="ja-JP" sz="1100" dirty="0">
                  <a:ea typeface="ＭＳ Ｐゴシック" panose="020B0600070205080204" pitchFamily="50" charset="-128"/>
                </a:rPr>
                <a:t>C</a:t>
              </a:r>
              <a:r>
                <a:rPr lang="ja-JP" altLang="en-US" sz="1100" dirty="0">
                  <a:ea typeface="ＭＳ Ｐゴシック" panose="020B0600070205080204" pitchFamily="50" charset="-128"/>
                </a:rPr>
                <a:t>言語ライクな条件指定方法。</a:t>
              </a:r>
            </a:p>
            <a:p>
              <a:pPr eaLnBrk="1" hangingPunct="1">
                <a:lnSpc>
                  <a:spcPct val="100000"/>
                </a:lnSpc>
                <a:buClrTx/>
                <a:buFontTx/>
                <a:buNone/>
              </a:pPr>
              <a:endParaRPr lang="ja-JP" altLang="en-US" sz="1100" dirty="0">
                <a:ea typeface="ＭＳ Ｐゴシック" panose="020B0600070205080204" pitchFamily="50" charset="-128"/>
              </a:endParaRPr>
            </a:p>
            <a:p>
              <a:pPr eaLnBrk="1" hangingPunct="1">
                <a:lnSpc>
                  <a:spcPct val="100000"/>
                </a:lnSpc>
                <a:buClrTx/>
                <a:buFontTx/>
                <a:buNone/>
              </a:pPr>
              <a:r>
                <a:rPr lang="ja-JP" altLang="en-US" sz="1100" dirty="0">
                  <a:ea typeface="ＭＳ Ｐゴシック" panose="020B0600070205080204" pitchFamily="50" charset="-128"/>
                </a:rPr>
                <a:t>よく使う例：</a:t>
              </a:r>
            </a:p>
            <a:p>
              <a:pPr eaLnBrk="1" hangingPunct="1">
                <a:lnSpc>
                  <a:spcPct val="100000"/>
                </a:lnSpc>
                <a:buClrTx/>
                <a:buFontTx/>
                <a:buNone/>
              </a:pPr>
              <a:r>
                <a:rPr lang="ja-JP" altLang="en-US" sz="1100" dirty="0">
                  <a:ea typeface="ＭＳ Ｐゴシック" panose="020B0600070205080204" pitchFamily="50" charset="-128"/>
                </a:rPr>
                <a:t>　</a:t>
              </a:r>
              <a:r>
                <a:rPr lang="en-US" altLang="ja-JP" sz="1100" dirty="0">
                  <a:ea typeface="ＭＳ Ｐゴシック" panose="020B0600070205080204" pitchFamily="50" charset="-128"/>
                </a:rPr>
                <a:t>MAC</a:t>
              </a:r>
              <a:r>
                <a:rPr lang="ja-JP" altLang="en-US" sz="1100" dirty="0">
                  <a:ea typeface="ＭＳ Ｐゴシック" panose="020B0600070205080204" pitchFamily="50" charset="-128"/>
                </a:rPr>
                <a:t>アドレスでフィルタ</a:t>
              </a:r>
            </a:p>
            <a:p>
              <a:pPr eaLnBrk="1" hangingPunct="1">
                <a:lnSpc>
                  <a:spcPct val="100000"/>
                </a:lnSpc>
                <a:buClrTx/>
                <a:buFontTx/>
                <a:buNone/>
              </a:pPr>
              <a:r>
                <a:rPr lang="ja-JP" altLang="en-US" sz="1100" dirty="0">
                  <a:ea typeface="ＭＳ Ｐゴシック" panose="020B0600070205080204" pitchFamily="50" charset="-128"/>
                </a:rPr>
                <a:t>　　</a:t>
              </a:r>
              <a:r>
                <a:rPr lang="en-US" altLang="ja-JP" sz="1100" dirty="0" err="1">
                  <a:ea typeface="ＭＳ Ｐゴシック" panose="020B0600070205080204" pitchFamily="50" charset="-128"/>
                </a:rPr>
                <a:t>eth.addr</a:t>
              </a:r>
              <a:r>
                <a:rPr lang="en-US" altLang="ja-JP" sz="1100" dirty="0">
                  <a:ea typeface="ＭＳ Ｐゴシック" panose="020B0600070205080204" pitchFamily="50" charset="-128"/>
                </a:rPr>
                <a:t> == </a:t>
              </a:r>
              <a:r>
                <a:rPr lang="en-US" altLang="ja-JP" sz="1100" dirty="0" err="1">
                  <a:ea typeface="ＭＳ Ｐゴシック" panose="020B0600070205080204" pitchFamily="50" charset="-128"/>
                </a:rPr>
                <a:t>xx:xx:xx:xx:xx:xx</a:t>
              </a:r>
              <a:endParaRPr lang="en-US" altLang="ja-JP" sz="1100" dirty="0">
                <a:ea typeface="ＭＳ Ｐゴシック" panose="020B0600070205080204" pitchFamily="50" charset="-128"/>
              </a:endParaRPr>
            </a:p>
            <a:p>
              <a:pPr eaLnBrk="1" hangingPunct="1">
                <a:lnSpc>
                  <a:spcPct val="100000"/>
                </a:lnSpc>
                <a:buClrTx/>
                <a:buFontTx/>
                <a:buNone/>
              </a:pPr>
              <a:r>
                <a:rPr lang="ja-JP" altLang="en-US" sz="1100" dirty="0">
                  <a:ea typeface="ＭＳ Ｐゴシック" panose="020B0600070205080204" pitchFamily="50" charset="-128"/>
                </a:rPr>
                <a:t>　</a:t>
              </a:r>
              <a:r>
                <a:rPr lang="en-US" altLang="ja-JP" sz="1100" dirty="0">
                  <a:ea typeface="ＭＳ Ｐゴシック" panose="020B0600070205080204" pitchFamily="50" charset="-128"/>
                </a:rPr>
                <a:t>IP</a:t>
              </a:r>
              <a:r>
                <a:rPr lang="ja-JP" altLang="en-US" sz="1100" dirty="0">
                  <a:ea typeface="ＭＳ Ｐゴシック" panose="020B0600070205080204" pitchFamily="50" charset="-128"/>
                </a:rPr>
                <a:t>アドレスでフィルタ</a:t>
              </a:r>
            </a:p>
            <a:p>
              <a:pPr eaLnBrk="1" hangingPunct="1">
                <a:lnSpc>
                  <a:spcPct val="100000"/>
                </a:lnSpc>
                <a:buClrTx/>
                <a:buFontTx/>
                <a:buNone/>
              </a:pPr>
              <a:r>
                <a:rPr lang="ja-JP" altLang="en-US" sz="1100" dirty="0">
                  <a:ea typeface="ＭＳ Ｐゴシック" panose="020B0600070205080204" pitchFamily="50" charset="-128"/>
                </a:rPr>
                <a:t>　　</a:t>
              </a:r>
              <a:r>
                <a:rPr lang="en-US" altLang="ja-JP" sz="1100" dirty="0" err="1">
                  <a:ea typeface="ＭＳ Ｐゴシック" panose="020B0600070205080204" pitchFamily="50" charset="-128"/>
                </a:rPr>
                <a:t>ip.addr</a:t>
              </a:r>
              <a:r>
                <a:rPr lang="en-US" altLang="ja-JP" sz="1100" dirty="0">
                  <a:ea typeface="ＭＳ Ｐゴシック" panose="020B0600070205080204" pitchFamily="50" charset="-128"/>
                </a:rPr>
                <a:t> == </a:t>
              </a:r>
              <a:r>
                <a:rPr lang="en-US" altLang="ja-JP" sz="1100" dirty="0" err="1">
                  <a:ea typeface="ＭＳ Ｐゴシック" panose="020B0600070205080204" pitchFamily="50" charset="-128"/>
                </a:rPr>
                <a:t>xxx.xxx.xxx.xxx</a:t>
              </a:r>
              <a:endParaRPr lang="en-US" altLang="ja-JP" sz="1100" dirty="0">
                <a:ea typeface="ＭＳ Ｐゴシック" panose="020B0600070205080204" pitchFamily="50" charset="-128"/>
              </a:endParaRPr>
            </a:p>
          </p:txBody>
        </p:sp>
      </p:grpSp>
    </p:spTree>
    <p:extLst>
      <p:ext uri="{BB962C8B-B14F-4D97-AF65-F5344CB8AC3E}">
        <p14:creationId xmlns:p14="http://schemas.microsoft.com/office/powerpoint/2010/main" val="379599515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p:cNvSpPr>
            <a:spLocks noGrp="1"/>
          </p:cNvSpPr>
          <p:nvPr>
            <p:ph type="body" sz="quarter" idx="11"/>
          </p:nvPr>
        </p:nvSpPr>
        <p:spPr>
          <a:xfrm>
            <a:off x="468000" y="1080000"/>
            <a:ext cx="9876472" cy="1795703"/>
          </a:xfrm>
        </p:spPr>
        <p:txBody>
          <a:bodyPr/>
          <a:lstStyle/>
          <a:p>
            <a:r>
              <a:rPr kumimoji="1" lang="ja-JP" altLang="en-US" cap="all" dirty="0" smtClean="0"/>
              <a:t>第</a:t>
            </a:r>
            <a:r>
              <a:rPr kumimoji="1" lang="en-US" altLang="ja-JP" cap="all" dirty="0"/>
              <a:t>3</a:t>
            </a:r>
            <a:r>
              <a:rPr kumimoji="1" lang="ja-JP" altLang="en-US" cap="all" dirty="0" smtClean="0"/>
              <a:t>章：</a:t>
            </a:r>
            <a:endParaRPr kumimoji="1" lang="en-US" altLang="ja-JP" cap="all" dirty="0" smtClean="0"/>
          </a:p>
          <a:p>
            <a:r>
              <a:rPr kumimoji="1" lang="en-US" altLang="ja-JP" cap="all" dirty="0" smtClean="0"/>
              <a:t>TCP/IP</a:t>
            </a:r>
            <a:r>
              <a:rPr kumimoji="1" lang="ja-JP" altLang="en-US" cap="all" dirty="0" smtClean="0"/>
              <a:t>解説</a:t>
            </a:r>
            <a:endParaRPr kumimoji="1" lang="en-US" altLang="ja-JP" cap="all"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3" name="スライド番号プレースホルダー 2"/>
          <p:cNvSpPr>
            <a:spLocks noGrp="1"/>
          </p:cNvSpPr>
          <p:nvPr>
            <p:ph type="sldNum" sz="quarter" idx="4294967295"/>
          </p:nvPr>
        </p:nvSpPr>
        <p:spPr>
          <a:xfrm>
            <a:off x="5591944" y="6525344"/>
            <a:ext cx="933450" cy="161925"/>
          </a:xfrm>
        </p:spPr>
        <p:txBody>
          <a:bodyPr/>
          <a:lstStyle/>
          <a:p>
            <a:pPr algn="l"/>
            <a:r>
              <a:rPr lang="de-DE" smtClean="0"/>
              <a:t>ページ </a:t>
            </a:r>
            <a:fld id="{3FD030EF-7044-4946-962A-5D7D09BD1B34}" type="slidenum">
              <a:rPr lang="de-DE" smtClean="0"/>
              <a:pPr algn="l"/>
              <a:t>139</a:t>
            </a:fld>
            <a:endParaRPr lang="de-DE" dirty="0"/>
          </a:p>
        </p:txBody>
      </p:sp>
    </p:spTree>
    <p:extLst>
      <p:ext uri="{BB962C8B-B14F-4D97-AF65-F5344CB8AC3E}">
        <p14:creationId xmlns:p14="http://schemas.microsoft.com/office/powerpoint/2010/main" val="11090107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kumimoji="1" lang="ja-JP" altLang="en-US" dirty="0"/>
              <a:t>インターネットの歴史と少し先の未来</a:t>
            </a:r>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14</a:t>
            </a:fld>
            <a:endParaRPr lang="de-DE" dirty="0"/>
          </a:p>
        </p:txBody>
      </p:sp>
      <p:sp>
        <p:nvSpPr>
          <p:cNvPr id="5" name="テキスト ボックス 4"/>
          <p:cNvSpPr txBox="1"/>
          <p:nvPr/>
        </p:nvSpPr>
        <p:spPr>
          <a:xfrm>
            <a:off x="1127448" y="1560848"/>
            <a:ext cx="11064552" cy="4893647"/>
          </a:xfrm>
          <a:prstGeom prst="rect">
            <a:avLst/>
          </a:prstGeom>
          <a:noFill/>
        </p:spPr>
        <p:txBody>
          <a:bodyPr wrap="square" rtlCol="0">
            <a:spAutoFit/>
          </a:bodyPr>
          <a:lstStyle/>
          <a:p>
            <a:r>
              <a:rPr kumimoji="1" lang="ja-JP" altLang="en-US" sz="2400" dirty="0" smtClean="0"/>
              <a:t>✔　以下のようなケースが代表的な儲かるパタンである</a:t>
            </a:r>
            <a:endParaRPr kumimoji="1" lang="en-US" altLang="ja-JP" sz="2400" dirty="0" smtClean="0"/>
          </a:p>
          <a:p>
            <a:r>
              <a:rPr kumimoji="1" lang="ja-JP" altLang="en-US" sz="2400" dirty="0"/>
              <a:t>　</a:t>
            </a:r>
            <a:r>
              <a:rPr kumimoji="1" lang="ja-JP" altLang="en-US" sz="2400" dirty="0" smtClean="0"/>
              <a:t>　・スマートメータのように</a:t>
            </a:r>
            <a:r>
              <a:rPr kumimoji="1" lang="en-US" altLang="ja-JP" sz="2400" dirty="0" smtClean="0"/>
              <a:t>1000</a:t>
            </a:r>
            <a:r>
              <a:rPr kumimoji="1" lang="ja-JP" altLang="en-US" sz="2400" dirty="0" smtClean="0"/>
              <a:t>万</a:t>
            </a:r>
            <a:r>
              <a:rPr kumimoji="1" lang="ja-JP" altLang="en-US" sz="2400" dirty="0" smtClean="0"/>
              <a:t>台などの単位</a:t>
            </a:r>
            <a:r>
              <a:rPr kumimoji="1" lang="ja-JP" altLang="en-US" sz="2400" dirty="0" smtClean="0"/>
              <a:t>でまとめて契約する</a:t>
            </a:r>
            <a:endParaRPr kumimoji="1" lang="en-US" altLang="ja-JP" sz="2400" dirty="0" smtClean="0"/>
          </a:p>
          <a:p>
            <a:r>
              <a:rPr kumimoji="1" lang="ja-JP" altLang="en-US" sz="2400" dirty="0"/>
              <a:t>　</a:t>
            </a:r>
            <a:r>
              <a:rPr kumimoji="1" lang="ja-JP" altLang="en-US" sz="2400" dirty="0" smtClean="0"/>
              <a:t>　・</a:t>
            </a:r>
            <a:r>
              <a:rPr kumimoji="1" lang="en-US" altLang="ja-JP" sz="2400" dirty="0" smtClean="0"/>
              <a:t>Amazon</a:t>
            </a:r>
            <a:r>
              <a:rPr kumimoji="1" lang="ja-JP" altLang="en-US" sz="2400" dirty="0" smtClean="0"/>
              <a:t> </a:t>
            </a:r>
            <a:r>
              <a:rPr kumimoji="1" lang="en-US" altLang="ja-JP" sz="2400" dirty="0" smtClean="0"/>
              <a:t>Music</a:t>
            </a:r>
            <a:r>
              <a:rPr kumimoji="1" lang="ja-JP" altLang="en-US" sz="2400" dirty="0" err="1" smtClean="0"/>
              <a:t>のように</a:t>
            </a:r>
            <a:r>
              <a:rPr kumimoji="1" lang="ja-JP" altLang="en-US" sz="2400" dirty="0" smtClean="0"/>
              <a:t>世界中の人間にサービスを提供する</a:t>
            </a:r>
            <a:endParaRPr kumimoji="1" lang="en-US" altLang="ja-JP" sz="2400" dirty="0"/>
          </a:p>
          <a:p>
            <a:r>
              <a:rPr kumimoji="1" lang="ja-JP" altLang="en-US" sz="2400" dirty="0" smtClean="0"/>
              <a:t>　　・</a:t>
            </a:r>
            <a:r>
              <a:rPr kumimoji="1" lang="en-US" altLang="ja-JP" sz="2400" dirty="0" smtClean="0"/>
              <a:t>Amazon</a:t>
            </a:r>
            <a:r>
              <a:rPr kumimoji="1" lang="ja-JP" altLang="en-US" sz="2400" dirty="0" smtClean="0"/>
              <a:t> </a:t>
            </a:r>
            <a:r>
              <a:rPr kumimoji="1" lang="en-US" altLang="ja-JP" sz="2400" dirty="0" smtClean="0"/>
              <a:t>Web</a:t>
            </a:r>
            <a:r>
              <a:rPr kumimoji="1" lang="ja-JP" altLang="en-US" sz="2400" dirty="0" smtClean="0"/>
              <a:t> </a:t>
            </a:r>
            <a:r>
              <a:rPr kumimoji="1" lang="en-US" altLang="ja-JP" sz="2400" dirty="0" smtClean="0"/>
              <a:t>Services</a:t>
            </a:r>
            <a:r>
              <a:rPr kumimoji="1" lang="ja-JP" altLang="en-US" sz="2400" dirty="0" err="1" smtClean="0"/>
              <a:t>のように</a:t>
            </a:r>
            <a:r>
              <a:rPr kumimoji="1" lang="ja-JP" altLang="en-US" sz="2400" dirty="0" smtClean="0"/>
              <a:t>使ったサービスの分量を事細かに</a:t>
            </a:r>
            <a:endParaRPr kumimoji="1" lang="en-US" altLang="ja-JP" sz="2400" dirty="0" smtClean="0"/>
          </a:p>
          <a:p>
            <a:r>
              <a:rPr kumimoji="1" lang="ja-JP" altLang="en-US" sz="2400" dirty="0"/>
              <a:t>　</a:t>
            </a:r>
            <a:r>
              <a:rPr kumimoji="1" lang="ja-JP" altLang="en-US" sz="2400" dirty="0" smtClean="0"/>
              <a:t>　　</a:t>
            </a:r>
            <a:r>
              <a:rPr kumimoji="1" lang="ja-JP" altLang="en-US" sz="2400" dirty="0" smtClean="0"/>
              <a:t>“自動</a:t>
            </a:r>
            <a:r>
              <a:rPr kumimoji="1" lang="ja-JP" altLang="en-US" sz="2400" dirty="0" smtClean="0"/>
              <a:t>”で測定し課金する</a:t>
            </a:r>
            <a:endParaRPr kumimoji="1" lang="en-US" altLang="ja-JP" sz="2400" dirty="0" smtClean="0"/>
          </a:p>
          <a:p>
            <a:endParaRPr kumimoji="1" lang="en-US" altLang="ja-JP" sz="2400" dirty="0"/>
          </a:p>
          <a:p>
            <a:r>
              <a:rPr kumimoji="1" lang="ja-JP" altLang="en-US" sz="2400" dirty="0" smtClean="0"/>
              <a:t>✔　ただし、何を考えるにしてもまずはインターネットに繋がる方法を</a:t>
            </a:r>
            <a:endParaRPr kumimoji="1" lang="en-US" altLang="ja-JP" sz="2400" dirty="0" smtClean="0"/>
          </a:p>
          <a:p>
            <a:r>
              <a:rPr kumimoji="1" lang="ja-JP" altLang="en-US" sz="2400" dirty="0"/>
              <a:t>　</a:t>
            </a:r>
            <a:r>
              <a:rPr kumimoji="1" lang="ja-JP" altLang="en-US" sz="2400" dirty="0" smtClean="0"/>
              <a:t>　確立しなければ始まらない</a:t>
            </a:r>
            <a:endParaRPr kumimoji="1" lang="en-US" altLang="ja-JP" sz="2400" dirty="0" smtClean="0"/>
          </a:p>
          <a:p>
            <a:endParaRPr kumimoji="1" lang="en-US" altLang="ja-JP" sz="2400" dirty="0"/>
          </a:p>
          <a:p>
            <a:r>
              <a:rPr kumimoji="1" lang="ja-JP" altLang="en-US" sz="2400" dirty="0" smtClean="0"/>
              <a:t>✔　</a:t>
            </a:r>
            <a:r>
              <a:rPr kumimoji="1" lang="en-US" altLang="ja-JP" sz="2400" dirty="0" smtClean="0"/>
              <a:t>PC</a:t>
            </a:r>
            <a:r>
              <a:rPr kumimoji="1" lang="ja-JP" altLang="en-US" sz="2400" dirty="0" smtClean="0"/>
              <a:t>やスマホなどすでにインターネットに繋がっているデバイス上で</a:t>
            </a:r>
            <a:r>
              <a:rPr kumimoji="1" lang="ja-JP" altLang="en-US" sz="2400" dirty="0"/>
              <a:t>は</a:t>
            </a:r>
            <a:endParaRPr kumimoji="1" lang="en-US" altLang="ja-JP" sz="2400" dirty="0" smtClean="0"/>
          </a:p>
          <a:p>
            <a:r>
              <a:rPr kumimoji="1" lang="ja-JP" altLang="en-US" sz="2400" dirty="0" smtClean="0"/>
              <a:t>　　すで</a:t>
            </a:r>
            <a:r>
              <a:rPr kumimoji="1" lang="ja-JP" altLang="en-US" sz="2400" dirty="0" smtClean="0"/>
              <a:t>にビジネスモデルは議論</a:t>
            </a:r>
            <a:r>
              <a:rPr kumimoji="1" lang="ja-JP" altLang="en-US" sz="2400" dirty="0" smtClean="0"/>
              <a:t>さ</a:t>
            </a:r>
            <a:r>
              <a:rPr kumimoji="1" lang="ja-JP" altLang="en-US" sz="2400" dirty="0"/>
              <a:t>れ</a:t>
            </a:r>
            <a:r>
              <a:rPr kumimoji="1" lang="ja-JP" altLang="en-US" sz="2400" dirty="0" smtClean="0"/>
              <a:t>尽くされて</a:t>
            </a:r>
            <a:r>
              <a:rPr kumimoji="1" lang="ja-JP" altLang="en-US" sz="2400" dirty="0" smtClean="0"/>
              <a:t>いる</a:t>
            </a:r>
            <a:endParaRPr kumimoji="1" lang="en-US" altLang="ja-JP" sz="2400" dirty="0" smtClean="0"/>
          </a:p>
          <a:p>
            <a:r>
              <a:rPr kumimoji="1" lang="ja-JP" altLang="en-US" sz="2400" dirty="0"/>
              <a:t>　</a:t>
            </a:r>
            <a:r>
              <a:rPr kumimoji="1" lang="ja-JP" altLang="en-US" sz="2400" dirty="0" smtClean="0"/>
              <a:t>　未開拓市場はローエンドの組み込み機器に広がっている。なぜか？</a:t>
            </a:r>
            <a:endParaRPr kumimoji="1" lang="en-US" altLang="ja-JP" sz="2400" dirty="0" smtClean="0"/>
          </a:p>
          <a:p>
            <a:r>
              <a:rPr kumimoji="1" lang="ja-JP" altLang="en-US" sz="2400" dirty="0"/>
              <a:t>　</a:t>
            </a:r>
            <a:r>
              <a:rPr kumimoji="1" lang="ja-JP" altLang="en-US" sz="2400" dirty="0" smtClean="0"/>
              <a:t>　　⇒次ページで解説</a:t>
            </a:r>
            <a:endParaRPr kumimoji="1" lang="en-US" altLang="ja-JP" sz="2400" dirty="0"/>
          </a:p>
        </p:txBody>
      </p:sp>
      <p:sp>
        <p:nvSpPr>
          <p:cNvPr id="4" name="右矢印 3"/>
          <p:cNvSpPr/>
          <p:nvPr/>
        </p:nvSpPr>
        <p:spPr>
          <a:xfrm>
            <a:off x="6420065" y="3068960"/>
            <a:ext cx="432048"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6816080" y="3067118"/>
            <a:ext cx="4570482" cy="646331"/>
          </a:xfrm>
          <a:prstGeom prst="rect">
            <a:avLst/>
          </a:prstGeom>
          <a:noFill/>
        </p:spPr>
        <p:txBody>
          <a:bodyPr wrap="none" rtlCol="0">
            <a:spAutoFit/>
          </a:bodyPr>
          <a:lstStyle/>
          <a:p>
            <a:r>
              <a:rPr kumimoji="1" lang="ja-JP" altLang="en-US" dirty="0" smtClean="0"/>
              <a:t>「大量」「自動」「小額課金」が時代潮流</a:t>
            </a:r>
            <a:endParaRPr kumimoji="1" lang="en-US" altLang="ja-JP" dirty="0" smtClean="0"/>
          </a:p>
          <a:p>
            <a:r>
              <a:rPr kumimoji="1" lang="ja-JP" altLang="en-US" dirty="0" smtClean="0"/>
              <a:t>「少量」「手動」「多額課金」は時代遅れ</a:t>
            </a:r>
            <a:endParaRPr kumimoji="1" lang="ja-JP" altLang="en-US" dirty="0"/>
          </a:p>
        </p:txBody>
      </p:sp>
    </p:spTree>
    <p:extLst>
      <p:ext uri="{BB962C8B-B14F-4D97-AF65-F5344CB8AC3E}">
        <p14:creationId xmlns:p14="http://schemas.microsoft.com/office/powerpoint/2010/main" val="308370918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10344592" cy="455509"/>
          </a:xfrm>
        </p:spPr>
        <p:txBody>
          <a:bodyPr/>
          <a:lstStyle/>
          <a:p>
            <a:r>
              <a:rPr kumimoji="1" lang="ja-JP" altLang="en-US" dirty="0" smtClean="0"/>
              <a:t>インターネットのイメージ</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140</a:t>
            </a:fld>
            <a:endParaRPr lang="de-DE" dirty="0"/>
          </a:p>
        </p:txBody>
      </p:sp>
      <p:pic>
        <p:nvPicPr>
          <p:cNvPr id="20" name="図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7476" y="5373216"/>
            <a:ext cx="836712" cy="836712"/>
          </a:xfrm>
          <a:prstGeom prst="rect">
            <a:avLst/>
          </a:prstGeom>
        </p:spPr>
      </p:pic>
      <p:pic>
        <p:nvPicPr>
          <p:cNvPr id="21" name="図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384" y="4268784"/>
            <a:ext cx="646896" cy="577230"/>
          </a:xfrm>
          <a:prstGeom prst="rect">
            <a:avLst/>
          </a:prstGeom>
        </p:spPr>
      </p:pic>
      <p:sp>
        <p:nvSpPr>
          <p:cNvPr id="22" name="円柱 21"/>
          <p:cNvSpPr/>
          <p:nvPr/>
        </p:nvSpPr>
        <p:spPr>
          <a:xfrm>
            <a:off x="1127448" y="1791989"/>
            <a:ext cx="576064" cy="64807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smtClean="0"/>
              <a:t>game</a:t>
            </a:r>
            <a:endParaRPr kumimoji="1" lang="ja-JP" altLang="en-US" sz="1050" dirty="0"/>
          </a:p>
        </p:txBody>
      </p:sp>
      <p:sp>
        <p:nvSpPr>
          <p:cNvPr id="26" name="円柱 25"/>
          <p:cNvSpPr/>
          <p:nvPr/>
        </p:nvSpPr>
        <p:spPr>
          <a:xfrm>
            <a:off x="1787800" y="1791989"/>
            <a:ext cx="576064" cy="64807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smtClean="0"/>
              <a:t>mail</a:t>
            </a:r>
            <a:endParaRPr kumimoji="1" lang="ja-JP" altLang="en-US" sz="1050" dirty="0"/>
          </a:p>
        </p:txBody>
      </p:sp>
      <p:sp>
        <p:nvSpPr>
          <p:cNvPr id="27" name="円柱 26"/>
          <p:cNvSpPr/>
          <p:nvPr/>
        </p:nvSpPr>
        <p:spPr>
          <a:xfrm>
            <a:off x="2448152" y="1791989"/>
            <a:ext cx="576064" cy="64807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smtClean="0"/>
              <a:t>web</a:t>
            </a:r>
            <a:endParaRPr kumimoji="1" lang="ja-JP" altLang="en-US" sz="1050" dirty="0"/>
          </a:p>
        </p:txBody>
      </p:sp>
      <p:cxnSp>
        <p:nvCxnSpPr>
          <p:cNvPr id="30" name="直線矢印コネクタ 29"/>
          <p:cNvCxnSpPr/>
          <p:nvPr/>
        </p:nvCxnSpPr>
        <p:spPr>
          <a:xfrm>
            <a:off x="2124527" y="2492812"/>
            <a:ext cx="0" cy="36004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p:nvPr/>
        </p:nvCxnSpPr>
        <p:spPr>
          <a:xfrm>
            <a:off x="2124527" y="3573016"/>
            <a:ext cx="0" cy="36004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p:cNvCxnSpPr/>
          <p:nvPr/>
        </p:nvCxnSpPr>
        <p:spPr>
          <a:xfrm>
            <a:off x="2124527" y="4869160"/>
            <a:ext cx="0" cy="36004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3143672" y="1931359"/>
            <a:ext cx="9281708" cy="923330"/>
          </a:xfrm>
          <a:prstGeom prst="rect">
            <a:avLst/>
          </a:prstGeom>
          <a:noFill/>
        </p:spPr>
        <p:txBody>
          <a:bodyPr wrap="none" rtlCol="0">
            <a:spAutoFit/>
          </a:bodyPr>
          <a:lstStyle/>
          <a:p>
            <a:r>
              <a:rPr kumimoji="1" lang="ja-JP" altLang="en-US" dirty="0"/>
              <a:t>アプリケーション</a:t>
            </a:r>
            <a:r>
              <a:rPr kumimoji="1" lang="ja-JP" altLang="en-US" dirty="0" smtClean="0"/>
              <a:t>を</a:t>
            </a:r>
            <a:r>
              <a:rPr kumimoji="1" lang="ja-JP" altLang="en-US" dirty="0"/>
              <a:t>特定</a:t>
            </a:r>
            <a:r>
              <a:rPr kumimoji="1" lang="ja-JP" altLang="en-US" dirty="0" smtClean="0"/>
              <a:t>する「ポート番号」</a:t>
            </a:r>
            <a:r>
              <a:rPr kumimoji="1" lang="en-US" altLang="ja-JP" dirty="0" smtClean="0"/>
              <a:t>/</a:t>
            </a:r>
            <a:r>
              <a:rPr kumimoji="1" lang="ja-JP" altLang="en-US" dirty="0"/>
              <a:t> </a:t>
            </a:r>
            <a:r>
              <a:rPr kumimoji="1" lang="ja-JP" altLang="en-US" dirty="0" smtClean="0"/>
              <a:t>ポートの種類は以下</a:t>
            </a:r>
            <a:r>
              <a:rPr kumimoji="1" lang="en-US" altLang="ja-JP" dirty="0" smtClean="0"/>
              <a:t>2</a:t>
            </a:r>
            <a:r>
              <a:rPr kumimoji="1" lang="ja-JP" altLang="en-US" dirty="0" smtClean="0"/>
              <a:t>種類に大別される。</a:t>
            </a:r>
            <a:endParaRPr kumimoji="1" lang="en-US" altLang="ja-JP" dirty="0" smtClean="0"/>
          </a:p>
          <a:p>
            <a:r>
              <a:rPr kumimoji="1" lang="ja-JP" altLang="en-US" dirty="0"/>
              <a:t>　</a:t>
            </a:r>
            <a:r>
              <a:rPr kumimoji="1" lang="ja-JP" altLang="en-US" dirty="0" smtClean="0"/>
              <a:t>・データ通信の保証が必要</a:t>
            </a:r>
            <a:r>
              <a:rPr kumimoji="1" lang="en-US" altLang="ja-JP" dirty="0" smtClean="0"/>
              <a:t>(</a:t>
            </a:r>
            <a:r>
              <a:rPr kumimoji="1" lang="ja-JP" altLang="en-US" dirty="0" smtClean="0"/>
              <a:t>重い処理必要</a:t>
            </a:r>
            <a:r>
              <a:rPr kumimoji="1" lang="en-US" altLang="ja-JP" dirty="0" smtClean="0"/>
              <a:t>)</a:t>
            </a:r>
            <a:r>
              <a:rPr kumimoji="1" lang="ja-JP" altLang="en-US" dirty="0" smtClean="0"/>
              <a:t>：</a:t>
            </a:r>
            <a:r>
              <a:rPr kumimoji="1" lang="en-US" altLang="ja-JP" dirty="0" smtClean="0">
                <a:solidFill>
                  <a:srgbClr val="FF0000"/>
                </a:solidFill>
              </a:rPr>
              <a:t>TCP</a:t>
            </a:r>
            <a:r>
              <a:rPr kumimoji="1" lang="ja-JP" altLang="en-US" dirty="0" smtClean="0"/>
              <a:t> </a:t>
            </a:r>
            <a:r>
              <a:rPr kumimoji="1" lang="en-US" altLang="ja-JP" dirty="0" smtClean="0"/>
              <a:t>(Transmission Control Protocol)</a:t>
            </a:r>
          </a:p>
          <a:p>
            <a:r>
              <a:rPr kumimoji="1" lang="ja-JP" altLang="en-US" dirty="0"/>
              <a:t>　・データ通信の保証</a:t>
            </a:r>
            <a:r>
              <a:rPr kumimoji="1" lang="ja-JP" altLang="en-US" dirty="0" smtClean="0"/>
              <a:t>が不要</a:t>
            </a:r>
            <a:r>
              <a:rPr kumimoji="1" lang="en-US" altLang="ja-JP" dirty="0"/>
              <a:t>(</a:t>
            </a:r>
            <a:r>
              <a:rPr kumimoji="1" lang="ja-JP" altLang="en-US" dirty="0"/>
              <a:t>重い</a:t>
            </a:r>
            <a:r>
              <a:rPr kumimoji="1" lang="ja-JP" altLang="en-US" dirty="0" smtClean="0"/>
              <a:t>処理不要</a:t>
            </a:r>
            <a:r>
              <a:rPr kumimoji="1" lang="en-US" altLang="ja-JP" dirty="0" smtClean="0"/>
              <a:t>)</a:t>
            </a:r>
            <a:r>
              <a:rPr kumimoji="1" lang="ja-JP" altLang="en-US" dirty="0" smtClean="0"/>
              <a:t>：</a:t>
            </a:r>
            <a:r>
              <a:rPr kumimoji="1" lang="en-US" altLang="ja-JP" dirty="0" smtClean="0"/>
              <a:t>UDP</a:t>
            </a:r>
            <a:r>
              <a:rPr kumimoji="1" lang="ja-JP" altLang="en-US" dirty="0" smtClean="0"/>
              <a:t> </a:t>
            </a:r>
            <a:r>
              <a:rPr kumimoji="1" lang="en-US" altLang="ja-JP" dirty="0" smtClean="0"/>
              <a:t>(User</a:t>
            </a:r>
            <a:r>
              <a:rPr kumimoji="1" lang="ja-JP" altLang="en-US" dirty="0" smtClean="0"/>
              <a:t> </a:t>
            </a:r>
            <a:r>
              <a:rPr kumimoji="1" lang="en-US" altLang="ja-JP" dirty="0" smtClean="0"/>
              <a:t>Datagram </a:t>
            </a:r>
            <a:r>
              <a:rPr kumimoji="1" lang="en-US" altLang="ja-JP" dirty="0"/>
              <a:t>Protocol</a:t>
            </a:r>
            <a:r>
              <a:rPr kumimoji="1" lang="en-US" altLang="ja-JP" dirty="0" smtClean="0"/>
              <a:t>)</a:t>
            </a:r>
            <a:endParaRPr kumimoji="1" lang="ja-JP" altLang="en-US" dirty="0"/>
          </a:p>
        </p:txBody>
      </p:sp>
      <p:sp>
        <p:nvSpPr>
          <p:cNvPr id="39" name="テキスト ボックス 38"/>
          <p:cNvSpPr txBox="1"/>
          <p:nvPr/>
        </p:nvSpPr>
        <p:spPr>
          <a:xfrm>
            <a:off x="3287688" y="3115671"/>
            <a:ext cx="6112571" cy="646331"/>
          </a:xfrm>
          <a:prstGeom prst="rect">
            <a:avLst/>
          </a:prstGeom>
          <a:noFill/>
        </p:spPr>
        <p:txBody>
          <a:bodyPr wrap="none" rtlCol="0">
            <a:spAutoFit/>
          </a:bodyPr>
          <a:lstStyle/>
          <a:p>
            <a:r>
              <a:rPr kumimoji="1" lang="ja-JP" altLang="en-US" dirty="0" smtClean="0"/>
              <a:t>端末を</a:t>
            </a:r>
            <a:r>
              <a:rPr kumimoji="1" lang="ja-JP" altLang="en-US" dirty="0"/>
              <a:t>特定</a:t>
            </a:r>
            <a:r>
              <a:rPr kumimoji="1" lang="ja-JP" altLang="en-US" dirty="0" smtClean="0"/>
              <a:t>する「</a:t>
            </a:r>
            <a:r>
              <a:rPr kumimoji="1" lang="en-US" altLang="ja-JP" dirty="0" smtClean="0"/>
              <a:t>MAC</a:t>
            </a:r>
            <a:r>
              <a:rPr kumimoji="1" lang="ja-JP" altLang="en-US" dirty="0" smtClean="0"/>
              <a:t>アドレス」</a:t>
            </a:r>
            <a:endParaRPr kumimoji="1" lang="en-US" altLang="ja-JP" dirty="0" smtClean="0"/>
          </a:p>
          <a:p>
            <a:r>
              <a:rPr kumimoji="1" lang="en-US" altLang="ja-JP" dirty="0"/>
              <a:t> </a:t>
            </a:r>
            <a:r>
              <a:rPr kumimoji="1" lang="en-US" altLang="ja-JP" dirty="0" smtClean="0"/>
              <a:t> </a:t>
            </a:r>
            <a:r>
              <a:rPr kumimoji="1" lang="ja-JP" altLang="en-US" dirty="0" smtClean="0"/>
              <a:t>→端末を取りまとめる装置を「ゲートウェイ」と呼ぶ。</a:t>
            </a:r>
            <a:endParaRPr kumimoji="1" lang="ja-JP" altLang="en-US" dirty="0"/>
          </a:p>
        </p:txBody>
      </p:sp>
      <p:sp>
        <p:nvSpPr>
          <p:cNvPr id="40" name="テキスト ボックス 39"/>
          <p:cNvSpPr txBox="1"/>
          <p:nvPr/>
        </p:nvSpPr>
        <p:spPr>
          <a:xfrm>
            <a:off x="3287688" y="4222829"/>
            <a:ext cx="8494633" cy="646331"/>
          </a:xfrm>
          <a:prstGeom prst="rect">
            <a:avLst/>
          </a:prstGeom>
          <a:noFill/>
        </p:spPr>
        <p:txBody>
          <a:bodyPr wrap="none" rtlCol="0">
            <a:spAutoFit/>
          </a:bodyPr>
          <a:lstStyle/>
          <a:p>
            <a:r>
              <a:rPr kumimoji="1" lang="ja-JP" altLang="en-US" dirty="0" smtClean="0"/>
              <a:t>住所を</a:t>
            </a:r>
            <a:r>
              <a:rPr kumimoji="1" lang="ja-JP" altLang="en-US" dirty="0"/>
              <a:t>特定</a:t>
            </a:r>
            <a:r>
              <a:rPr kumimoji="1" lang="ja-JP" altLang="en-US" dirty="0" smtClean="0"/>
              <a:t>する「</a:t>
            </a:r>
            <a:r>
              <a:rPr kumimoji="1" lang="en-US" altLang="ja-JP" dirty="0" smtClean="0">
                <a:solidFill>
                  <a:srgbClr val="FF0000"/>
                </a:solidFill>
              </a:rPr>
              <a:t>IP</a:t>
            </a:r>
            <a:r>
              <a:rPr kumimoji="1" lang="ja-JP" altLang="en-US" dirty="0" smtClean="0"/>
              <a:t>アドレス」</a:t>
            </a:r>
            <a:endParaRPr kumimoji="1" lang="en-US" altLang="ja-JP" dirty="0" smtClean="0"/>
          </a:p>
          <a:p>
            <a:r>
              <a:rPr kumimoji="1" lang="ja-JP" altLang="en-US" dirty="0"/>
              <a:t>　</a:t>
            </a:r>
            <a:r>
              <a:rPr kumimoji="1" lang="ja-JP" altLang="en-US" dirty="0" smtClean="0"/>
              <a:t>→住所を取りまとめる業者を「インターネットサービスプロバイダ」と呼ぶ。</a:t>
            </a:r>
            <a:endParaRPr kumimoji="1" lang="ja-JP" altLang="en-US" dirty="0"/>
          </a:p>
        </p:txBody>
      </p:sp>
      <p:sp>
        <p:nvSpPr>
          <p:cNvPr id="42" name="テキスト ボックス 41"/>
          <p:cNvSpPr txBox="1"/>
          <p:nvPr/>
        </p:nvSpPr>
        <p:spPr>
          <a:xfrm>
            <a:off x="3287688" y="5606906"/>
            <a:ext cx="1800493" cy="369332"/>
          </a:xfrm>
          <a:prstGeom prst="rect">
            <a:avLst/>
          </a:prstGeom>
          <a:noFill/>
        </p:spPr>
        <p:txBody>
          <a:bodyPr wrap="none" rtlCol="0">
            <a:spAutoFit/>
          </a:bodyPr>
          <a:lstStyle/>
          <a:p>
            <a:r>
              <a:rPr kumimoji="1" lang="ja-JP" altLang="en-US" dirty="0" smtClean="0"/>
              <a:t>インターネット</a:t>
            </a:r>
            <a:endParaRPr kumimoji="1" lang="ja-JP" altLang="en-US" dirty="0"/>
          </a:p>
        </p:txBody>
      </p:sp>
      <p:pic>
        <p:nvPicPr>
          <p:cNvPr id="46" name="Picture 35" descr="desktop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8154" y="3075891"/>
            <a:ext cx="516356" cy="448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35" descr="desktop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6349" y="3075891"/>
            <a:ext cx="516356" cy="448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35" descr="desktop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6652" y="3075891"/>
            <a:ext cx="516356" cy="448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図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8911" y="3969647"/>
            <a:ext cx="618182" cy="923973"/>
          </a:xfrm>
          <a:prstGeom prst="rect">
            <a:avLst/>
          </a:prstGeom>
        </p:spPr>
      </p:pic>
      <p:cxnSp>
        <p:nvCxnSpPr>
          <p:cNvPr id="56" name="直線矢印コネクタ 55"/>
          <p:cNvCxnSpPr/>
          <p:nvPr/>
        </p:nvCxnSpPr>
        <p:spPr>
          <a:xfrm flipV="1">
            <a:off x="2124527" y="4989402"/>
            <a:ext cx="681805" cy="23207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直線矢印コネクタ 58"/>
          <p:cNvCxnSpPr/>
          <p:nvPr/>
        </p:nvCxnSpPr>
        <p:spPr>
          <a:xfrm flipH="1" flipV="1">
            <a:off x="1364830" y="4966256"/>
            <a:ext cx="759696" cy="26294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直線矢印コネクタ 61"/>
          <p:cNvCxnSpPr/>
          <p:nvPr/>
        </p:nvCxnSpPr>
        <p:spPr>
          <a:xfrm flipV="1">
            <a:off x="2129545" y="3668170"/>
            <a:ext cx="681805" cy="23207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3" name="直線矢印コネクタ 62"/>
          <p:cNvCxnSpPr/>
          <p:nvPr/>
        </p:nvCxnSpPr>
        <p:spPr>
          <a:xfrm flipH="1" flipV="1">
            <a:off x="1369848" y="3645024"/>
            <a:ext cx="759696" cy="26294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4" name="直線矢印コネクタ 63"/>
          <p:cNvCxnSpPr/>
          <p:nvPr/>
        </p:nvCxnSpPr>
        <p:spPr>
          <a:xfrm flipV="1">
            <a:off x="2129875" y="2596842"/>
            <a:ext cx="681805" cy="23207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5" name="直線矢印コネクタ 64"/>
          <p:cNvCxnSpPr/>
          <p:nvPr/>
        </p:nvCxnSpPr>
        <p:spPr>
          <a:xfrm flipH="1" flipV="1">
            <a:off x="1370178" y="2573696"/>
            <a:ext cx="759696" cy="26294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6" name="テキスト ボックス 65"/>
          <p:cNvSpPr txBox="1"/>
          <p:nvPr/>
        </p:nvSpPr>
        <p:spPr>
          <a:xfrm>
            <a:off x="6467749" y="5077009"/>
            <a:ext cx="5111079" cy="1200329"/>
          </a:xfrm>
          <a:prstGeom prst="rect">
            <a:avLst/>
          </a:prstGeom>
          <a:noFill/>
        </p:spPr>
        <p:txBody>
          <a:bodyPr wrap="none" rtlCol="0">
            <a:spAutoFit/>
          </a:bodyPr>
          <a:lstStyle/>
          <a:p>
            <a:r>
              <a:rPr kumimoji="1" lang="en-US" altLang="ja-JP" dirty="0" smtClean="0"/>
              <a:t>tips:</a:t>
            </a:r>
          </a:p>
          <a:p>
            <a:r>
              <a:rPr kumimoji="1" lang="ja-JP" altLang="en-US" dirty="0" smtClean="0"/>
              <a:t>インターネット上を流れるデータパケットは、</a:t>
            </a:r>
            <a:endParaRPr kumimoji="1" lang="en-US" altLang="ja-JP" dirty="0" smtClean="0"/>
          </a:p>
          <a:p>
            <a:r>
              <a:rPr kumimoji="1" lang="en-US" altLang="ja-JP" dirty="0" smtClean="0"/>
              <a:t>TCP</a:t>
            </a:r>
            <a:r>
              <a:rPr kumimoji="1" lang="ja-JP" altLang="en-US" dirty="0" smtClean="0"/>
              <a:t>と</a:t>
            </a:r>
            <a:r>
              <a:rPr kumimoji="1" lang="en-US" altLang="ja-JP" dirty="0" smtClean="0"/>
              <a:t>IP</a:t>
            </a:r>
            <a:r>
              <a:rPr kumimoji="1" lang="ja-JP" altLang="en-US" dirty="0" smtClean="0"/>
              <a:t>の組み合わせが大半であることから、</a:t>
            </a:r>
            <a:endParaRPr kumimoji="1" lang="en-US" altLang="ja-JP" dirty="0" smtClean="0"/>
          </a:p>
          <a:p>
            <a:r>
              <a:rPr kumimoji="1" lang="ja-JP" altLang="en-US" dirty="0" smtClean="0"/>
              <a:t>インターネット＝</a:t>
            </a:r>
            <a:r>
              <a:rPr kumimoji="1" lang="en-US" altLang="ja-JP" dirty="0" smtClean="0">
                <a:solidFill>
                  <a:srgbClr val="FF0000"/>
                </a:solidFill>
              </a:rPr>
              <a:t>TCP/IP</a:t>
            </a:r>
            <a:r>
              <a:rPr kumimoji="1" lang="ja-JP" altLang="en-US" dirty="0" smtClean="0"/>
              <a:t>と認識されている。</a:t>
            </a:r>
            <a:endParaRPr kumimoji="1" lang="ja-JP" altLang="en-US" dirty="0"/>
          </a:p>
        </p:txBody>
      </p:sp>
      <p:pic>
        <p:nvPicPr>
          <p:cNvPr id="67" name="図 6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6437" y="4014166"/>
            <a:ext cx="429043" cy="828944"/>
          </a:xfrm>
          <a:prstGeom prst="rect">
            <a:avLst/>
          </a:prstGeom>
        </p:spPr>
      </p:pic>
    </p:spTree>
    <p:extLst>
      <p:ext uri="{BB962C8B-B14F-4D97-AF65-F5344CB8AC3E}">
        <p14:creationId xmlns:p14="http://schemas.microsoft.com/office/powerpoint/2010/main" val="58413271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36000"/>
            <a:ext cx="10344592" cy="443198"/>
          </a:xfrm>
        </p:spPr>
        <p:txBody>
          <a:bodyPr/>
          <a:lstStyle/>
          <a:p>
            <a:r>
              <a:rPr kumimoji="1" lang="en-US" altLang="ja-JP" dirty="0" smtClean="0"/>
              <a:t>TCP/IP</a:t>
            </a:r>
            <a:r>
              <a:rPr kumimoji="1" lang="ja-JP" altLang="en-US" dirty="0" smtClean="0"/>
              <a:t>パケット構造</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141</a:t>
            </a:fld>
            <a:endParaRPr lang="de-DE" dirty="0"/>
          </a:p>
        </p:txBody>
      </p:sp>
      <p:grpSp>
        <p:nvGrpSpPr>
          <p:cNvPr id="8" name="グループ化 7"/>
          <p:cNvGrpSpPr/>
          <p:nvPr/>
        </p:nvGrpSpPr>
        <p:grpSpPr>
          <a:xfrm>
            <a:off x="313955" y="2030920"/>
            <a:ext cx="11715899" cy="432048"/>
            <a:chOff x="47328" y="1772816"/>
            <a:chExt cx="11715899" cy="432048"/>
          </a:xfrm>
        </p:grpSpPr>
        <p:sp>
          <p:nvSpPr>
            <p:cNvPr id="4" name="正方形/長方形 3"/>
            <p:cNvSpPr/>
            <p:nvPr/>
          </p:nvSpPr>
          <p:spPr>
            <a:xfrm>
              <a:off x="1631504" y="1772816"/>
              <a:ext cx="194421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Ethernet</a:t>
              </a:r>
              <a:r>
                <a:rPr kumimoji="1" lang="ja-JP" altLang="en-US" dirty="0" smtClean="0"/>
                <a:t>ヘッダ</a:t>
              </a:r>
              <a:endParaRPr kumimoji="1" lang="ja-JP" altLang="en-US" dirty="0"/>
            </a:p>
          </p:txBody>
        </p:sp>
        <p:sp>
          <p:nvSpPr>
            <p:cNvPr id="18" name="正方形/長方形 17"/>
            <p:cNvSpPr/>
            <p:nvPr/>
          </p:nvSpPr>
          <p:spPr>
            <a:xfrm>
              <a:off x="3575720" y="1772816"/>
              <a:ext cx="194421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IP</a:t>
              </a:r>
              <a:r>
                <a:rPr kumimoji="1" lang="ja-JP" altLang="en-US" dirty="0" smtClean="0"/>
                <a:t>ヘッダ</a:t>
              </a:r>
              <a:endParaRPr kumimoji="1" lang="ja-JP" altLang="en-US" dirty="0"/>
            </a:p>
          </p:txBody>
        </p:sp>
        <p:sp>
          <p:nvSpPr>
            <p:cNvPr id="19" name="正方形/長方形 18"/>
            <p:cNvSpPr/>
            <p:nvPr/>
          </p:nvSpPr>
          <p:spPr>
            <a:xfrm>
              <a:off x="5541341" y="1772816"/>
              <a:ext cx="194421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TCP</a:t>
              </a:r>
              <a:r>
                <a:rPr kumimoji="1" lang="ja-JP" altLang="en-US" dirty="0" smtClean="0"/>
                <a:t>ヘッダ</a:t>
              </a:r>
              <a:endParaRPr kumimoji="1" lang="ja-JP" altLang="en-US" dirty="0"/>
            </a:p>
          </p:txBody>
        </p:sp>
        <p:sp>
          <p:nvSpPr>
            <p:cNvPr id="23" name="正方形/長方形 22"/>
            <p:cNvSpPr/>
            <p:nvPr/>
          </p:nvSpPr>
          <p:spPr>
            <a:xfrm>
              <a:off x="7506962" y="1772816"/>
              <a:ext cx="341357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アプリケーションデータ</a:t>
              </a:r>
              <a:endParaRPr kumimoji="1" lang="ja-JP" altLang="en-US" dirty="0"/>
            </a:p>
          </p:txBody>
        </p:sp>
        <p:sp>
          <p:nvSpPr>
            <p:cNvPr id="24" name="正方形/長方形 23"/>
            <p:cNvSpPr/>
            <p:nvPr/>
          </p:nvSpPr>
          <p:spPr>
            <a:xfrm>
              <a:off x="47328" y="1772816"/>
              <a:ext cx="15841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プリアンブル</a:t>
              </a:r>
              <a:endParaRPr kumimoji="1" lang="ja-JP" altLang="en-US" dirty="0"/>
            </a:p>
          </p:txBody>
        </p:sp>
        <p:sp>
          <p:nvSpPr>
            <p:cNvPr id="25" name="正方形/長方形 24"/>
            <p:cNvSpPr/>
            <p:nvPr/>
          </p:nvSpPr>
          <p:spPr>
            <a:xfrm>
              <a:off x="10920536" y="1772816"/>
              <a:ext cx="842691"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FCS</a:t>
              </a:r>
              <a:endParaRPr kumimoji="1" lang="ja-JP" altLang="en-US" dirty="0"/>
            </a:p>
          </p:txBody>
        </p:sp>
      </p:grpSp>
      <p:sp>
        <p:nvSpPr>
          <p:cNvPr id="14" name="上矢印 13"/>
          <p:cNvSpPr/>
          <p:nvPr/>
        </p:nvSpPr>
        <p:spPr>
          <a:xfrm>
            <a:off x="2618211" y="2606984"/>
            <a:ext cx="432048" cy="2880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2028213" y="3039032"/>
            <a:ext cx="1612044" cy="369332"/>
          </a:xfrm>
          <a:prstGeom prst="rect">
            <a:avLst/>
          </a:prstGeom>
          <a:noFill/>
        </p:spPr>
        <p:txBody>
          <a:bodyPr wrap="none" rtlCol="0">
            <a:spAutoFit/>
          </a:bodyPr>
          <a:lstStyle/>
          <a:p>
            <a:r>
              <a:rPr kumimoji="1" lang="en-US" altLang="ja-JP" dirty="0" smtClean="0"/>
              <a:t>MAC</a:t>
            </a:r>
            <a:r>
              <a:rPr kumimoji="1" lang="ja-JP" altLang="en-US" dirty="0" smtClean="0"/>
              <a:t>アドレス</a:t>
            </a:r>
            <a:endParaRPr kumimoji="1" lang="ja-JP" altLang="en-US" dirty="0"/>
          </a:p>
        </p:txBody>
      </p:sp>
      <p:sp>
        <p:nvSpPr>
          <p:cNvPr id="37" name="上矢印 36"/>
          <p:cNvSpPr/>
          <p:nvPr/>
        </p:nvSpPr>
        <p:spPr>
          <a:xfrm>
            <a:off x="4546721" y="2606984"/>
            <a:ext cx="432048" cy="2880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p:cNvSpPr txBox="1"/>
          <p:nvPr/>
        </p:nvSpPr>
        <p:spPr>
          <a:xfrm>
            <a:off x="4093331" y="3039032"/>
            <a:ext cx="1338828" cy="369332"/>
          </a:xfrm>
          <a:prstGeom prst="rect">
            <a:avLst/>
          </a:prstGeom>
          <a:noFill/>
        </p:spPr>
        <p:txBody>
          <a:bodyPr wrap="none" rtlCol="0">
            <a:spAutoFit/>
          </a:bodyPr>
          <a:lstStyle/>
          <a:p>
            <a:r>
              <a:rPr kumimoji="1" lang="en-US" altLang="ja-JP" dirty="0" smtClean="0"/>
              <a:t>IP</a:t>
            </a:r>
            <a:r>
              <a:rPr kumimoji="1" lang="ja-JP" altLang="en-US" dirty="0" smtClean="0"/>
              <a:t>アドレス</a:t>
            </a:r>
            <a:endParaRPr kumimoji="1" lang="ja-JP" altLang="en-US" dirty="0"/>
          </a:p>
        </p:txBody>
      </p:sp>
      <p:sp>
        <p:nvSpPr>
          <p:cNvPr id="41" name="上矢印 40"/>
          <p:cNvSpPr/>
          <p:nvPr/>
        </p:nvSpPr>
        <p:spPr>
          <a:xfrm>
            <a:off x="6599993" y="2606984"/>
            <a:ext cx="432048" cy="2880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p:cNvSpPr txBox="1"/>
          <p:nvPr/>
        </p:nvSpPr>
        <p:spPr>
          <a:xfrm>
            <a:off x="6146603" y="3039032"/>
            <a:ext cx="1338828" cy="369332"/>
          </a:xfrm>
          <a:prstGeom prst="rect">
            <a:avLst/>
          </a:prstGeom>
          <a:noFill/>
        </p:spPr>
        <p:txBody>
          <a:bodyPr wrap="none" rtlCol="0">
            <a:spAutoFit/>
          </a:bodyPr>
          <a:lstStyle/>
          <a:p>
            <a:r>
              <a:rPr kumimoji="1" lang="ja-JP" altLang="en-US" dirty="0" smtClean="0"/>
              <a:t>ポート番号</a:t>
            </a:r>
            <a:endParaRPr kumimoji="1" lang="ja-JP" altLang="en-US" dirty="0"/>
          </a:p>
        </p:txBody>
      </p:sp>
      <p:cxnSp>
        <p:nvCxnSpPr>
          <p:cNvPr id="28" name="直線コネクタ 27"/>
          <p:cNvCxnSpPr/>
          <p:nvPr/>
        </p:nvCxnSpPr>
        <p:spPr>
          <a:xfrm>
            <a:off x="313955" y="1628800"/>
            <a:ext cx="0" cy="23042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313955" y="3717032"/>
            <a:ext cx="11715899" cy="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12029854" y="1700808"/>
            <a:ext cx="0" cy="2390636"/>
          </a:xfrm>
          <a:prstGeom prst="line">
            <a:avLst/>
          </a:prstGeom>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4202387" y="3465340"/>
            <a:ext cx="3411511" cy="369332"/>
          </a:xfrm>
          <a:prstGeom prst="rect">
            <a:avLst/>
          </a:prstGeom>
          <a:noFill/>
        </p:spPr>
        <p:txBody>
          <a:bodyPr wrap="none" rtlCol="0">
            <a:spAutoFit/>
          </a:bodyPr>
          <a:lstStyle/>
          <a:p>
            <a:r>
              <a:rPr kumimoji="1" lang="en-US" altLang="ja-JP" dirty="0" smtClean="0"/>
              <a:t>LAN</a:t>
            </a:r>
            <a:r>
              <a:rPr kumimoji="1" lang="ja-JP" altLang="en-US" dirty="0" smtClean="0"/>
              <a:t>ケーブルを流れる電気信号</a:t>
            </a:r>
            <a:endParaRPr kumimoji="1" lang="ja-JP" altLang="en-US" dirty="0"/>
          </a:p>
        </p:txBody>
      </p:sp>
      <p:cxnSp>
        <p:nvCxnSpPr>
          <p:cNvPr id="50" name="直線コネクタ 49"/>
          <p:cNvCxnSpPr/>
          <p:nvPr/>
        </p:nvCxnSpPr>
        <p:spPr>
          <a:xfrm>
            <a:off x="11208876" y="1700808"/>
            <a:ext cx="0" cy="3528392"/>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a:off x="1888921" y="4077072"/>
            <a:ext cx="9319955" cy="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a:off x="1888921" y="1628800"/>
            <a:ext cx="0" cy="2880320"/>
          </a:xfrm>
          <a:prstGeom prst="line">
            <a:avLst/>
          </a:prstGeom>
        </p:spPr>
        <p:style>
          <a:lnRef idx="1">
            <a:schemeClr val="accent1"/>
          </a:lnRef>
          <a:fillRef idx="0">
            <a:schemeClr val="accent1"/>
          </a:fillRef>
          <a:effectRef idx="0">
            <a:schemeClr val="accent1"/>
          </a:effectRef>
          <a:fontRef idx="minor">
            <a:schemeClr val="tx1"/>
          </a:fontRef>
        </p:style>
      </p:cxnSp>
      <p:sp>
        <p:nvSpPr>
          <p:cNvPr id="59" name="テキスト ボックス 58"/>
          <p:cNvSpPr txBox="1"/>
          <p:nvPr/>
        </p:nvSpPr>
        <p:spPr>
          <a:xfrm>
            <a:off x="4202387" y="3825880"/>
            <a:ext cx="5997155" cy="369332"/>
          </a:xfrm>
          <a:prstGeom prst="rect">
            <a:avLst/>
          </a:prstGeom>
          <a:noFill/>
        </p:spPr>
        <p:txBody>
          <a:bodyPr wrap="none" rtlCol="0">
            <a:spAutoFit/>
          </a:bodyPr>
          <a:lstStyle/>
          <a:p>
            <a:r>
              <a:rPr kumimoji="1" lang="ja-JP" altLang="en-US" dirty="0" smtClean="0"/>
              <a:t>端末内部の</a:t>
            </a:r>
            <a:r>
              <a:rPr kumimoji="1" lang="en-US" altLang="ja-JP" dirty="0" smtClean="0"/>
              <a:t>Ethernet</a:t>
            </a:r>
            <a:r>
              <a:rPr kumimoji="1" lang="ja-JP" altLang="en-US" dirty="0" smtClean="0"/>
              <a:t>ドライバソフトウェアが扱うデータ</a:t>
            </a:r>
            <a:endParaRPr kumimoji="1" lang="ja-JP" altLang="en-US" dirty="0"/>
          </a:p>
        </p:txBody>
      </p:sp>
      <p:cxnSp>
        <p:nvCxnSpPr>
          <p:cNvPr id="61" name="直線コネクタ 60"/>
          <p:cNvCxnSpPr/>
          <p:nvPr/>
        </p:nvCxnSpPr>
        <p:spPr>
          <a:xfrm>
            <a:off x="3834280" y="1628800"/>
            <a:ext cx="0" cy="3672408"/>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a:off x="3834280" y="4437112"/>
            <a:ext cx="7374596" cy="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7" name="テキスト ボックス 66"/>
          <p:cNvSpPr txBox="1"/>
          <p:nvPr/>
        </p:nvSpPr>
        <p:spPr>
          <a:xfrm>
            <a:off x="4202387" y="4195737"/>
            <a:ext cx="4250266" cy="369332"/>
          </a:xfrm>
          <a:prstGeom prst="rect">
            <a:avLst/>
          </a:prstGeom>
          <a:noFill/>
        </p:spPr>
        <p:txBody>
          <a:bodyPr wrap="none" rtlCol="0">
            <a:spAutoFit/>
          </a:bodyPr>
          <a:lstStyle/>
          <a:p>
            <a:r>
              <a:rPr kumimoji="1" lang="ja-JP" altLang="en-US" dirty="0" smtClean="0"/>
              <a:t>端末内部の</a:t>
            </a:r>
            <a:r>
              <a:rPr kumimoji="1" lang="en-US" altLang="ja-JP" dirty="0" smtClean="0"/>
              <a:t>OS(TCP/IP</a:t>
            </a:r>
            <a:r>
              <a:rPr kumimoji="1" lang="ja-JP" altLang="en-US" dirty="0" smtClean="0"/>
              <a:t>層</a:t>
            </a:r>
            <a:r>
              <a:rPr kumimoji="1" lang="en-US" altLang="ja-JP" dirty="0" smtClean="0"/>
              <a:t>)</a:t>
            </a:r>
            <a:r>
              <a:rPr kumimoji="1" lang="ja-JP" altLang="en-US" dirty="0" smtClean="0"/>
              <a:t>が扱うデータ</a:t>
            </a:r>
            <a:endParaRPr kumimoji="1" lang="ja-JP" altLang="en-US" dirty="0"/>
          </a:p>
        </p:txBody>
      </p:sp>
      <p:cxnSp>
        <p:nvCxnSpPr>
          <p:cNvPr id="68" name="直線コネクタ 67"/>
          <p:cNvCxnSpPr/>
          <p:nvPr/>
        </p:nvCxnSpPr>
        <p:spPr>
          <a:xfrm>
            <a:off x="7752184" y="1628800"/>
            <a:ext cx="0" cy="3600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a:off x="7752184" y="4797152"/>
            <a:ext cx="3456692" cy="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3" name="テキスト ボックス 72"/>
          <p:cNvSpPr txBox="1"/>
          <p:nvPr/>
        </p:nvSpPr>
        <p:spPr>
          <a:xfrm>
            <a:off x="7809748" y="4504474"/>
            <a:ext cx="3416320" cy="369332"/>
          </a:xfrm>
          <a:prstGeom prst="rect">
            <a:avLst/>
          </a:prstGeom>
          <a:noFill/>
        </p:spPr>
        <p:txBody>
          <a:bodyPr wrap="none" rtlCol="0">
            <a:spAutoFit/>
          </a:bodyPr>
          <a:lstStyle/>
          <a:p>
            <a:r>
              <a:rPr kumimoji="1" lang="ja-JP" altLang="en-US" dirty="0" smtClean="0"/>
              <a:t>端末内部のアプリが扱うデータ</a:t>
            </a:r>
            <a:endParaRPr kumimoji="1" lang="ja-JP" altLang="en-US" dirty="0"/>
          </a:p>
        </p:txBody>
      </p:sp>
      <p:sp>
        <p:nvSpPr>
          <p:cNvPr id="74" name="テキスト ボックス 73"/>
          <p:cNvSpPr txBox="1"/>
          <p:nvPr/>
        </p:nvSpPr>
        <p:spPr>
          <a:xfrm>
            <a:off x="638827" y="1728615"/>
            <a:ext cx="897553" cy="369332"/>
          </a:xfrm>
          <a:prstGeom prst="rect">
            <a:avLst/>
          </a:prstGeom>
          <a:noFill/>
        </p:spPr>
        <p:txBody>
          <a:bodyPr wrap="none" rtlCol="0">
            <a:spAutoFit/>
          </a:bodyPr>
          <a:lstStyle/>
          <a:p>
            <a:r>
              <a:rPr kumimoji="1" lang="en-US" altLang="ja-JP" dirty="0" smtClean="0"/>
              <a:t>8 byte</a:t>
            </a:r>
            <a:endParaRPr kumimoji="1" lang="ja-JP" altLang="en-US" dirty="0"/>
          </a:p>
        </p:txBody>
      </p:sp>
      <p:sp>
        <p:nvSpPr>
          <p:cNvPr id="75" name="テキスト ボックス 74"/>
          <p:cNvSpPr txBox="1"/>
          <p:nvPr/>
        </p:nvSpPr>
        <p:spPr>
          <a:xfrm>
            <a:off x="2432060" y="1728615"/>
            <a:ext cx="1040221" cy="369332"/>
          </a:xfrm>
          <a:prstGeom prst="rect">
            <a:avLst/>
          </a:prstGeom>
          <a:noFill/>
        </p:spPr>
        <p:txBody>
          <a:bodyPr wrap="none" rtlCol="0">
            <a:spAutoFit/>
          </a:bodyPr>
          <a:lstStyle/>
          <a:p>
            <a:r>
              <a:rPr kumimoji="1" lang="en-US" altLang="ja-JP" dirty="0" smtClean="0"/>
              <a:t>14 byte</a:t>
            </a:r>
            <a:endParaRPr kumimoji="1" lang="ja-JP" altLang="en-US" dirty="0"/>
          </a:p>
        </p:txBody>
      </p:sp>
      <p:sp>
        <p:nvSpPr>
          <p:cNvPr id="76" name="テキスト ボックス 75"/>
          <p:cNvSpPr txBox="1"/>
          <p:nvPr/>
        </p:nvSpPr>
        <p:spPr>
          <a:xfrm>
            <a:off x="4314601" y="1728615"/>
            <a:ext cx="1040221" cy="369332"/>
          </a:xfrm>
          <a:prstGeom prst="rect">
            <a:avLst/>
          </a:prstGeom>
          <a:noFill/>
        </p:spPr>
        <p:txBody>
          <a:bodyPr wrap="none" rtlCol="0">
            <a:spAutoFit/>
          </a:bodyPr>
          <a:lstStyle/>
          <a:p>
            <a:r>
              <a:rPr kumimoji="1" lang="en-US" altLang="ja-JP" dirty="0" smtClean="0"/>
              <a:t>20 byte</a:t>
            </a:r>
            <a:endParaRPr kumimoji="1" lang="ja-JP" altLang="en-US" dirty="0"/>
          </a:p>
        </p:txBody>
      </p:sp>
      <p:sp>
        <p:nvSpPr>
          <p:cNvPr id="77" name="テキスト ボックス 76"/>
          <p:cNvSpPr txBox="1"/>
          <p:nvPr/>
        </p:nvSpPr>
        <p:spPr>
          <a:xfrm>
            <a:off x="6302899" y="1728615"/>
            <a:ext cx="1040221" cy="369332"/>
          </a:xfrm>
          <a:prstGeom prst="rect">
            <a:avLst/>
          </a:prstGeom>
          <a:noFill/>
        </p:spPr>
        <p:txBody>
          <a:bodyPr wrap="none" rtlCol="0">
            <a:spAutoFit/>
          </a:bodyPr>
          <a:lstStyle/>
          <a:p>
            <a:r>
              <a:rPr kumimoji="1" lang="en-US" altLang="ja-JP" dirty="0" smtClean="0"/>
              <a:t>20 byte</a:t>
            </a:r>
            <a:endParaRPr kumimoji="1" lang="ja-JP" altLang="en-US" dirty="0"/>
          </a:p>
        </p:txBody>
      </p:sp>
      <p:sp>
        <p:nvSpPr>
          <p:cNvPr id="78" name="テキスト ボックス 77"/>
          <p:cNvSpPr txBox="1"/>
          <p:nvPr/>
        </p:nvSpPr>
        <p:spPr>
          <a:xfrm>
            <a:off x="8904619" y="1728615"/>
            <a:ext cx="1654171" cy="369332"/>
          </a:xfrm>
          <a:prstGeom prst="rect">
            <a:avLst/>
          </a:prstGeom>
          <a:noFill/>
        </p:spPr>
        <p:txBody>
          <a:bodyPr wrap="none" rtlCol="0">
            <a:spAutoFit/>
          </a:bodyPr>
          <a:lstStyle/>
          <a:p>
            <a:r>
              <a:rPr kumimoji="1" lang="en-US" altLang="ja-JP" dirty="0" smtClean="0"/>
              <a:t>0~1460 byte</a:t>
            </a:r>
            <a:endParaRPr kumimoji="1" lang="ja-JP" altLang="en-US" dirty="0"/>
          </a:p>
        </p:txBody>
      </p:sp>
      <p:sp>
        <p:nvSpPr>
          <p:cNvPr id="79" name="テキスト ボックス 78"/>
          <p:cNvSpPr txBox="1"/>
          <p:nvPr/>
        </p:nvSpPr>
        <p:spPr>
          <a:xfrm>
            <a:off x="11184211" y="1720408"/>
            <a:ext cx="897553" cy="369332"/>
          </a:xfrm>
          <a:prstGeom prst="rect">
            <a:avLst/>
          </a:prstGeom>
          <a:noFill/>
        </p:spPr>
        <p:txBody>
          <a:bodyPr wrap="none" rtlCol="0">
            <a:spAutoFit/>
          </a:bodyPr>
          <a:lstStyle/>
          <a:p>
            <a:r>
              <a:rPr kumimoji="1" lang="en-US" altLang="ja-JP" dirty="0" smtClean="0"/>
              <a:t>4 byte</a:t>
            </a:r>
            <a:endParaRPr kumimoji="1" lang="ja-JP" altLang="en-US" dirty="0"/>
          </a:p>
        </p:txBody>
      </p:sp>
    </p:spTree>
    <p:extLst>
      <p:ext uri="{BB962C8B-B14F-4D97-AF65-F5344CB8AC3E}">
        <p14:creationId xmlns:p14="http://schemas.microsoft.com/office/powerpoint/2010/main" val="16290757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kumimoji="1" lang="en-US" altLang="ja-JP" dirty="0" smtClean="0"/>
              <a:t>Ethernet</a:t>
            </a:r>
            <a:r>
              <a:rPr kumimoji="1" lang="ja-JP" altLang="en-US" dirty="0" smtClean="0"/>
              <a:t>ヘッダ</a:t>
            </a:r>
            <a:r>
              <a:rPr kumimoji="1" lang="ja-JP" altLang="en-US" dirty="0"/>
              <a:t>の構造</a:t>
            </a:r>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142</a:t>
            </a:fld>
            <a:endParaRPr lang="de-DE" dirty="0"/>
          </a:p>
        </p:txBody>
      </p:sp>
      <p:grpSp>
        <p:nvGrpSpPr>
          <p:cNvPr id="4" name="グループ化 3"/>
          <p:cNvGrpSpPr/>
          <p:nvPr/>
        </p:nvGrpSpPr>
        <p:grpSpPr>
          <a:xfrm>
            <a:off x="313955" y="2030920"/>
            <a:ext cx="11715899" cy="1502568"/>
            <a:chOff x="47328" y="1772816"/>
            <a:chExt cx="11715899" cy="1502568"/>
          </a:xfrm>
        </p:grpSpPr>
        <p:sp>
          <p:nvSpPr>
            <p:cNvPr id="5" name="正方形/長方形 4"/>
            <p:cNvSpPr/>
            <p:nvPr/>
          </p:nvSpPr>
          <p:spPr>
            <a:xfrm>
              <a:off x="1631504" y="1772816"/>
              <a:ext cx="194421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Ethernet</a:t>
              </a:r>
              <a:r>
                <a:rPr kumimoji="1" lang="ja-JP" altLang="en-US" dirty="0" smtClean="0"/>
                <a:t>ヘッダ</a:t>
              </a:r>
              <a:endParaRPr kumimoji="1" lang="ja-JP" altLang="en-US" dirty="0"/>
            </a:p>
          </p:txBody>
        </p:sp>
        <p:sp>
          <p:nvSpPr>
            <p:cNvPr id="6" name="正方形/長方形 5"/>
            <p:cNvSpPr/>
            <p:nvPr/>
          </p:nvSpPr>
          <p:spPr>
            <a:xfrm>
              <a:off x="3575720" y="1772816"/>
              <a:ext cx="194421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IP</a:t>
              </a:r>
              <a:r>
                <a:rPr kumimoji="1" lang="ja-JP" altLang="en-US" dirty="0" smtClean="0"/>
                <a:t>ヘッダ</a:t>
              </a:r>
              <a:endParaRPr kumimoji="1" lang="ja-JP" altLang="en-US" dirty="0"/>
            </a:p>
          </p:txBody>
        </p:sp>
        <p:sp>
          <p:nvSpPr>
            <p:cNvPr id="7" name="正方形/長方形 6"/>
            <p:cNvSpPr/>
            <p:nvPr/>
          </p:nvSpPr>
          <p:spPr>
            <a:xfrm>
              <a:off x="5541341" y="1772816"/>
              <a:ext cx="194421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TCP</a:t>
              </a:r>
              <a:r>
                <a:rPr kumimoji="1" lang="ja-JP" altLang="en-US" dirty="0" smtClean="0"/>
                <a:t>ヘッダ</a:t>
              </a:r>
              <a:endParaRPr kumimoji="1" lang="ja-JP" altLang="en-US" dirty="0"/>
            </a:p>
          </p:txBody>
        </p:sp>
        <p:sp>
          <p:nvSpPr>
            <p:cNvPr id="8" name="正方形/長方形 7"/>
            <p:cNvSpPr/>
            <p:nvPr/>
          </p:nvSpPr>
          <p:spPr>
            <a:xfrm>
              <a:off x="7506962" y="1772816"/>
              <a:ext cx="341357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アプリケーションデータ</a:t>
              </a:r>
              <a:endParaRPr kumimoji="1" lang="ja-JP" altLang="en-US" dirty="0"/>
            </a:p>
          </p:txBody>
        </p:sp>
        <p:sp>
          <p:nvSpPr>
            <p:cNvPr id="9" name="正方形/長方形 8"/>
            <p:cNvSpPr/>
            <p:nvPr/>
          </p:nvSpPr>
          <p:spPr>
            <a:xfrm>
              <a:off x="47328" y="1772816"/>
              <a:ext cx="15841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プリアンブル</a:t>
              </a:r>
              <a:endParaRPr kumimoji="1" lang="ja-JP" altLang="en-US" dirty="0"/>
            </a:p>
          </p:txBody>
        </p:sp>
        <p:sp>
          <p:nvSpPr>
            <p:cNvPr id="10" name="正方形/長方形 9"/>
            <p:cNvSpPr/>
            <p:nvPr/>
          </p:nvSpPr>
          <p:spPr>
            <a:xfrm>
              <a:off x="10920536" y="1772816"/>
              <a:ext cx="842691"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FCS</a:t>
              </a:r>
              <a:endParaRPr kumimoji="1" lang="ja-JP" altLang="en-US" dirty="0"/>
            </a:p>
          </p:txBody>
        </p:sp>
        <p:sp>
          <p:nvSpPr>
            <p:cNvPr id="23" name="正方形/長方形 22"/>
            <p:cNvSpPr/>
            <p:nvPr/>
          </p:nvSpPr>
          <p:spPr>
            <a:xfrm>
              <a:off x="1631503" y="2843336"/>
              <a:ext cx="2469677"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宛先</a:t>
              </a:r>
              <a:r>
                <a:rPr kumimoji="1" lang="en-US" altLang="ja-JP" dirty="0" smtClean="0"/>
                <a:t>MAC</a:t>
              </a:r>
              <a:r>
                <a:rPr kumimoji="1" lang="ja-JP" altLang="en-US" dirty="0" smtClean="0"/>
                <a:t>アドレス</a:t>
              </a:r>
              <a:endParaRPr kumimoji="1" lang="ja-JP" altLang="en-US" dirty="0"/>
            </a:p>
          </p:txBody>
        </p:sp>
        <p:sp>
          <p:nvSpPr>
            <p:cNvPr id="24" name="正方形/長方形 23"/>
            <p:cNvSpPr/>
            <p:nvPr/>
          </p:nvSpPr>
          <p:spPr>
            <a:xfrm>
              <a:off x="4086705" y="2843336"/>
              <a:ext cx="2469677"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送信元</a:t>
              </a:r>
              <a:r>
                <a:rPr kumimoji="1" lang="en-US" altLang="ja-JP" dirty="0" smtClean="0"/>
                <a:t>MAC</a:t>
              </a:r>
              <a:r>
                <a:rPr kumimoji="1" lang="ja-JP" altLang="en-US" dirty="0" smtClean="0"/>
                <a:t>アドレス</a:t>
              </a:r>
              <a:endParaRPr kumimoji="1" lang="ja-JP" altLang="en-US" dirty="0"/>
            </a:p>
          </p:txBody>
        </p:sp>
        <p:sp>
          <p:nvSpPr>
            <p:cNvPr id="25" name="正方形/長方形 24"/>
            <p:cNvSpPr/>
            <p:nvPr/>
          </p:nvSpPr>
          <p:spPr>
            <a:xfrm>
              <a:off x="6556382" y="2843336"/>
              <a:ext cx="2469677"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TYPE</a:t>
              </a:r>
              <a:endParaRPr kumimoji="1" lang="ja-JP" altLang="en-US" dirty="0"/>
            </a:p>
          </p:txBody>
        </p:sp>
      </p:grpSp>
      <p:sp>
        <p:nvSpPr>
          <p:cNvPr id="11" name="テキスト ボックス 10"/>
          <p:cNvSpPr txBox="1"/>
          <p:nvPr/>
        </p:nvSpPr>
        <p:spPr>
          <a:xfrm>
            <a:off x="638827" y="1728615"/>
            <a:ext cx="897553" cy="369332"/>
          </a:xfrm>
          <a:prstGeom prst="rect">
            <a:avLst/>
          </a:prstGeom>
          <a:noFill/>
        </p:spPr>
        <p:txBody>
          <a:bodyPr wrap="none" rtlCol="0">
            <a:spAutoFit/>
          </a:bodyPr>
          <a:lstStyle/>
          <a:p>
            <a:r>
              <a:rPr kumimoji="1" lang="en-US" altLang="ja-JP" dirty="0" smtClean="0"/>
              <a:t>8 byte</a:t>
            </a:r>
            <a:endParaRPr kumimoji="1" lang="ja-JP" altLang="en-US" dirty="0"/>
          </a:p>
        </p:txBody>
      </p:sp>
      <p:sp>
        <p:nvSpPr>
          <p:cNvPr id="12" name="テキスト ボックス 11"/>
          <p:cNvSpPr txBox="1"/>
          <p:nvPr/>
        </p:nvSpPr>
        <p:spPr>
          <a:xfrm>
            <a:off x="2432060" y="1728615"/>
            <a:ext cx="1040221" cy="369332"/>
          </a:xfrm>
          <a:prstGeom prst="rect">
            <a:avLst/>
          </a:prstGeom>
          <a:noFill/>
        </p:spPr>
        <p:txBody>
          <a:bodyPr wrap="none" rtlCol="0">
            <a:spAutoFit/>
          </a:bodyPr>
          <a:lstStyle/>
          <a:p>
            <a:r>
              <a:rPr kumimoji="1" lang="en-US" altLang="ja-JP" dirty="0" smtClean="0"/>
              <a:t>14 byte</a:t>
            </a:r>
            <a:endParaRPr kumimoji="1" lang="ja-JP" altLang="en-US" dirty="0"/>
          </a:p>
        </p:txBody>
      </p:sp>
      <p:sp>
        <p:nvSpPr>
          <p:cNvPr id="13" name="テキスト ボックス 12"/>
          <p:cNvSpPr txBox="1"/>
          <p:nvPr/>
        </p:nvSpPr>
        <p:spPr>
          <a:xfrm>
            <a:off x="4314601" y="1728615"/>
            <a:ext cx="1040221" cy="369332"/>
          </a:xfrm>
          <a:prstGeom prst="rect">
            <a:avLst/>
          </a:prstGeom>
          <a:noFill/>
        </p:spPr>
        <p:txBody>
          <a:bodyPr wrap="none" rtlCol="0">
            <a:spAutoFit/>
          </a:bodyPr>
          <a:lstStyle/>
          <a:p>
            <a:r>
              <a:rPr kumimoji="1" lang="en-US" altLang="ja-JP" dirty="0" smtClean="0"/>
              <a:t>20 byte</a:t>
            </a:r>
            <a:endParaRPr kumimoji="1" lang="ja-JP" altLang="en-US" dirty="0"/>
          </a:p>
        </p:txBody>
      </p:sp>
      <p:sp>
        <p:nvSpPr>
          <p:cNvPr id="14" name="テキスト ボックス 13"/>
          <p:cNvSpPr txBox="1"/>
          <p:nvPr/>
        </p:nvSpPr>
        <p:spPr>
          <a:xfrm>
            <a:off x="6302899" y="1728615"/>
            <a:ext cx="1040221" cy="369332"/>
          </a:xfrm>
          <a:prstGeom prst="rect">
            <a:avLst/>
          </a:prstGeom>
          <a:noFill/>
        </p:spPr>
        <p:txBody>
          <a:bodyPr wrap="none" rtlCol="0">
            <a:spAutoFit/>
          </a:bodyPr>
          <a:lstStyle/>
          <a:p>
            <a:r>
              <a:rPr kumimoji="1" lang="en-US" altLang="ja-JP" dirty="0" smtClean="0"/>
              <a:t>20 byte</a:t>
            </a:r>
            <a:endParaRPr kumimoji="1" lang="ja-JP" altLang="en-US" dirty="0"/>
          </a:p>
        </p:txBody>
      </p:sp>
      <p:sp>
        <p:nvSpPr>
          <p:cNvPr id="15" name="テキスト ボックス 14"/>
          <p:cNvSpPr txBox="1"/>
          <p:nvPr/>
        </p:nvSpPr>
        <p:spPr>
          <a:xfrm>
            <a:off x="8904619" y="1728615"/>
            <a:ext cx="1654171" cy="369332"/>
          </a:xfrm>
          <a:prstGeom prst="rect">
            <a:avLst/>
          </a:prstGeom>
          <a:noFill/>
        </p:spPr>
        <p:txBody>
          <a:bodyPr wrap="none" rtlCol="0">
            <a:spAutoFit/>
          </a:bodyPr>
          <a:lstStyle/>
          <a:p>
            <a:r>
              <a:rPr kumimoji="1" lang="en-US" altLang="ja-JP" dirty="0" smtClean="0"/>
              <a:t>0~1460 byte</a:t>
            </a:r>
            <a:endParaRPr kumimoji="1" lang="ja-JP" altLang="en-US" dirty="0"/>
          </a:p>
        </p:txBody>
      </p:sp>
      <p:sp>
        <p:nvSpPr>
          <p:cNvPr id="16" name="テキスト ボックス 15"/>
          <p:cNvSpPr txBox="1"/>
          <p:nvPr/>
        </p:nvSpPr>
        <p:spPr>
          <a:xfrm>
            <a:off x="11184211" y="1720408"/>
            <a:ext cx="897553" cy="369332"/>
          </a:xfrm>
          <a:prstGeom prst="rect">
            <a:avLst/>
          </a:prstGeom>
          <a:noFill/>
        </p:spPr>
        <p:txBody>
          <a:bodyPr wrap="none" rtlCol="0">
            <a:spAutoFit/>
          </a:bodyPr>
          <a:lstStyle/>
          <a:p>
            <a:r>
              <a:rPr kumimoji="1" lang="en-US" altLang="ja-JP" dirty="0" smtClean="0"/>
              <a:t>4 byte</a:t>
            </a:r>
            <a:endParaRPr kumimoji="1" lang="ja-JP" altLang="en-US" dirty="0"/>
          </a:p>
        </p:txBody>
      </p:sp>
      <p:cxnSp>
        <p:nvCxnSpPr>
          <p:cNvPr id="18" name="直線コネクタ 17"/>
          <p:cNvCxnSpPr/>
          <p:nvPr/>
        </p:nvCxnSpPr>
        <p:spPr>
          <a:xfrm>
            <a:off x="1898131" y="2462968"/>
            <a:ext cx="0" cy="3702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3842347" y="2462968"/>
            <a:ext cx="5450339" cy="365021"/>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9292686" y="2827989"/>
            <a:ext cx="0" cy="716522"/>
          </a:xfrm>
          <a:prstGeom prst="line">
            <a:avLst/>
          </a:prstGeom>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7773589" y="2833897"/>
            <a:ext cx="907171" cy="369332"/>
          </a:xfrm>
          <a:prstGeom prst="rect">
            <a:avLst/>
          </a:prstGeom>
          <a:noFill/>
        </p:spPr>
        <p:txBody>
          <a:bodyPr wrap="none" rtlCol="0">
            <a:spAutoFit/>
          </a:bodyPr>
          <a:lstStyle/>
          <a:p>
            <a:r>
              <a:rPr kumimoji="1" lang="ja-JP" altLang="en-US" dirty="0" smtClean="0"/>
              <a:t>２</a:t>
            </a:r>
            <a:r>
              <a:rPr kumimoji="1" lang="en-US" altLang="ja-JP" dirty="0" smtClean="0"/>
              <a:t>byte</a:t>
            </a:r>
            <a:endParaRPr kumimoji="1" lang="ja-JP" altLang="en-US" dirty="0"/>
          </a:p>
        </p:txBody>
      </p:sp>
      <p:sp>
        <p:nvSpPr>
          <p:cNvPr id="29" name="テキスト ボックス 28"/>
          <p:cNvSpPr txBox="1"/>
          <p:nvPr/>
        </p:nvSpPr>
        <p:spPr>
          <a:xfrm>
            <a:off x="5220152" y="2833897"/>
            <a:ext cx="907171" cy="369332"/>
          </a:xfrm>
          <a:prstGeom prst="rect">
            <a:avLst/>
          </a:prstGeom>
          <a:noFill/>
        </p:spPr>
        <p:txBody>
          <a:bodyPr wrap="none" rtlCol="0">
            <a:spAutoFit/>
          </a:bodyPr>
          <a:lstStyle/>
          <a:p>
            <a:r>
              <a:rPr kumimoji="1" lang="ja-JP" altLang="en-US" smtClean="0"/>
              <a:t>６</a:t>
            </a:r>
            <a:r>
              <a:rPr kumimoji="1" lang="en-US" altLang="ja-JP" dirty="0" smtClean="0"/>
              <a:t>byte</a:t>
            </a:r>
            <a:endParaRPr kumimoji="1" lang="ja-JP" altLang="en-US" dirty="0"/>
          </a:p>
        </p:txBody>
      </p:sp>
      <p:sp>
        <p:nvSpPr>
          <p:cNvPr id="30" name="テキスト ボックス 29"/>
          <p:cNvSpPr txBox="1"/>
          <p:nvPr/>
        </p:nvSpPr>
        <p:spPr>
          <a:xfrm>
            <a:off x="2764952" y="2833897"/>
            <a:ext cx="907171" cy="369332"/>
          </a:xfrm>
          <a:prstGeom prst="rect">
            <a:avLst/>
          </a:prstGeom>
          <a:noFill/>
        </p:spPr>
        <p:txBody>
          <a:bodyPr wrap="none" rtlCol="0">
            <a:spAutoFit/>
          </a:bodyPr>
          <a:lstStyle/>
          <a:p>
            <a:r>
              <a:rPr kumimoji="1" lang="ja-JP" altLang="en-US" dirty="0" smtClean="0"/>
              <a:t>６</a:t>
            </a:r>
            <a:r>
              <a:rPr kumimoji="1" lang="en-US" altLang="ja-JP" dirty="0" smtClean="0"/>
              <a:t>byte</a:t>
            </a:r>
            <a:endParaRPr kumimoji="1" lang="ja-JP" altLang="en-US" dirty="0"/>
          </a:p>
        </p:txBody>
      </p:sp>
      <p:cxnSp>
        <p:nvCxnSpPr>
          <p:cNvPr id="32" name="直線コネクタ 31"/>
          <p:cNvCxnSpPr/>
          <p:nvPr/>
        </p:nvCxnSpPr>
        <p:spPr>
          <a:xfrm>
            <a:off x="4367807" y="3533488"/>
            <a:ext cx="2469675" cy="638472"/>
          </a:xfrm>
          <a:prstGeom prst="line">
            <a:avLst/>
          </a:prstGeom>
        </p:spPr>
        <p:style>
          <a:lnRef idx="1">
            <a:schemeClr val="accent1"/>
          </a:lnRef>
          <a:fillRef idx="0">
            <a:schemeClr val="accent1"/>
          </a:fillRef>
          <a:effectRef idx="0">
            <a:schemeClr val="accent1"/>
          </a:effectRef>
          <a:fontRef idx="minor">
            <a:schemeClr val="tx1"/>
          </a:fontRef>
        </p:style>
      </p:cxnSp>
      <p:pic>
        <p:nvPicPr>
          <p:cNvPr id="39" name="図 3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0590" y="3801031"/>
            <a:ext cx="3049562" cy="2492896"/>
          </a:xfrm>
          <a:prstGeom prst="rect">
            <a:avLst/>
          </a:prstGeom>
        </p:spPr>
      </p:pic>
      <p:cxnSp>
        <p:nvCxnSpPr>
          <p:cNvPr id="40" name="直線コネクタ 39"/>
          <p:cNvCxnSpPr/>
          <p:nvPr/>
        </p:nvCxnSpPr>
        <p:spPr>
          <a:xfrm>
            <a:off x="6837482" y="4171960"/>
            <a:ext cx="0" cy="1993344"/>
          </a:xfrm>
          <a:prstGeom prst="line">
            <a:avLst/>
          </a:prstGeom>
        </p:spPr>
        <p:style>
          <a:lnRef idx="1">
            <a:schemeClr val="accent1"/>
          </a:lnRef>
          <a:fillRef idx="0">
            <a:schemeClr val="accent1"/>
          </a:fillRef>
          <a:effectRef idx="0">
            <a:schemeClr val="accent1"/>
          </a:effectRef>
          <a:fontRef idx="minor">
            <a:schemeClr val="tx1"/>
          </a:fontRef>
        </p:style>
      </p:cxnSp>
      <p:sp>
        <p:nvSpPr>
          <p:cNvPr id="42" name="正方形/長方形 41">
            <a:hlinkClick r:id="rId3"/>
          </p:cNvPr>
          <p:cNvSpPr/>
          <p:nvPr/>
        </p:nvSpPr>
        <p:spPr>
          <a:xfrm>
            <a:off x="1900532" y="6139740"/>
            <a:ext cx="4394747" cy="253916"/>
          </a:xfrm>
          <a:prstGeom prst="rect">
            <a:avLst/>
          </a:prstGeom>
        </p:spPr>
        <p:txBody>
          <a:bodyPr wrap="square">
            <a:spAutoFit/>
          </a:bodyPr>
          <a:lstStyle/>
          <a:p>
            <a:r>
              <a:rPr lang="ja-JP" altLang="en-US" sz="1050" dirty="0">
                <a:hlinkClick r:id="rId3"/>
              </a:rPr>
              <a:t>https://en.wikipedia.org/wiki/MAC_address#Address_details</a:t>
            </a:r>
            <a:endParaRPr lang="ja-JP" altLang="en-US" sz="1050" dirty="0"/>
          </a:p>
        </p:txBody>
      </p:sp>
      <p:graphicFrame>
        <p:nvGraphicFramePr>
          <p:cNvPr id="44" name="表 43"/>
          <p:cNvGraphicFramePr>
            <a:graphicFrameLocks noGrp="1"/>
          </p:cNvGraphicFramePr>
          <p:nvPr>
            <p:extLst>
              <p:ext uri="{D42A27DB-BD31-4B8C-83A1-F6EECF244321}">
                <p14:modId xmlns:p14="http://schemas.microsoft.com/office/powerpoint/2010/main" val="1714327097"/>
              </p:ext>
            </p:extLst>
          </p:nvPr>
        </p:nvGraphicFramePr>
        <p:xfrm>
          <a:off x="7343120" y="4171960"/>
          <a:ext cx="4342881" cy="853440"/>
        </p:xfrm>
        <a:graphic>
          <a:graphicData uri="http://schemas.openxmlformats.org/drawingml/2006/table">
            <a:tbl>
              <a:tblPr firstRow="1" bandRow="1">
                <a:tableStyleId>{5C22544A-7EE6-4342-B048-85BDC9FD1C3A}</a:tableStyleId>
              </a:tblPr>
              <a:tblGrid>
                <a:gridCol w="1211046">
                  <a:extLst>
                    <a:ext uri="{9D8B030D-6E8A-4147-A177-3AD203B41FA5}">
                      <a16:colId xmlns="" xmlns:a16="http://schemas.microsoft.com/office/drawing/2014/main" val="20000"/>
                    </a:ext>
                  </a:extLst>
                </a:gridCol>
                <a:gridCol w="3131835">
                  <a:extLst>
                    <a:ext uri="{9D8B030D-6E8A-4147-A177-3AD203B41FA5}">
                      <a16:colId xmlns="" xmlns:a16="http://schemas.microsoft.com/office/drawing/2014/main" val="20001"/>
                    </a:ext>
                  </a:extLst>
                </a:gridCol>
              </a:tblGrid>
              <a:tr h="1897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dirty="0" smtClean="0">
                          <a:latin typeface="メイリオ" panose="020B0604030504040204" pitchFamily="50" charset="-128"/>
                          <a:ea typeface="メイリオ" panose="020B0604030504040204" pitchFamily="50" charset="-128"/>
                        </a:rPr>
                        <a:t>タイプ番号</a:t>
                      </a:r>
                      <a:r>
                        <a:rPr lang="en-US" altLang="ja-JP" sz="800" dirty="0" smtClean="0">
                          <a:latin typeface="メイリオ" panose="020B0604030504040204" pitchFamily="50" charset="-128"/>
                          <a:ea typeface="メイリオ" panose="020B0604030504040204" pitchFamily="50" charset="-128"/>
                        </a:rPr>
                        <a:t>( 16</a:t>
                      </a:r>
                      <a:r>
                        <a:rPr lang="ja-JP" altLang="en-US" sz="800" dirty="0" smtClean="0">
                          <a:latin typeface="メイリオ" panose="020B0604030504040204" pitchFamily="50" charset="-128"/>
                          <a:ea typeface="メイリオ" panose="020B0604030504040204" pitchFamily="50" charset="-128"/>
                        </a:rPr>
                        <a:t>進数 </a:t>
                      </a:r>
                      <a:r>
                        <a:rPr lang="en-US" altLang="ja-JP" sz="800" dirty="0" smtClean="0">
                          <a:latin typeface="メイリオ" panose="020B0604030504040204" pitchFamily="50" charset="-128"/>
                          <a:ea typeface="メイリオ" panose="020B0604030504040204" pitchFamily="50" charset="-128"/>
                        </a:rPr>
                        <a:t>)</a:t>
                      </a:r>
                      <a:endParaRPr lang="ja-JP" altLang="en-US" sz="8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800" dirty="0" smtClean="0">
                          <a:latin typeface="メイリオ" panose="020B0604030504040204" pitchFamily="50" charset="-128"/>
                          <a:ea typeface="メイリオ" panose="020B0604030504040204" pitchFamily="50" charset="-128"/>
                        </a:rPr>
                        <a:t>Protocol</a:t>
                      </a:r>
                      <a:endParaRPr lang="en-US" altLang="ja-JP" sz="800" dirty="0" smtClean="0"/>
                    </a:p>
                  </a:txBody>
                  <a:tcPr/>
                </a:tc>
                <a:extLst>
                  <a:ext uri="{0D108BD9-81ED-4DB2-BD59-A6C34878D82A}">
                    <a16:rowId xmlns="" xmlns:a16="http://schemas.microsoft.com/office/drawing/2014/main" val="10000"/>
                  </a:ext>
                </a:extLst>
              </a:tr>
              <a:tr h="170978">
                <a:tc>
                  <a:txBody>
                    <a:bodyPr/>
                    <a:lstStyle/>
                    <a:p>
                      <a:pPr algn="l"/>
                      <a:r>
                        <a:rPr lang="en-US" altLang="ja-JP" sz="800" dirty="0">
                          <a:solidFill>
                            <a:schemeClr val="tx1"/>
                          </a:solidFill>
                          <a:latin typeface="メイリオ" panose="020B0604030504040204" pitchFamily="50" charset="-128"/>
                          <a:ea typeface="メイリオ" panose="020B0604030504040204" pitchFamily="50" charset="-128"/>
                        </a:rPr>
                        <a:t>0800</a:t>
                      </a:r>
                      <a:endParaRPr lang="ja-JP" altLang="en-US" sz="800" dirty="0">
                        <a:solidFill>
                          <a:schemeClr val="tx1"/>
                        </a:solidFill>
                      </a:endParaRPr>
                    </a:p>
                  </a:txBody>
                  <a:tcPr anchor="ctr"/>
                </a:tc>
                <a:tc>
                  <a:txBody>
                    <a:bodyPr/>
                    <a:lstStyle/>
                    <a:p>
                      <a:pPr algn="l"/>
                      <a:r>
                        <a:rPr lang="en-US" sz="800" dirty="0">
                          <a:solidFill>
                            <a:schemeClr val="tx1"/>
                          </a:solidFill>
                          <a:latin typeface="メイリオ" panose="020B0604030504040204" pitchFamily="50" charset="-128"/>
                          <a:ea typeface="メイリオ" panose="020B0604030504040204" pitchFamily="50" charset="-128"/>
                        </a:rPr>
                        <a:t>Internet IP ( IPv4 )</a:t>
                      </a:r>
                      <a:endParaRPr lang="en-US" sz="800" dirty="0">
                        <a:solidFill>
                          <a:schemeClr val="tx1"/>
                        </a:solidFill>
                      </a:endParaRPr>
                    </a:p>
                  </a:txBody>
                  <a:tcPr anchor="ctr"/>
                </a:tc>
                <a:extLst>
                  <a:ext uri="{0D108BD9-81ED-4DB2-BD59-A6C34878D82A}">
                    <a16:rowId xmlns="" xmlns:a16="http://schemas.microsoft.com/office/drawing/2014/main" val="10001"/>
                  </a:ext>
                </a:extLst>
              </a:tr>
              <a:tr h="170978">
                <a:tc>
                  <a:txBody>
                    <a:bodyPr/>
                    <a:lstStyle/>
                    <a:p>
                      <a:pPr algn="l"/>
                      <a:r>
                        <a:rPr lang="en-US" altLang="ja-JP" sz="800" dirty="0">
                          <a:solidFill>
                            <a:schemeClr val="tx1"/>
                          </a:solidFill>
                          <a:latin typeface="メイリオ" panose="020B0604030504040204" pitchFamily="50" charset="-128"/>
                          <a:ea typeface="メイリオ" panose="020B0604030504040204" pitchFamily="50" charset="-128"/>
                        </a:rPr>
                        <a:t>0806</a:t>
                      </a:r>
                      <a:endParaRPr lang="ja-JP" altLang="en-US" sz="800" dirty="0">
                        <a:solidFill>
                          <a:schemeClr val="tx1"/>
                        </a:solidFill>
                      </a:endParaRPr>
                    </a:p>
                  </a:txBody>
                  <a:tcPr anchor="ctr"/>
                </a:tc>
                <a:tc>
                  <a:txBody>
                    <a:bodyPr/>
                    <a:lstStyle/>
                    <a:p>
                      <a:pPr algn="l"/>
                      <a:r>
                        <a:rPr lang="en-US" sz="800" dirty="0">
                          <a:solidFill>
                            <a:schemeClr val="tx1"/>
                          </a:solidFill>
                          <a:latin typeface="メイリオ" panose="020B0604030504040204" pitchFamily="50" charset="-128"/>
                          <a:ea typeface="メイリオ" panose="020B0604030504040204" pitchFamily="50" charset="-128"/>
                        </a:rPr>
                        <a:t>Address Resolution Protocol ( ARP )</a:t>
                      </a:r>
                      <a:endParaRPr lang="en-US" sz="800" dirty="0">
                        <a:solidFill>
                          <a:schemeClr val="tx1"/>
                        </a:solidFill>
                      </a:endParaRPr>
                    </a:p>
                  </a:txBody>
                  <a:tcPr anchor="ctr"/>
                </a:tc>
                <a:extLst>
                  <a:ext uri="{0D108BD9-81ED-4DB2-BD59-A6C34878D82A}">
                    <a16:rowId xmlns="" xmlns:a16="http://schemas.microsoft.com/office/drawing/2014/main" val="10002"/>
                  </a:ext>
                </a:extLst>
              </a:tr>
              <a:tr h="170978">
                <a:tc>
                  <a:txBody>
                    <a:bodyPr/>
                    <a:lstStyle/>
                    <a:p>
                      <a:pPr algn="l"/>
                      <a:r>
                        <a:rPr lang="en-US" sz="800" dirty="0">
                          <a:solidFill>
                            <a:schemeClr val="tx1"/>
                          </a:solidFill>
                          <a:latin typeface="メイリオ" panose="020B0604030504040204" pitchFamily="50" charset="-128"/>
                          <a:ea typeface="メイリオ" panose="020B0604030504040204" pitchFamily="50" charset="-128"/>
                        </a:rPr>
                        <a:t>86DD</a:t>
                      </a:r>
                      <a:endParaRPr lang="en-US" sz="800" dirty="0">
                        <a:solidFill>
                          <a:schemeClr val="tx1"/>
                        </a:solidFill>
                      </a:endParaRPr>
                    </a:p>
                  </a:txBody>
                  <a:tcPr anchor="ctr"/>
                </a:tc>
                <a:tc>
                  <a:txBody>
                    <a:bodyPr/>
                    <a:lstStyle/>
                    <a:p>
                      <a:pPr algn="l"/>
                      <a:r>
                        <a:rPr lang="en-US" sz="800" dirty="0">
                          <a:solidFill>
                            <a:schemeClr val="tx1"/>
                          </a:solidFill>
                          <a:latin typeface="メイリオ" panose="020B0604030504040204" pitchFamily="50" charset="-128"/>
                          <a:ea typeface="メイリオ" panose="020B0604030504040204" pitchFamily="50" charset="-128"/>
                        </a:rPr>
                        <a:t>IP version 6 ( IPv6 )</a:t>
                      </a:r>
                      <a:endParaRPr lang="en-US" sz="800" dirty="0">
                        <a:solidFill>
                          <a:schemeClr val="tx1"/>
                        </a:solidFill>
                      </a:endParaRPr>
                    </a:p>
                  </a:txBody>
                  <a:tcPr anchor="ctr"/>
                </a:tc>
                <a:extLst>
                  <a:ext uri="{0D108BD9-81ED-4DB2-BD59-A6C34878D82A}">
                    <a16:rowId xmlns="" xmlns:a16="http://schemas.microsoft.com/office/drawing/2014/main" val="10003"/>
                  </a:ext>
                </a:extLst>
              </a:tr>
            </a:tbl>
          </a:graphicData>
        </a:graphic>
      </p:graphicFrame>
      <p:cxnSp>
        <p:nvCxnSpPr>
          <p:cNvPr id="45" name="直線コネクタ 44"/>
          <p:cNvCxnSpPr/>
          <p:nvPr/>
        </p:nvCxnSpPr>
        <p:spPr>
          <a:xfrm>
            <a:off x="6807032" y="3544511"/>
            <a:ext cx="295612" cy="634719"/>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a:off x="7102644" y="4171960"/>
            <a:ext cx="0" cy="1993344"/>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a:off x="9307157" y="3544511"/>
            <a:ext cx="2325830" cy="627449"/>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a:off x="11666951" y="4171960"/>
            <a:ext cx="0" cy="1993344"/>
          </a:xfrm>
          <a:prstGeom prst="line">
            <a:avLst/>
          </a:prstGeom>
        </p:spPr>
        <p:style>
          <a:lnRef idx="1">
            <a:schemeClr val="accent1"/>
          </a:lnRef>
          <a:fillRef idx="0">
            <a:schemeClr val="accent1"/>
          </a:fillRef>
          <a:effectRef idx="0">
            <a:schemeClr val="accent1"/>
          </a:effectRef>
          <a:fontRef idx="minor">
            <a:schemeClr val="tx1"/>
          </a:fontRef>
        </p:style>
      </p:cxnSp>
      <p:sp>
        <p:nvSpPr>
          <p:cNvPr id="54" name="テキスト ボックス 53"/>
          <p:cNvSpPr txBox="1"/>
          <p:nvPr/>
        </p:nvSpPr>
        <p:spPr>
          <a:xfrm>
            <a:off x="8205023" y="5226020"/>
            <a:ext cx="2492990" cy="369332"/>
          </a:xfrm>
          <a:prstGeom prst="rect">
            <a:avLst/>
          </a:prstGeom>
          <a:noFill/>
        </p:spPr>
        <p:txBody>
          <a:bodyPr wrap="none" rtlCol="0">
            <a:spAutoFit/>
          </a:bodyPr>
          <a:lstStyle/>
          <a:p>
            <a:r>
              <a:rPr kumimoji="1" lang="ja-JP" altLang="en-US" dirty="0" smtClean="0"/>
              <a:t>主要なタイプのみ抜粋</a:t>
            </a:r>
            <a:endParaRPr kumimoji="1" lang="ja-JP" altLang="en-US" dirty="0"/>
          </a:p>
        </p:txBody>
      </p:sp>
      <p:sp>
        <p:nvSpPr>
          <p:cNvPr id="36" name="Rectangle 6"/>
          <p:cNvSpPr>
            <a:spLocks noChangeArrowheads="1"/>
          </p:cNvSpPr>
          <p:nvPr/>
        </p:nvSpPr>
        <p:spPr bwMode="auto">
          <a:xfrm>
            <a:off x="2644189" y="4651752"/>
            <a:ext cx="1198158" cy="417467"/>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369890763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kumimoji="1" lang="en-US" altLang="ja-JP" dirty="0" smtClean="0"/>
              <a:t>Organizationally Unique Identifier</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143</a:t>
            </a:fld>
            <a:endParaRPr lang="de-DE"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432" y="1556792"/>
            <a:ext cx="6164839" cy="4536504"/>
          </a:xfrm>
          <a:prstGeom prst="rect">
            <a:avLst/>
          </a:prstGeom>
        </p:spPr>
      </p:pic>
      <p:sp>
        <p:nvSpPr>
          <p:cNvPr id="5" name="正方形/長方形 4"/>
          <p:cNvSpPr/>
          <p:nvPr/>
        </p:nvSpPr>
        <p:spPr>
          <a:xfrm>
            <a:off x="1271464" y="5980638"/>
            <a:ext cx="3241080" cy="369332"/>
          </a:xfrm>
          <a:prstGeom prst="rect">
            <a:avLst/>
          </a:prstGeom>
        </p:spPr>
        <p:txBody>
          <a:bodyPr wrap="none">
            <a:spAutoFit/>
          </a:bodyPr>
          <a:lstStyle/>
          <a:p>
            <a:r>
              <a:rPr lang="ja-JP" altLang="en-US" dirty="0">
                <a:hlinkClick r:id="rId3"/>
              </a:rPr>
              <a:t>https://mac.uic.jp/vendor/</a:t>
            </a:r>
            <a:endParaRPr lang="ja-JP" altLang="en-US" dirty="0"/>
          </a:p>
        </p:txBody>
      </p:sp>
      <p:sp>
        <p:nvSpPr>
          <p:cNvPr id="6" name="テキスト ボックス 5"/>
          <p:cNvSpPr txBox="1"/>
          <p:nvPr/>
        </p:nvSpPr>
        <p:spPr>
          <a:xfrm>
            <a:off x="7248128" y="1700808"/>
            <a:ext cx="4816190" cy="1477328"/>
          </a:xfrm>
          <a:prstGeom prst="rect">
            <a:avLst/>
          </a:prstGeom>
          <a:noFill/>
        </p:spPr>
        <p:txBody>
          <a:bodyPr wrap="none" rtlCol="0">
            <a:spAutoFit/>
          </a:bodyPr>
          <a:lstStyle/>
          <a:p>
            <a:r>
              <a:rPr kumimoji="1" lang="en-US" altLang="ja-JP" dirty="0" smtClean="0"/>
              <a:t>MAC</a:t>
            </a:r>
            <a:r>
              <a:rPr kumimoji="1" lang="ja-JP" altLang="en-US" dirty="0" smtClean="0"/>
              <a:t>アドレス先頭</a:t>
            </a:r>
            <a:r>
              <a:rPr kumimoji="1" lang="en-US" altLang="ja-JP" dirty="0" smtClean="0"/>
              <a:t>3</a:t>
            </a:r>
            <a:r>
              <a:rPr kumimoji="1" lang="ja-JP" altLang="en-US" dirty="0" smtClean="0"/>
              <a:t>バイトは、</a:t>
            </a:r>
            <a:endParaRPr kumimoji="1" lang="en-US" altLang="ja-JP" dirty="0" smtClean="0"/>
          </a:p>
          <a:p>
            <a:r>
              <a:rPr kumimoji="1" lang="en-US" altLang="ja-JP" dirty="0"/>
              <a:t>Organizationally Unique </a:t>
            </a:r>
            <a:r>
              <a:rPr kumimoji="1" lang="en-US" altLang="ja-JP" dirty="0" smtClean="0"/>
              <a:t>Identifier(OIC)</a:t>
            </a:r>
            <a:r>
              <a:rPr kumimoji="1" lang="ja-JP" altLang="en-US" dirty="0" smtClean="0"/>
              <a:t>と</a:t>
            </a:r>
            <a:endParaRPr kumimoji="1" lang="en-US" altLang="ja-JP" dirty="0" smtClean="0"/>
          </a:p>
          <a:p>
            <a:r>
              <a:rPr kumimoji="1" lang="ja-JP" altLang="en-US" dirty="0"/>
              <a:t>呼</a:t>
            </a:r>
            <a:r>
              <a:rPr kumimoji="1" lang="ja-JP" altLang="en-US" dirty="0" smtClean="0"/>
              <a:t>ばれている。</a:t>
            </a:r>
            <a:endParaRPr kumimoji="1" lang="en-US" altLang="ja-JP" dirty="0" smtClean="0"/>
          </a:p>
          <a:p>
            <a:r>
              <a:rPr kumimoji="1" lang="en-US" altLang="ja-JP" dirty="0" smtClean="0"/>
              <a:t>IEEE</a:t>
            </a:r>
            <a:r>
              <a:rPr kumimoji="1" lang="ja-JP" altLang="en-US" dirty="0" err="1" smtClean="0"/>
              <a:t>に</a:t>
            </a:r>
            <a:r>
              <a:rPr kumimoji="1" lang="ja-JP" altLang="en-US" dirty="0" err="1"/>
              <a:t>登</a:t>
            </a:r>
            <a:r>
              <a:rPr kumimoji="1" lang="ja-JP" altLang="en-US" dirty="0" smtClean="0"/>
              <a:t>録されるとベンダ名称も併せて</a:t>
            </a:r>
            <a:endParaRPr kumimoji="1" lang="en-US" altLang="ja-JP" dirty="0" smtClean="0"/>
          </a:p>
          <a:p>
            <a:r>
              <a:rPr kumimoji="1" lang="ja-JP" altLang="en-US" dirty="0" smtClean="0"/>
              <a:t>データベースに登録される。</a:t>
            </a:r>
            <a:endParaRPr kumimoji="1" lang="en-US" altLang="ja-JP" dirty="0" smtClean="0"/>
          </a:p>
        </p:txBody>
      </p:sp>
    </p:spTree>
    <p:extLst>
      <p:ext uri="{BB962C8B-B14F-4D97-AF65-F5344CB8AC3E}">
        <p14:creationId xmlns:p14="http://schemas.microsoft.com/office/powerpoint/2010/main" val="48693665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kumimoji="1" lang="en-US" altLang="ja-JP" dirty="0"/>
              <a:t>Organizationally Unique Identifier</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144</a:t>
            </a:fld>
            <a:endParaRPr lang="de-DE"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76" y="1628800"/>
            <a:ext cx="6371998" cy="4521582"/>
          </a:xfrm>
          <a:prstGeom prst="rect">
            <a:avLst/>
          </a:prstGeom>
        </p:spPr>
      </p:pic>
      <p:sp>
        <p:nvSpPr>
          <p:cNvPr id="5" name="Rectangle 6"/>
          <p:cNvSpPr>
            <a:spLocks noChangeArrowheads="1"/>
          </p:cNvSpPr>
          <p:nvPr/>
        </p:nvSpPr>
        <p:spPr bwMode="auto">
          <a:xfrm>
            <a:off x="695400" y="5157192"/>
            <a:ext cx="1656184" cy="288032"/>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6" name="テキスト ボックス 5"/>
          <p:cNvSpPr txBox="1"/>
          <p:nvPr/>
        </p:nvSpPr>
        <p:spPr>
          <a:xfrm>
            <a:off x="7248128" y="2276872"/>
            <a:ext cx="4151201" cy="923330"/>
          </a:xfrm>
          <a:prstGeom prst="rect">
            <a:avLst/>
          </a:prstGeom>
          <a:noFill/>
        </p:spPr>
        <p:txBody>
          <a:bodyPr wrap="none" rtlCol="0">
            <a:spAutoFit/>
          </a:bodyPr>
          <a:lstStyle/>
          <a:p>
            <a:r>
              <a:rPr kumimoji="1" lang="en-US" altLang="ja-JP" dirty="0" smtClean="0"/>
              <a:t>Wireshark</a:t>
            </a:r>
            <a:r>
              <a:rPr kumimoji="1" lang="ja-JP" altLang="en-US" dirty="0" smtClean="0"/>
              <a:t>は</a:t>
            </a:r>
            <a:r>
              <a:rPr kumimoji="1" lang="en-US" altLang="ja-JP" dirty="0" smtClean="0"/>
              <a:t>IEEE</a:t>
            </a:r>
            <a:r>
              <a:rPr kumimoji="1" lang="ja-JP" altLang="en-US" dirty="0" smtClean="0"/>
              <a:t>のデータベースを</a:t>
            </a:r>
            <a:endParaRPr kumimoji="1" lang="en-US" altLang="ja-JP" dirty="0" smtClean="0"/>
          </a:p>
          <a:p>
            <a:r>
              <a:rPr kumimoji="1" lang="ja-JP" altLang="en-US" dirty="0"/>
              <a:t>参照</a:t>
            </a:r>
            <a:r>
              <a:rPr kumimoji="1" lang="ja-JP" altLang="en-US" dirty="0" smtClean="0"/>
              <a:t>しており、</a:t>
            </a:r>
            <a:r>
              <a:rPr kumimoji="1" lang="en-US" altLang="ja-JP" dirty="0" smtClean="0"/>
              <a:t>MAC</a:t>
            </a:r>
            <a:r>
              <a:rPr kumimoji="1" lang="ja-JP" altLang="en-US" dirty="0" smtClean="0"/>
              <a:t>アドレスの表記に</a:t>
            </a:r>
            <a:endParaRPr kumimoji="1" lang="en-US" altLang="ja-JP" dirty="0" smtClean="0"/>
          </a:p>
          <a:p>
            <a:r>
              <a:rPr kumimoji="1" lang="ja-JP" altLang="en-US" dirty="0" smtClean="0"/>
              <a:t>ベンダ</a:t>
            </a:r>
            <a:r>
              <a:rPr kumimoji="1" lang="ja-JP" altLang="en-US" dirty="0"/>
              <a:t>名</a:t>
            </a:r>
            <a:r>
              <a:rPr kumimoji="1" lang="ja-JP" altLang="en-US" dirty="0" smtClean="0"/>
              <a:t>を</a:t>
            </a:r>
            <a:r>
              <a:rPr kumimoji="1" lang="ja-JP" altLang="en-US" dirty="0"/>
              <a:t>入</a:t>
            </a:r>
            <a:r>
              <a:rPr kumimoji="1" lang="ja-JP" altLang="en-US" dirty="0" smtClean="0"/>
              <a:t>れている</a:t>
            </a:r>
            <a:r>
              <a:rPr kumimoji="1" lang="ja-JP" altLang="en-US" dirty="0"/>
              <a:t>。</a:t>
            </a:r>
            <a:endParaRPr kumimoji="1" lang="en-US" altLang="ja-JP" dirty="0" smtClean="0"/>
          </a:p>
        </p:txBody>
      </p:sp>
      <p:sp>
        <p:nvSpPr>
          <p:cNvPr id="7" name="Rectangle 6"/>
          <p:cNvSpPr>
            <a:spLocks noChangeArrowheads="1"/>
          </p:cNvSpPr>
          <p:nvPr/>
        </p:nvSpPr>
        <p:spPr bwMode="auto">
          <a:xfrm>
            <a:off x="2351584" y="5157192"/>
            <a:ext cx="648072" cy="288032"/>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9" name="直線矢印コネクタ 8"/>
          <p:cNvCxnSpPr/>
          <p:nvPr/>
        </p:nvCxnSpPr>
        <p:spPr>
          <a:xfrm flipH="1">
            <a:off x="2999656" y="5229200"/>
            <a:ext cx="47525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7752184" y="5013176"/>
            <a:ext cx="3547766" cy="646331"/>
          </a:xfrm>
          <a:prstGeom prst="rect">
            <a:avLst/>
          </a:prstGeom>
          <a:noFill/>
        </p:spPr>
        <p:txBody>
          <a:bodyPr wrap="none" rtlCol="0">
            <a:spAutoFit/>
          </a:bodyPr>
          <a:lstStyle/>
          <a:p>
            <a:r>
              <a:rPr kumimoji="1" lang="en-US" altLang="ja-JP" dirty="0" smtClean="0"/>
              <a:t>74:90:50</a:t>
            </a:r>
            <a:r>
              <a:rPr kumimoji="1" lang="ja-JP" altLang="en-US" dirty="0" smtClean="0"/>
              <a:t>はルネサスが取得した</a:t>
            </a:r>
            <a:endParaRPr kumimoji="1" lang="en-US" altLang="ja-JP" dirty="0" smtClean="0"/>
          </a:p>
          <a:p>
            <a:r>
              <a:rPr kumimoji="1" lang="en-US" altLang="ja-JP" dirty="0" smtClean="0"/>
              <a:t>MAC</a:t>
            </a:r>
            <a:r>
              <a:rPr kumimoji="1" lang="ja-JP" altLang="en-US" dirty="0" smtClean="0"/>
              <a:t>アドレスのフィールド</a:t>
            </a:r>
            <a:endParaRPr kumimoji="1" lang="ja-JP" altLang="en-US" dirty="0"/>
          </a:p>
        </p:txBody>
      </p:sp>
    </p:spTree>
    <p:extLst>
      <p:ext uri="{BB962C8B-B14F-4D97-AF65-F5344CB8AC3E}">
        <p14:creationId xmlns:p14="http://schemas.microsoft.com/office/powerpoint/2010/main" val="124432005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492801"/>
            <a:ext cx="9000000" cy="886397"/>
          </a:xfrm>
        </p:spPr>
        <p:txBody>
          <a:bodyPr/>
          <a:lstStyle/>
          <a:p>
            <a:r>
              <a:rPr kumimoji="1" lang="en-US" altLang="ja-JP" dirty="0" smtClean="0"/>
              <a:t>MAC</a:t>
            </a:r>
            <a:r>
              <a:rPr kumimoji="1" lang="ja-JP" altLang="en-US" dirty="0" smtClean="0"/>
              <a:t>アドレスの入手方法①：</a:t>
            </a:r>
            <a:r>
              <a:rPr kumimoji="1" lang="en-US" altLang="ja-JP" dirty="0" smtClean="0"/>
              <a:t/>
            </a:r>
            <a:br>
              <a:rPr kumimoji="1" lang="en-US" altLang="ja-JP" dirty="0" smtClean="0"/>
            </a:br>
            <a:r>
              <a:rPr kumimoji="1" lang="en-US" altLang="ja-JP" dirty="0" smtClean="0"/>
              <a:t>IEEE</a:t>
            </a:r>
            <a:r>
              <a:rPr kumimoji="1" lang="ja-JP" altLang="en-US" dirty="0" smtClean="0"/>
              <a:t>から購入</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145</a:t>
            </a:fld>
            <a:endParaRPr lang="de-DE" dirty="0"/>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1567923"/>
            <a:ext cx="6696744" cy="4574115"/>
          </a:xfrm>
          <a:prstGeom prst="rect">
            <a:avLst/>
          </a:prstGeom>
        </p:spPr>
      </p:pic>
      <p:sp>
        <p:nvSpPr>
          <p:cNvPr id="7" name="正方形/長方形 6"/>
          <p:cNvSpPr/>
          <p:nvPr/>
        </p:nvSpPr>
        <p:spPr>
          <a:xfrm>
            <a:off x="1055440" y="6065716"/>
            <a:ext cx="6096000" cy="253916"/>
          </a:xfrm>
          <a:prstGeom prst="rect">
            <a:avLst/>
          </a:prstGeom>
        </p:spPr>
        <p:txBody>
          <a:bodyPr>
            <a:spAutoFit/>
          </a:bodyPr>
          <a:lstStyle/>
          <a:p>
            <a:r>
              <a:rPr lang="ja-JP" altLang="en-US" sz="1050" dirty="0">
                <a:hlinkClick r:id="rId3"/>
              </a:rPr>
              <a:t>http://jp.ieee.org/procedure/files/JP_Order%20guide_MAC%20address_Jan2016-re.pdf</a:t>
            </a:r>
            <a:endParaRPr lang="ja-JP" altLang="en-US" sz="1050" dirty="0"/>
          </a:p>
        </p:txBody>
      </p:sp>
      <p:sp>
        <p:nvSpPr>
          <p:cNvPr id="8" name="テキスト ボックス 7"/>
          <p:cNvSpPr txBox="1"/>
          <p:nvPr/>
        </p:nvSpPr>
        <p:spPr>
          <a:xfrm>
            <a:off x="6744072" y="2420888"/>
            <a:ext cx="5333511" cy="369332"/>
          </a:xfrm>
          <a:prstGeom prst="rect">
            <a:avLst/>
          </a:prstGeom>
          <a:noFill/>
        </p:spPr>
        <p:txBody>
          <a:bodyPr wrap="none" rtlCol="0">
            <a:spAutoFit/>
          </a:bodyPr>
          <a:lstStyle/>
          <a:p>
            <a:r>
              <a:rPr kumimoji="1" lang="en-US" altLang="ja-JP" dirty="0" smtClean="0"/>
              <a:t>1650US</a:t>
            </a:r>
            <a:r>
              <a:rPr kumimoji="1" lang="ja-JP" altLang="en-US" dirty="0" smtClean="0"/>
              <a:t>＄の費用で</a:t>
            </a:r>
            <a:r>
              <a:rPr kumimoji="1" lang="en-US" altLang="ja-JP" dirty="0" smtClean="0"/>
              <a:t>1600</a:t>
            </a:r>
            <a:r>
              <a:rPr kumimoji="1" lang="ja-JP" altLang="en-US" dirty="0" smtClean="0"/>
              <a:t>万アドレスの取得が可能</a:t>
            </a:r>
            <a:endParaRPr kumimoji="1" lang="en-US" altLang="ja-JP" dirty="0" smtClean="0"/>
          </a:p>
        </p:txBody>
      </p:sp>
    </p:spTree>
    <p:extLst>
      <p:ext uri="{BB962C8B-B14F-4D97-AF65-F5344CB8AC3E}">
        <p14:creationId xmlns:p14="http://schemas.microsoft.com/office/powerpoint/2010/main" val="3061969314"/>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492801"/>
            <a:ext cx="11112000" cy="886397"/>
          </a:xfrm>
        </p:spPr>
        <p:txBody>
          <a:bodyPr/>
          <a:lstStyle/>
          <a:p>
            <a:r>
              <a:rPr kumimoji="1" lang="en-US" altLang="ja-JP" dirty="0" smtClean="0"/>
              <a:t>MAC</a:t>
            </a:r>
            <a:r>
              <a:rPr kumimoji="1" lang="ja-JP" altLang="en-US" dirty="0" smtClean="0"/>
              <a:t>アドレスの入手方法②：</a:t>
            </a:r>
            <a:r>
              <a:rPr kumimoji="1" lang="en-US" altLang="ja-JP" dirty="0" smtClean="0"/>
              <a:t/>
            </a:r>
            <a:br>
              <a:rPr kumimoji="1" lang="en-US" altLang="ja-JP" dirty="0" smtClean="0"/>
            </a:br>
            <a:r>
              <a:rPr kumimoji="1" lang="en-US" altLang="ja-JP" dirty="0" smtClean="0"/>
              <a:t>MAC</a:t>
            </a:r>
            <a:r>
              <a:rPr kumimoji="1" lang="ja-JP" altLang="en-US" dirty="0" smtClean="0"/>
              <a:t>アドレス入り</a:t>
            </a:r>
            <a:r>
              <a:rPr kumimoji="1" lang="en-US" altLang="ja-JP" dirty="0" smtClean="0"/>
              <a:t>EEPROM</a:t>
            </a:r>
            <a:r>
              <a:rPr kumimoji="1" lang="ja-JP" altLang="en-US" dirty="0" smtClean="0"/>
              <a:t>購入</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146</a:t>
            </a:fld>
            <a:endParaRPr lang="de-DE" dirty="0"/>
          </a:p>
        </p:txBody>
      </p:sp>
      <p:sp>
        <p:nvSpPr>
          <p:cNvPr id="7" name="正方形/長方形 6"/>
          <p:cNvSpPr/>
          <p:nvPr/>
        </p:nvSpPr>
        <p:spPr>
          <a:xfrm>
            <a:off x="1055440" y="6065716"/>
            <a:ext cx="9793088" cy="253916"/>
          </a:xfrm>
          <a:prstGeom prst="rect">
            <a:avLst/>
          </a:prstGeom>
        </p:spPr>
        <p:txBody>
          <a:bodyPr wrap="square">
            <a:spAutoFit/>
          </a:bodyPr>
          <a:lstStyle/>
          <a:p>
            <a:r>
              <a:rPr lang="en-US" altLang="ja-JP" sz="1050" dirty="0">
                <a:hlinkClick r:id="rId2"/>
              </a:rPr>
              <a:t>https://www.digikey.com/product-detail/en/microchip-technology/24AA02E48T-I-OT/24AA02E48T-I-OTCT-ND/2003468</a:t>
            </a:r>
            <a:endParaRPr lang="ja-JP" altLang="en-US" sz="1050" dirty="0"/>
          </a:p>
        </p:txBody>
      </p:sp>
      <p:sp>
        <p:nvSpPr>
          <p:cNvPr id="8" name="テキスト ボックス 7"/>
          <p:cNvSpPr txBox="1"/>
          <p:nvPr/>
        </p:nvSpPr>
        <p:spPr>
          <a:xfrm>
            <a:off x="7032104" y="2756953"/>
            <a:ext cx="3270447" cy="646331"/>
          </a:xfrm>
          <a:prstGeom prst="rect">
            <a:avLst/>
          </a:prstGeom>
          <a:noFill/>
        </p:spPr>
        <p:txBody>
          <a:bodyPr wrap="none" rtlCol="0">
            <a:spAutoFit/>
          </a:bodyPr>
          <a:lstStyle/>
          <a:p>
            <a:endParaRPr kumimoji="1" lang="en-US" altLang="ja-JP" dirty="0" smtClean="0"/>
          </a:p>
          <a:p>
            <a:r>
              <a:rPr kumimoji="1" lang="ja-JP" altLang="en-US" dirty="0" smtClean="0"/>
              <a:t>単価 </a:t>
            </a:r>
            <a:r>
              <a:rPr kumimoji="1" lang="en-US" altLang="ja-JP" dirty="0" smtClean="0"/>
              <a:t>23</a:t>
            </a:r>
            <a:r>
              <a:rPr kumimoji="1" lang="ja-JP" altLang="en-US" dirty="0" smtClean="0"/>
              <a:t>￠ </a:t>
            </a:r>
            <a:r>
              <a:rPr kumimoji="1" lang="en-US" altLang="ja-JP" dirty="0" smtClean="0"/>
              <a:t>(1pcs)</a:t>
            </a:r>
            <a:r>
              <a:rPr kumimoji="1" lang="ja-JP" altLang="en-US" dirty="0"/>
              <a:t> </a:t>
            </a:r>
            <a:r>
              <a:rPr kumimoji="1" lang="ja-JP" altLang="en-US" dirty="0" smtClean="0"/>
              <a:t>で購入可能</a:t>
            </a:r>
            <a:endParaRPr kumimoji="1" lang="ja-JP" altLang="en-US" dirty="0"/>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352" y="1614944"/>
            <a:ext cx="6553720" cy="3917104"/>
          </a:xfrm>
          <a:prstGeom prst="rect">
            <a:avLst/>
          </a:prstGeom>
        </p:spPr>
      </p:pic>
      <p:sp>
        <p:nvSpPr>
          <p:cNvPr id="9" name="正方形/長方形 8"/>
          <p:cNvSpPr/>
          <p:nvPr/>
        </p:nvSpPr>
        <p:spPr>
          <a:xfrm>
            <a:off x="7034145" y="2610555"/>
            <a:ext cx="2953950" cy="369332"/>
          </a:xfrm>
          <a:prstGeom prst="rect">
            <a:avLst/>
          </a:prstGeom>
        </p:spPr>
        <p:txBody>
          <a:bodyPr wrap="none">
            <a:spAutoFit/>
          </a:bodyPr>
          <a:lstStyle/>
          <a:p>
            <a:r>
              <a:rPr lang="ja-JP" altLang="en-US" dirty="0" smtClean="0"/>
              <a:t>型名：</a:t>
            </a:r>
            <a:r>
              <a:rPr lang="en-US" altLang="ja-JP" dirty="0" smtClean="0"/>
              <a:t>24AA02E48T-I/OT</a:t>
            </a:r>
            <a:endParaRPr lang="ja-JP" altLang="en-US" dirty="0"/>
          </a:p>
        </p:txBody>
      </p:sp>
    </p:spTree>
    <p:extLst>
      <p:ext uri="{BB962C8B-B14F-4D97-AF65-F5344CB8AC3E}">
        <p14:creationId xmlns:p14="http://schemas.microsoft.com/office/powerpoint/2010/main" val="1341201158"/>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kumimoji="1" lang="en-US" altLang="ja-JP" dirty="0" smtClean="0"/>
              <a:t>IP</a:t>
            </a:r>
            <a:r>
              <a:rPr kumimoji="1" lang="ja-JP" altLang="en-US" dirty="0" smtClean="0"/>
              <a:t>ヘッダ</a:t>
            </a:r>
            <a:r>
              <a:rPr kumimoji="1" lang="ja-JP" altLang="en-US" dirty="0"/>
              <a:t>の構造</a:t>
            </a:r>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147</a:t>
            </a:fld>
            <a:endParaRPr lang="de-DE" dirty="0"/>
          </a:p>
        </p:txBody>
      </p:sp>
      <p:grpSp>
        <p:nvGrpSpPr>
          <p:cNvPr id="4" name="グループ化 3"/>
          <p:cNvGrpSpPr/>
          <p:nvPr/>
        </p:nvGrpSpPr>
        <p:grpSpPr>
          <a:xfrm>
            <a:off x="313954" y="2030920"/>
            <a:ext cx="11715900" cy="3227352"/>
            <a:chOff x="47327" y="1772816"/>
            <a:chExt cx="11715900" cy="3227352"/>
          </a:xfrm>
        </p:grpSpPr>
        <p:sp>
          <p:nvSpPr>
            <p:cNvPr id="5" name="正方形/長方形 4"/>
            <p:cNvSpPr/>
            <p:nvPr/>
          </p:nvSpPr>
          <p:spPr>
            <a:xfrm>
              <a:off x="1631504" y="1772816"/>
              <a:ext cx="194421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Ethernet</a:t>
              </a:r>
              <a:r>
                <a:rPr kumimoji="1" lang="ja-JP" altLang="en-US" dirty="0" smtClean="0"/>
                <a:t>ヘッダ</a:t>
              </a:r>
              <a:endParaRPr kumimoji="1" lang="ja-JP" altLang="en-US" dirty="0"/>
            </a:p>
          </p:txBody>
        </p:sp>
        <p:sp>
          <p:nvSpPr>
            <p:cNvPr id="6" name="正方形/長方形 5"/>
            <p:cNvSpPr/>
            <p:nvPr/>
          </p:nvSpPr>
          <p:spPr>
            <a:xfrm>
              <a:off x="3575720" y="1772816"/>
              <a:ext cx="194421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IP</a:t>
              </a:r>
              <a:r>
                <a:rPr kumimoji="1" lang="ja-JP" altLang="en-US" dirty="0" smtClean="0"/>
                <a:t>ヘッダ</a:t>
              </a:r>
              <a:endParaRPr kumimoji="1" lang="ja-JP" altLang="en-US" dirty="0"/>
            </a:p>
          </p:txBody>
        </p:sp>
        <p:sp>
          <p:nvSpPr>
            <p:cNvPr id="7" name="正方形/長方形 6"/>
            <p:cNvSpPr/>
            <p:nvPr/>
          </p:nvSpPr>
          <p:spPr>
            <a:xfrm>
              <a:off x="5541341" y="1772816"/>
              <a:ext cx="194421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TCP</a:t>
              </a:r>
              <a:r>
                <a:rPr kumimoji="1" lang="ja-JP" altLang="en-US" dirty="0" smtClean="0"/>
                <a:t>ヘッダ</a:t>
              </a:r>
              <a:endParaRPr kumimoji="1" lang="ja-JP" altLang="en-US" dirty="0"/>
            </a:p>
          </p:txBody>
        </p:sp>
        <p:sp>
          <p:nvSpPr>
            <p:cNvPr id="8" name="正方形/長方形 7"/>
            <p:cNvSpPr/>
            <p:nvPr/>
          </p:nvSpPr>
          <p:spPr>
            <a:xfrm>
              <a:off x="7506962" y="1772816"/>
              <a:ext cx="341357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アプリケーションデータ</a:t>
              </a:r>
              <a:endParaRPr kumimoji="1" lang="ja-JP" altLang="en-US" dirty="0"/>
            </a:p>
          </p:txBody>
        </p:sp>
        <p:sp>
          <p:nvSpPr>
            <p:cNvPr id="9" name="正方形/長方形 8"/>
            <p:cNvSpPr/>
            <p:nvPr/>
          </p:nvSpPr>
          <p:spPr>
            <a:xfrm>
              <a:off x="47328" y="1772816"/>
              <a:ext cx="15841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プリアンブル</a:t>
              </a:r>
              <a:endParaRPr kumimoji="1" lang="ja-JP" altLang="en-US" dirty="0"/>
            </a:p>
          </p:txBody>
        </p:sp>
        <p:sp>
          <p:nvSpPr>
            <p:cNvPr id="10" name="正方形/長方形 9"/>
            <p:cNvSpPr/>
            <p:nvPr/>
          </p:nvSpPr>
          <p:spPr>
            <a:xfrm>
              <a:off x="10920536" y="1772816"/>
              <a:ext cx="842691"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FCS</a:t>
              </a:r>
              <a:endParaRPr kumimoji="1" lang="ja-JP" altLang="en-US" dirty="0"/>
            </a:p>
          </p:txBody>
        </p:sp>
        <p:sp>
          <p:nvSpPr>
            <p:cNvPr id="41" name="正方形/長方形 40"/>
            <p:cNvSpPr/>
            <p:nvPr/>
          </p:nvSpPr>
          <p:spPr>
            <a:xfrm>
              <a:off x="47328" y="2810856"/>
              <a:ext cx="1461565"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バージョン</a:t>
              </a:r>
              <a:endParaRPr kumimoji="1" lang="ja-JP" altLang="en-US" dirty="0"/>
            </a:p>
          </p:txBody>
        </p:sp>
        <p:sp>
          <p:nvSpPr>
            <p:cNvPr id="43" name="正方形/長方形 42"/>
            <p:cNvSpPr/>
            <p:nvPr/>
          </p:nvSpPr>
          <p:spPr>
            <a:xfrm>
              <a:off x="1508893" y="2810856"/>
              <a:ext cx="1461565"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ヘッダ長</a:t>
              </a:r>
              <a:endParaRPr kumimoji="1" lang="ja-JP" altLang="en-US" dirty="0"/>
            </a:p>
          </p:txBody>
        </p:sp>
        <p:sp>
          <p:nvSpPr>
            <p:cNvPr id="46" name="正方形/長方形 45"/>
            <p:cNvSpPr/>
            <p:nvPr/>
          </p:nvSpPr>
          <p:spPr>
            <a:xfrm>
              <a:off x="2970457" y="2810856"/>
              <a:ext cx="293031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サービス種別</a:t>
              </a:r>
              <a:endParaRPr kumimoji="1" lang="ja-JP" altLang="en-US" dirty="0"/>
            </a:p>
          </p:txBody>
        </p:sp>
        <p:sp>
          <p:nvSpPr>
            <p:cNvPr id="48" name="正方形/長方形 47"/>
            <p:cNvSpPr/>
            <p:nvPr/>
          </p:nvSpPr>
          <p:spPr>
            <a:xfrm>
              <a:off x="5901075" y="2810856"/>
              <a:ext cx="586215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全長</a:t>
              </a:r>
              <a:endParaRPr kumimoji="1" lang="ja-JP" altLang="en-US" dirty="0"/>
            </a:p>
          </p:txBody>
        </p:sp>
        <p:sp>
          <p:nvSpPr>
            <p:cNvPr id="55" name="正方形/長方形 54"/>
            <p:cNvSpPr/>
            <p:nvPr/>
          </p:nvSpPr>
          <p:spPr>
            <a:xfrm>
              <a:off x="47329" y="3262158"/>
              <a:ext cx="585374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識別子</a:t>
              </a:r>
              <a:endParaRPr kumimoji="1" lang="ja-JP" altLang="en-US" dirty="0"/>
            </a:p>
          </p:txBody>
        </p:sp>
        <p:sp>
          <p:nvSpPr>
            <p:cNvPr id="56" name="正方形/長方形 55"/>
            <p:cNvSpPr/>
            <p:nvPr/>
          </p:nvSpPr>
          <p:spPr>
            <a:xfrm>
              <a:off x="5901382" y="3262158"/>
              <a:ext cx="93610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フラグ</a:t>
              </a:r>
              <a:endParaRPr kumimoji="1" lang="ja-JP" altLang="en-US" dirty="0"/>
            </a:p>
          </p:txBody>
        </p:sp>
        <p:sp>
          <p:nvSpPr>
            <p:cNvPr id="57" name="正方形/長方形 56"/>
            <p:cNvSpPr/>
            <p:nvPr/>
          </p:nvSpPr>
          <p:spPr>
            <a:xfrm>
              <a:off x="6837485" y="3262158"/>
              <a:ext cx="492574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断片位置</a:t>
              </a:r>
              <a:endParaRPr kumimoji="1" lang="ja-JP" altLang="en-US" dirty="0"/>
            </a:p>
          </p:txBody>
        </p:sp>
        <p:sp>
          <p:nvSpPr>
            <p:cNvPr id="58" name="正方形/長方形 57"/>
            <p:cNvSpPr/>
            <p:nvPr/>
          </p:nvSpPr>
          <p:spPr>
            <a:xfrm>
              <a:off x="47327" y="3689978"/>
              <a:ext cx="292313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生存時間</a:t>
              </a:r>
              <a:endParaRPr kumimoji="1" lang="ja-JP" altLang="en-US" dirty="0"/>
            </a:p>
          </p:txBody>
        </p:sp>
        <p:sp>
          <p:nvSpPr>
            <p:cNvPr id="59" name="正方形/長方形 58"/>
            <p:cNvSpPr/>
            <p:nvPr/>
          </p:nvSpPr>
          <p:spPr>
            <a:xfrm>
              <a:off x="2974048" y="3689978"/>
              <a:ext cx="292313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プロトコル</a:t>
              </a:r>
              <a:endParaRPr kumimoji="1" lang="ja-JP" altLang="en-US" dirty="0"/>
            </a:p>
          </p:txBody>
        </p:sp>
        <p:sp>
          <p:nvSpPr>
            <p:cNvPr id="60" name="正方形/長方形 59"/>
            <p:cNvSpPr/>
            <p:nvPr/>
          </p:nvSpPr>
          <p:spPr>
            <a:xfrm>
              <a:off x="5901075" y="3689978"/>
              <a:ext cx="586215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チェックサム</a:t>
              </a:r>
              <a:endParaRPr kumimoji="1" lang="ja-JP" altLang="en-US" dirty="0"/>
            </a:p>
          </p:txBody>
        </p:sp>
        <p:sp>
          <p:nvSpPr>
            <p:cNvPr id="61" name="正方形/長方形 60"/>
            <p:cNvSpPr/>
            <p:nvPr/>
          </p:nvSpPr>
          <p:spPr>
            <a:xfrm>
              <a:off x="47329" y="4128444"/>
              <a:ext cx="1171589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送信元</a:t>
              </a:r>
              <a:r>
                <a:rPr kumimoji="1" lang="en-US" altLang="ja-JP" dirty="0" smtClean="0"/>
                <a:t>IP</a:t>
              </a:r>
              <a:r>
                <a:rPr kumimoji="1" lang="ja-JP" altLang="en-US" dirty="0" smtClean="0"/>
                <a:t>アドレス</a:t>
              </a:r>
              <a:endParaRPr kumimoji="1" lang="ja-JP" altLang="en-US" dirty="0"/>
            </a:p>
          </p:txBody>
        </p:sp>
        <p:sp>
          <p:nvSpPr>
            <p:cNvPr id="62" name="正方形/長方形 61"/>
            <p:cNvSpPr/>
            <p:nvPr/>
          </p:nvSpPr>
          <p:spPr>
            <a:xfrm>
              <a:off x="47329" y="4568120"/>
              <a:ext cx="1171589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宛先</a:t>
              </a:r>
              <a:r>
                <a:rPr kumimoji="1" lang="en-US" altLang="ja-JP" dirty="0" smtClean="0"/>
                <a:t>IP</a:t>
              </a:r>
              <a:r>
                <a:rPr kumimoji="1" lang="ja-JP" altLang="en-US" dirty="0" smtClean="0"/>
                <a:t>アドレス</a:t>
              </a:r>
              <a:endParaRPr kumimoji="1" lang="ja-JP" altLang="en-US" dirty="0"/>
            </a:p>
          </p:txBody>
        </p:sp>
      </p:grpSp>
      <p:sp>
        <p:nvSpPr>
          <p:cNvPr id="11" name="テキスト ボックス 10"/>
          <p:cNvSpPr txBox="1"/>
          <p:nvPr/>
        </p:nvSpPr>
        <p:spPr>
          <a:xfrm>
            <a:off x="638827" y="1728615"/>
            <a:ext cx="897553" cy="369332"/>
          </a:xfrm>
          <a:prstGeom prst="rect">
            <a:avLst/>
          </a:prstGeom>
          <a:noFill/>
        </p:spPr>
        <p:txBody>
          <a:bodyPr wrap="none" rtlCol="0">
            <a:spAutoFit/>
          </a:bodyPr>
          <a:lstStyle/>
          <a:p>
            <a:r>
              <a:rPr kumimoji="1" lang="en-US" altLang="ja-JP" dirty="0" smtClean="0"/>
              <a:t>8 byte</a:t>
            </a:r>
            <a:endParaRPr kumimoji="1" lang="ja-JP" altLang="en-US" dirty="0"/>
          </a:p>
        </p:txBody>
      </p:sp>
      <p:sp>
        <p:nvSpPr>
          <p:cNvPr id="12" name="テキスト ボックス 11"/>
          <p:cNvSpPr txBox="1"/>
          <p:nvPr/>
        </p:nvSpPr>
        <p:spPr>
          <a:xfrm>
            <a:off x="2432060" y="1728615"/>
            <a:ext cx="1040221" cy="369332"/>
          </a:xfrm>
          <a:prstGeom prst="rect">
            <a:avLst/>
          </a:prstGeom>
          <a:noFill/>
        </p:spPr>
        <p:txBody>
          <a:bodyPr wrap="none" rtlCol="0">
            <a:spAutoFit/>
          </a:bodyPr>
          <a:lstStyle/>
          <a:p>
            <a:r>
              <a:rPr kumimoji="1" lang="en-US" altLang="ja-JP" dirty="0" smtClean="0"/>
              <a:t>14 byte</a:t>
            </a:r>
            <a:endParaRPr kumimoji="1" lang="ja-JP" altLang="en-US" dirty="0"/>
          </a:p>
        </p:txBody>
      </p:sp>
      <p:sp>
        <p:nvSpPr>
          <p:cNvPr id="13" name="テキスト ボックス 12"/>
          <p:cNvSpPr txBox="1"/>
          <p:nvPr/>
        </p:nvSpPr>
        <p:spPr>
          <a:xfrm>
            <a:off x="4314601" y="1728615"/>
            <a:ext cx="1040221" cy="369332"/>
          </a:xfrm>
          <a:prstGeom prst="rect">
            <a:avLst/>
          </a:prstGeom>
          <a:noFill/>
        </p:spPr>
        <p:txBody>
          <a:bodyPr wrap="none" rtlCol="0">
            <a:spAutoFit/>
          </a:bodyPr>
          <a:lstStyle/>
          <a:p>
            <a:r>
              <a:rPr kumimoji="1" lang="en-US" altLang="ja-JP" dirty="0" smtClean="0"/>
              <a:t>20 byte</a:t>
            </a:r>
            <a:endParaRPr kumimoji="1" lang="ja-JP" altLang="en-US" dirty="0"/>
          </a:p>
        </p:txBody>
      </p:sp>
      <p:sp>
        <p:nvSpPr>
          <p:cNvPr id="14" name="テキスト ボックス 13"/>
          <p:cNvSpPr txBox="1"/>
          <p:nvPr/>
        </p:nvSpPr>
        <p:spPr>
          <a:xfrm>
            <a:off x="6302899" y="1728615"/>
            <a:ext cx="1040221" cy="369332"/>
          </a:xfrm>
          <a:prstGeom prst="rect">
            <a:avLst/>
          </a:prstGeom>
          <a:noFill/>
        </p:spPr>
        <p:txBody>
          <a:bodyPr wrap="none" rtlCol="0">
            <a:spAutoFit/>
          </a:bodyPr>
          <a:lstStyle/>
          <a:p>
            <a:r>
              <a:rPr kumimoji="1" lang="en-US" altLang="ja-JP" dirty="0" smtClean="0"/>
              <a:t>20 byte</a:t>
            </a:r>
            <a:endParaRPr kumimoji="1" lang="ja-JP" altLang="en-US" dirty="0"/>
          </a:p>
        </p:txBody>
      </p:sp>
      <p:sp>
        <p:nvSpPr>
          <p:cNvPr id="15" name="テキスト ボックス 14"/>
          <p:cNvSpPr txBox="1"/>
          <p:nvPr/>
        </p:nvSpPr>
        <p:spPr>
          <a:xfrm>
            <a:off x="8904619" y="1728615"/>
            <a:ext cx="1654171" cy="369332"/>
          </a:xfrm>
          <a:prstGeom prst="rect">
            <a:avLst/>
          </a:prstGeom>
          <a:noFill/>
        </p:spPr>
        <p:txBody>
          <a:bodyPr wrap="none" rtlCol="0">
            <a:spAutoFit/>
          </a:bodyPr>
          <a:lstStyle/>
          <a:p>
            <a:r>
              <a:rPr kumimoji="1" lang="en-US" altLang="ja-JP" dirty="0" smtClean="0"/>
              <a:t>0~1460 byte</a:t>
            </a:r>
            <a:endParaRPr kumimoji="1" lang="ja-JP" altLang="en-US" dirty="0"/>
          </a:p>
        </p:txBody>
      </p:sp>
      <p:sp>
        <p:nvSpPr>
          <p:cNvPr id="16" name="テキスト ボックス 15"/>
          <p:cNvSpPr txBox="1"/>
          <p:nvPr/>
        </p:nvSpPr>
        <p:spPr>
          <a:xfrm>
            <a:off x="11184211" y="1720408"/>
            <a:ext cx="897553" cy="369332"/>
          </a:xfrm>
          <a:prstGeom prst="rect">
            <a:avLst/>
          </a:prstGeom>
          <a:noFill/>
        </p:spPr>
        <p:txBody>
          <a:bodyPr wrap="none" rtlCol="0">
            <a:spAutoFit/>
          </a:bodyPr>
          <a:lstStyle/>
          <a:p>
            <a:r>
              <a:rPr kumimoji="1" lang="en-US" altLang="ja-JP" dirty="0" smtClean="0"/>
              <a:t>4 byte</a:t>
            </a:r>
            <a:endParaRPr kumimoji="1" lang="ja-JP" altLang="en-US" dirty="0"/>
          </a:p>
        </p:txBody>
      </p:sp>
      <p:cxnSp>
        <p:nvCxnSpPr>
          <p:cNvPr id="19" name="直線コネクタ 18"/>
          <p:cNvCxnSpPr/>
          <p:nvPr/>
        </p:nvCxnSpPr>
        <p:spPr>
          <a:xfrm flipH="1">
            <a:off x="313955" y="2462968"/>
            <a:ext cx="3528392" cy="31796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313955" y="2780928"/>
            <a:ext cx="0" cy="1656184"/>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a:off x="5807968" y="2462968"/>
            <a:ext cx="6221886" cy="240971"/>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a:off x="12029854" y="2703939"/>
            <a:ext cx="0" cy="1733173"/>
          </a:xfrm>
          <a:prstGeom prst="line">
            <a:avLst/>
          </a:prstGeom>
        </p:spPr>
        <p:style>
          <a:lnRef idx="1">
            <a:schemeClr val="accent1"/>
          </a:lnRef>
          <a:fillRef idx="0">
            <a:schemeClr val="accent1"/>
          </a:fillRef>
          <a:effectRef idx="0">
            <a:schemeClr val="accent1"/>
          </a:effectRef>
          <a:fontRef idx="minor">
            <a:schemeClr val="tx1"/>
          </a:fontRef>
        </p:style>
      </p:cxnSp>
      <p:sp>
        <p:nvSpPr>
          <p:cNvPr id="63" name="テキスト ボックス 62"/>
          <p:cNvSpPr txBox="1"/>
          <p:nvPr/>
        </p:nvSpPr>
        <p:spPr>
          <a:xfrm>
            <a:off x="638827" y="2776617"/>
            <a:ext cx="615874" cy="369332"/>
          </a:xfrm>
          <a:prstGeom prst="rect">
            <a:avLst/>
          </a:prstGeom>
          <a:noFill/>
        </p:spPr>
        <p:txBody>
          <a:bodyPr wrap="none" rtlCol="0">
            <a:spAutoFit/>
          </a:bodyPr>
          <a:lstStyle/>
          <a:p>
            <a:r>
              <a:rPr kumimoji="1" lang="en-US" altLang="ja-JP" dirty="0" smtClean="0"/>
              <a:t>4bit</a:t>
            </a:r>
            <a:endParaRPr kumimoji="1" lang="ja-JP" altLang="en-US" dirty="0"/>
          </a:p>
        </p:txBody>
      </p:sp>
      <p:sp>
        <p:nvSpPr>
          <p:cNvPr id="64" name="テキスト ボックス 63"/>
          <p:cNvSpPr txBox="1"/>
          <p:nvPr/>
        </p:nvSpPr>
        <p:spPr>
          <a:xfrm>
            <a:off x="2198365" y="2776617"/>
            <a:ext cx="615874" cy="369332"/>
          </a:xfrm>
          <a:prstGeom prst="rect">
            <a:avLst/>
          </a:prstGeom>
          <a:noFill/>
        </p:spPr>
        <p:txBody>
          <a:bodyPr wrap="none" rtlCol="0">
            <a:spAutoFit/>
          </a:bodyPr>
          <a:lstStyle/>
          <a:p>
            <a:r>
              <a:rPr kumimoji="1" lang="en-US" altLang="ja-JP" dirty="0" smtClean="0"/>
              <a:t>4bit</a:t>
            </a:r>
            <a:endParaRPr kumimoji="1" lang="ja-JP" altLang="en-US" dirty="0"/>
          </a:p>
        </p:txBody>
      </p:sp>
      <p:sp>
        <p:nvSpPr>
          <p:cNvPr id="65" name="テキスト ボックス 64"/>
          <p:cNvSpPr txBox="1"/>
          <p:nvPr/>
        </p:nvSpPr>
        <p:spPr>
          <a:xfrm>
            <a:off x="4398972" y="2776617"/>
            <a:ext cx="615874" cy="369332"/>
          </a:xfrm>
          <a:prstGeom prst="rect">
            <a:avLst/>
          </a:prstGeom>
          <a:noFill/>
        </p:spPr>
        <p:txBody>
          <a:bodyPr wrap="none" rtlCol="0">
            <a:spAutoFit/>
          </a:bodyPr>
          <a:lstStyle/>
          <a:p>
            <a:r>
              <a:rPr kumimoji="1" lang="en-US" altLang="ja-JP" dirty="0" smtClean="0"/>
              <a:t>8bit</a:t>
            </a:r>
            <a:endParaRPr kumimoji="1" lang="ja-JP" altLang="en-US" dirty="0"/>
          </a:p>
        </p:txBody>
      </p:sp>
      <p:sp>
        <p:nvSpPr>
          <p:cNvPr id="66" name="テキスト ボックス 65"/>
          <p:cNvSpPr txBox="1"/>
          <p:nvPr/>
        </p:nvSpPr>
        <p:spPr>
          <a:xfrm>
            <a:off x="8918911" y="2776617"/>
            <a:ext cx="758541" cy="369332"/>
          </a:xfrm>
          <a:prstGeom prst="rect">
            <a:avLst/>
          </a:prstGeom>
          <a:noFill/>
        </p:spPr>
        <p:txBody>
          <a:bodyPr wrap="none" rtlCol="0">
            <a:spAutoFit/>
          </a:bodyPr>
          <a:lstStyle/>
          <a:p>
            <a:r>
              <a:rPr kumimoji="1" lang="en-US" altLang="ja-JP" dirty="0" smtClean="0"/>
              <a:t>16bit</a:t>
            </a:r>
            <a:endParaRPr kumimoji="1" lang="ja-JP" altLang="en-US" dirty="0"/>
          </a:p>
        </p:txBody>
      </p:sp>
    </p:spTree>
    <p:extLst>
      <p:ext uri="{BB962C8B-B14F-4D97-AF65-F5344CB8AC3E}">
        <p14:creationId xmlns:p14="http://schemas.microsoft.com/office/powerpoint/2010/main" val="2446507250"/>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kumimoji="1" lang="ja-JP" altLang="en-US" dirty="0" smtClean="0"/>
              <a:t>グローバル</a:t>
            </a:r>
            <a:r>
              <a:rPr kumimoji="1" lang="en-US" altLang="ja-JP" dirty="0" smtClean="0"/>
              <a:t>IP</a:t>
            </a:r>
            <a:r>
              <a:rPr kumimoji="1" lang="ja-JP" altLang="en-US" dirty="0" smtClean="0"/>
              <a:t>アドレス</a:t>
            </a:r>
            <a:r>
              <a:rPr kumimoji="1" lang="en-US" altLang="ja-JP" dirty="0" smtClean="0"/>
              <a:t>/</a:t>
            </a:r>
            <a:r>
              <a:rPr kumimoji="1" lang="ja-JP" altLang="en-US" dirty="0" smtClean="0"/>
              <a:t>ローカル</a:t>
            </a:r>
            <a:r>
              <a:rPr kumimoji="1" lang="en-US" altLang="ja-JP" dirty="0" smtClean="0"/>
              <a:t>IP</a:t>
            </a:r>
            <a:r>
              <a:rPr kumimoji="1" lang="ja-JP" altLang="en-US" dirty="0" smtClean="0"/>
              <a:t>アドレス</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148</a:t>
            </a:fld>
            <a:endParaRPr lang="de-DE" dirty="0"/>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7476" y="5373216"/>
            <a:ext cx="836712" cy="836712"/>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384" y="4268784"/>
            <a:ext cx="646896" cy="577230"/>
          </a:xfrm>
          <a:prstGeom prst="rect">
            <a:avLst/>
          </a:prstGeom>
        </p:spPr>
      </p:pic>
      <p:sp>
        <p:nvSpPr>
          <p:cNvPr id="6" name="円柱 5"/>
          <p:cNvSpPr/>
          <p:nvPr/>
        </p:nvSpPr>
        <p:spPr>
          <a:xfrm>
            <a:off x="1127448" y="1791989"/>
            <a:ext cx="576064" cy="64807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smtClean="0"/>
              <a:t>game</a:t>
            </a:r>
            <a:endParaRPr kumimoji="1" lang="ja-JP" altLang="en-US" sz="1050" dirty="0"/>
          </a:p>
        </p:txBody>
      </p:sp>
      <p:sp>
        <p:nvSpPr>
          <p:cNvPr id="7" name="円柱 6"/>
          <p:cNvSpPr/>
          <p:nvPr/>
        </p:nvSpPr>
        <p:spPr>
          <a:xfrm>
            <a:off x="1787800" y="1791989"/>
            <a:ext cx="576064" cy="64807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smtClean="0"/>
              <a:t>mail</a:t>
            </a:r>
            <a:endParaRPr kumimoji="1" lang="ja-JP" altLang="en-US" sz="1050" dirty="0"/>
          </a:p>
        </p:txBody>
      </p:sp>
      <p:sp>
        <p:nvSpPr>
          <p:cNvPr id="8" name="円柱 7"/>
          <p:cNvSpPr/>
          <p:nvPr/>
        </p:nvSpPr>
        <p:spPr>
          <a:xfrm>
            <a:off x="2448152" y="1791989"/>
            <a:ext cx="576064" cy="64807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smtClean="0"/>
              <a:t>web</a:t>
            </a:r>
            <a:endParaRPr kumimoji="1" lang="ja-JP" altLang="en-US" sz="1050" dirty="0"/>
          </a:p>
        </p:txBody>
      </p:sp>
      <p:cxnSp>
        <p:nvCxnSpPr>
          <p:cNvPr id="9" name="直線矢印コネクタ 8"/>
          <p:cNvCxnSpPr/>
          <p:nvPr/>
        </p:nvCxnSpPr>
        <p:spPr>
          <a:xfrm>
            <a:off x="2124527" y="2492812"/>
            <a:ext cx="0" cy="36004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a:off x="2124527" y="3573016"/>
            <a:ext cx="0" cy="36004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2124527" y="4869160"/>
            <a:ext cx="0" cy="36004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2" name="Picture 35" descr="desktop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8154" y="3075891"/>
            <a:ext cx="516356" cy="448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5" descr="desktop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6349" y="3075891"/>
            <a:ext cx="516356" cy="448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5" descr="desktop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6652" y="3075891"/>
            <a:ext cx="516356" cy="448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図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8911" y="3969647"/>
            <a:ext cx="618182" cy="923973"/>
          </a:xfrm>
          <a:prstGeom prst="rect">
            <a:avLst/>
          </a:prstGeom>
        </p:spPr>
      </p:pic>
      <p:cxnSp>
        <p:nvCxnSpPr>
          <p:cNvPr id="16" name="直線矢印コネクタ 15"/>
          <p:cNvCxnSpPr/>
          <p:nvPr/>
        </p:nvCxnSpPr>
        <p:spPr>
          <a:xfrm flipV="1">
            <a:off x="2124527" y="4989402"/>
            <a:ext cx="681805" cy="23207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flipH="1" flipV="1">
            <a:off x="1364830" y="4966256"/>
            <a:ext cx="759696" cy="26294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V="1">
            <a:off x="2129545" y="3668170"/>
            <a:ext cx="681805" cy="23207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flipH="1" flipV="1">
            <a:off x="1369848" y="3645024"/>
            <a:ext cx="759696" cy="26294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flipV="1">
            <a:off x="2129875" y="2596842"/>
            <a:ext cx="681805" cy="23207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flipH="1" flipV="1">
            <a:off x="1370178" y="2573696"/>
            <a:ext cx="759696" cy="26294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2" name="図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6437" y="4014166"/>
            <a:ext cx="429043" cy="828944"/>
          </a:xfrm>
          <a:prstGeom prst="rect">
            <a:avLst/>
          </a:prstGeom>
        </p:spPr>
      </p:pic>
      <p:cxnSp>
        <p:nvCxnSpPr>
          <p:cNvPr id="24" name="直線コネクタ 23"/>
          <p:cNvCxnSpPr/>
          <p:nvPr/>
        </p:nvCxnSpPr>
        <p:spPr>
          <a:xfrm>
            <a:off x="3503712" y="3933056"/>
            <a:ext cx="4320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3719736" y="3927224"/>
            <a:ext cx="0" cy="21853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3503712" y="6112552"/>
            <a:ext cx="4320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3719736" y="1791989"/>
            <a:ext cx="0" cy="218532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3503712" y="1791989"/>
            <a:ext cx="432048" cy="0"/>
          </a:xfrm>
          <a:prstGeom prst="line">
            <a:avLst/>
          </a:prstGeom>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3678506" y="1791988"/>
            <a:ext cx="430887" cy="1938992"/>
          </a:xfrm>
          <a:prstGeom prst="rect">
            <a:avLst/>
          </a:prstGeom>
          <a:noFill/>
        </p:spPr>
        <p:txBody>
          <a:bodyPr vert="eaVert" wrap="none" rtlCol="0">
            <a:spAutoFit/>
          </a:bodyPr>
          <a:lstStyle/>
          <a:p>
            <a:r>
              <a:rPr kumimoji="1" lang="ja-JP" altLang="en-US" sz="1600" dirty="0" smtClean="0"/>
              <a:t>ローカル</a:t>
            </a:r>
            <a:r>
              <a:rPr kumimoji="1" lang="en-US" altLang="ja-JP" sz="1600" dirty="0" smtClean="0"/>
              <a:t>IP</a:t>
            </a:r>
            <a:r>
              <a:rPr kumimoji="1" lang="ja-JP" altLang="en-US" sz="1600" dirty="0" smtClean="0"/>
              <a:t>アドレス</a:t>
            </a:r>
            <a:endParaRPr kumimoji="1" lang="ja-JP" altLang="en-US" sz="1600" dirty="0"/>
          </a:p>
        </p:txBody>
      </p:sp>
      <p:sp>
        <p:nvSpPr>
          <p:cNvPr id="34" name="テキスト ボックス 33"/>
          <p:cNvSpPr txBox="1"/>
          <p:nvPr/>
        </p:nvSpPr>
        <p:spPr>
          <a:xfrm>
            <a:off x="3678506" y="3984021"/>
            <a:ext cx="430887" cy="2144177"/>
          </a:xfrm>
          <a:prstGeom prst="rect">
            <a:avLst/>
          </a:prstGeom>
          <a:noFill/>
        </p:spPr>
        <p:txBody>
          <a:bodyPr vert="eaVert" wrap="none" rtlCol="0">
            <a:spAutoFit/>
          </a:bodyPr>
          <a:lstStyle/>
          <a:p>
            <a:r>
              <a:rPr kumimoji="1" lang="ja-JP" altLang="en-US" sz="1600" dirty="0" smtClean="0"/>
              <a:t>グローバル</a:t>
            </a:r>
            <a:r>
              <a:rPr kumimoji="1" lang="en-US" altLang="ja-JP" sz="1600" dirty="0" smtClean="0"/>
              <a:t>IP</a:t>
            </a:r>
            <a:r>
              <a:rPr kumimoji="1" lang="ja-JP" altLang="en-US" sz="1600" dirty="0" smtClean="0"/>
              <a:t>アドレス</a:t>
            </a:r>
            <a:endParaRPr kumimoji="1" lang="ja-JP" altLang="en-US" sz="1600" dirty="0"/>
          </a:p>
        </p:txBody>
      </p:sp>
      <p:sp>
        <p:nvSpPr>
          <p:cNvPr id="35" name="テキスト ボックス 34"/>
          <p:cNvSpPr txBox="1"/>
          <p:nvPr/>
        </p:nvSpPr>
        <p:spPr>
          <a:xfrm>
            <a:off x="4248829" y="1340768"/>
            <a:ext cx="7751828" cy="5078313"/>
          </a:xfrm>
          <a:prstGeom prst="rect">
            <a:avLst/>
          </a:prstGeom>
          <a:noFill/>
        </p:spPr>
        <p:txBody>
          <a:bodyPr wrap="square" rtlCol="0">
            <a:spAutoFit/>
          </a:bodyPr>
          <a:lstStyle/>
          <a:p>
            <a:r>
              <a:rPr kumimoji="1" lang="en-US" altLang="ja-JP" dirty="0" smtClean="0"/>
              <a:t>2000</a:t>
            </a:r>
            <a:r>
              <a:rPr kumimoji="1" lang="ja-JP" altLang="en-US" dirty="0" smtClean="0"/>
              <a:t>年頃までは、グローバル</a:t>
            </a:r>
            <a:r>
              <a:rPr kumimoji="1" lang="en-US" altLang="ja-JP" dirty="0" smtClean="0"/>
              <a:t>IP</a:t>
            </a:r>
            <a:r>
              <a:rPr kumimoji="1" lang="ja-JP" altLang="en-US" dirty="0" smtClean="0"/>
              <a:t>アドレスを直接</a:t>
            </a:r>
            <a:r>
              <a:rPr kumimoji="1" lang="en-US" altLang="ja-JP" dirty="0" smtClean="0"/>
              <a:t>PC</a:t>
            </a:r>
            <a:r>
              <a:rPr kumimoji="1" lang="ja-JP" altLang="en-US" dirty="0" smtClean="0"/>
              <a:t>に</a:t>
            </a:r>
            <a:endParaRPr kumimoji="1" lang="en-US" altLang="ja-JP" dirty="0" smtClean="0"/>
          </a:p>
          <a:p>
            <a:r>
              <a:rPr kumimoji="1" lang="ja-JP" altLang="en-US" dirty="0"/>
              <a:t>割り当</a:t>
            </a:r>
            <a:r>
              <a:rPr kumimoji="1" lang="ja-JP" altLang="en-US" dirty="0" smtClean="0"/>
              <a:t>てていたが、</a:t>
            </a:r>
            <a:r>
              <a:rPr kumimoji="1" lang="en-US" altLang="ja-JP" dirty="0" smtClean="0"/>
              <a:t>IP</a:t>
            </a:r>
            <a:r>
              <a:rPr kumimoji="1" lang="ja-JP" altLang="en-US" dirty="0" smtClean="0"/>
              <a:t>アドレス枯渇問題が表面化し、</a:t>
            </a:r>
            <a:endParaRPr kumimoji="1" lang="en-US" altLang="ja-JP" dirty="0" smtClean="0"/>
          </a:p>
          <a:p>
            <a:r>
              <a:rPr kumimoji="1" lang="en-US" altLang="ja-JP" dirty="0"/>
              <a:t>2</a:t>
            </a:r>
            <a:r>
              <a:rPr kumimoji="1" lang="ja-JP" altLang="en-US" dirty="0"/>
              <a:t>種類</a:t>
            </a:r>
            <a:r>
              <a:rPr kumimoji="1" lang="ja-JP" altLang="en-US" dirty="0" smtClean="0"/>
              <a:t>の</a:t>
            </a:r>
            <a:r>
              <a:rPr kumimoji="1" lang="ja-JP" altLang="en-US" dirty="0"/>
              <a:t>アプローチ</a:t>
            </a:r>
            <a:r>
              <a:rPr kumimoji="1" lang="ja-JP" altLang="en-US" dirty="0" smtClean="0"/>
              <a:t>がとられた。</a:t>
            </a:r>
            <a:endParaRPr kumimoji="1" lang="en-US" altLang="ja-JP" dirty="0" smtClean="0"/>
          </a:p>
          <a:p>
            <a:endParaRPr kumimoji="1" lang="en-US" altLang="ja-JP" dirty="0"/>
          </a:p>
          <a:p>
            <a:r>
              <a:rPr kumimoji="1" lang="ja-JP" altLang="en-US" dirty="0" smtClean="0"/>
              <a:t>①グローバル</a:t>
            </a:r>
            <a:r>
              <a:rPr kumimoji="1" lang="en-US" altLang="ja-JP" dirty="0" smtClean="0"/>
              <a:t>IP</a:t>
            </a:r>
            <a:r>
              <a:rPr kumimoji="1" lang="ja-JP" altLang="en-US" dirty="0" smtClean="0"/>
              <a:t>アドレス</a:t>
            </a:r>
            <a:r>
              <a:rPr kumimoji="1" lang="en-US" altLang="ja-JP" dirty="0" smtClean="0"/>
              <a:t>1</a:t>
            </a:r>
            <a:r>
              <a:rPr kumimoji="1" lang="ja-JP" altLang="en-US" dirty="0" smtClean="0"/>
              <a:t>個を複数端末で使いまわす方式</a:t>
            </a:r>
            <a:endParaRPr kumimoji="1" lang="en-US" altLang="ja-JP" dirty="0" smtClean="0"/>
          </a:p>
          <a:p>
            <a:r>
              <a:rPr kumimoji="1" lang="ja-JP" altLang="en-US" dirty="0" smtClean="0"/>
              <a:t>②</a:t>
            </a:r>
            <a:r>
              <a:rPr kumimoji="1" lang="en-US" altLang="ja-JP" dirty="0" smtClean="0"/>
              <a:t>IP</a:t>
            </a:r>
            <a:r>
              <a:rPr kumimoji="1" lang="ja-JP" altLang="en-US" dirty="0" smtClean="0"/>
              <a:t>アドレスの拡張（</a:t>
            </a:r>
            <a:r>
              <a:rPr kumimoji="1" lang="en-US" altLang="ja-JP" dirty="0" smtClean="0"/>
              <a:t>IPv4</a:t>
            </a:r>
            <a:r>
              <a:rPr kumimoji="1" lang="ja-JP" altLang="en-US" dirty="0" smtClean="0"/>
              <a:t>の</a:t>
            </a:r>
            <a:r>
              <a:rPr kumimoji="1" lang="en-US" altLang="ja-JP" dirty="0" smtClean="0"/>
              <a:t>32bit</a:t>
            </a:r>
            <a:r>
              <a:rPr kumimoji="1" lang="ja-JP" altLang="en-US" dirty="0" smtClean="0"/>
              <a:t>空間から、</a:t>
            </a:r>
            <a:r>
              <a:rPr kumimoji="1" lang="en-US" altLang="ja-JP" dirty="0" smtClean="0"/>
              <a:t>IPv6</a:t>
            </a:r>
            <a:r>
              <a:rPr kumimoji="1" lang="ja-JP" altLang="en-US" dirty="0" smtClean="0"/>
              <a:t>の</a:t>
            </a:r>
            <a:r>
              <a:rPr kumimoji="1" lang="en-US" altLang="ja-JP" dirty="0" smtClean="0"/>
              <a:t>128bit</a:t>
            </a:r>
            <a:r>
              <a:rPr kumimoji="1" lang="ja-JP" altLang="en-US" dirty="0" smtClean="0"/>
              <a:t>空間へ</a:t>
            </a:r>
            <a:r>
              <a:rPr kumimoji="1" lang="en-US" altLang="ja-JP" dirty="0" smtClean="0"/>
              <a:t>)</a:t>
            </a:r>
          </a:p>
          <a:p>
            <a:endParaRPr kumimoji="1" lang="en-US" altLang="ja-JP" dirty="0"/>
          </a:p>
          <a:p>
            <a:r>
              <a:rPr kumimoji="1" lang="ja-JP" altLang="en-US" dirty="0" smtClean="0"/>
              <a:t>①の方式は、ゲートウェイ</a:t>
            </a:r>
            <a:r>
              <a:rPr kumimoji="1" lang="en-US" altLang="ja-JP" dirty="0" smtClean="0"/>
              <a:t>(</a:t>
            </a:r>
            <a:r>
              <a:rPr kumimoji="1" lang="ja-JP" altLang="en-US" dirty="0" smtClean="0"/>
              <a:t>ルータ</a:t>
            </a:r>
            <a:r>
              <a:rPr kumimoji="1" lang="en-US" altLang="ja-JP" dirty="0" smtClean="0"/>
              <a:t>)</a:t>
            </a:r>
            <a:r>
              <a:rPr kumimoji="1" lang="ja-JP" altLang="en-US" dirty="0" smtClean="0"/>
              <a:t>と呼ばれる装置が、</a:t>
            </a:r>
            <a:endParaRPr kumimoji="1" lang="en-US" altLang="ja-JP" dirty="0" smtClean="0"/>
          </a:p>
          <a:p>
            <a:r>
              <a:rPr kumimoji="1" lang="ja-JP" altLang="en-US" dirty="0" smtClean="0"/>
              <a:t>通過する全パケットの</a:t>
            </a:r>
            <a:r>
              <a:rPr kumimoji="1" lang="en-US" altLang="ja-JP" dirty="0" smtClean="0"/>
              <a:t>IP</a:t>
            </a:r>
            <a:r>
              <a:rPr kumimoji="1" lang="ja-JP" altLang="en-US" dirty="0" smtClean="0"/>
              <a:t>ヘッダの送信元</a:t>
            </a:r>
            <a:r>
              <a:rPr kumimoji="1" lang="en-US" altLang="ja-JP" dirty="0" smtClean="0"/>
              <a:t>IP</a:t>
            </a:r>
            <a:r>
              <a:rPr kumimoji="1" lang="ja-JP" altLang="en-US" dirty="0" smtClean="0"/>
              <a:t>アドレス・宛先</a:t>
            </a:r>
            <a:r>
              <a:rPr kumimoji="1" lang="en-US" altLang="ja-JP" dirty="0" smtClean="0"/>
              <a:t>IP</a:t>
            </a:r>
            <a:r>
              <a:rPr kumimoji="1" lang="ja-JP" altLang="en-US" dirty="0" smtClean="0"/>
              <a:t>アドレスを</a:t>
            </a:r>
            <a:endParaRPr kumimoji="1" lang="en-US" altLang="ja-JP" dirty="0" smtClean="0"/>
          </a:p>
          <a:p>
            <a:r>
              <a:rPr kumimoji="1" lang="ja-JP" altLang="en-US" dirty="0"/>
              <a:t>監視</a:t>
            </a:r>
            <a:r>
              <a:rPr kumimoji="1" lang="ja-JP" altLang="en-US" dirty="0" smtClean="0"/>
              <a:t>し、グローバル</a:t>
            </a:r>
            <a:r>
              <a:rPr kumimoji="1" lang="en-US" altLang="ja-JP" dirty="0" smtClean="0"/>
              <a:t>IP</a:t>
            </a:r>
            <a:r>
              <a:rPr kumimoji="1" lang="ja-JP" altLang="en-US" dirty="0" smtClean="0"/>
              <a:t>アドレスとローカル</a:t>
            </a:r>
            <a:r>
              <a:rPr kumimoji="1" lang="en-US" altLang="ja-JP" dirty="0" smtClean="0"/>
              <a:t>IP</a:t>
            </a:r>
            <a:r>
              <a:rPr kumimoji="1" lang="ja-JP" altLang="en-US" dirty="0" smtClean="0"/>
              <a:t>アドレスの相互変換および</a:t>
            </a:r>
            <a:endParaRPr kumimoji="1" lang="en-US" altLang="ja-JP" dirty="0" smtClean="0"/>
          </a:p>
          <a:p>
            <a:r>
              <a:rPr kumimoji="1" lang="ja-JP" altLang="en-US" dirty="0" smtClean="0"/>
              <a:t>パケットデータの書き換えを行う。</a:t>
            </a:r>
            <a:endParaRPr kumimoji="1" lang="en-US" altLang="ja-JP" dirty="0" smtClean="0"/>
          </a:p>
          <a:p>
            <a:endParaRPr kumimoji="1" lang="en-US" altLang="ja-JP" dirty="0"/>
          </a:p>
          <a:p>
            <a:r>
              <a:rPr kumimoji="1" lang="ja-JP" altLang="en-US" dirty="0" smtClean="0"/>
              <a:t>②の方式は、</a:t>
            </a:r>
            <a:r>
              <a:rPr kumimoji="1" lang="en-US" altLang="ja-JP" dirty="0" smtClean="0"/>
              <a:t>IP</a:t>
            </a:r>
            <a:r>
              <a:rPr kumimoji="1" lang="ja-JP" altLang="en-US" dirty="0" smtClean="0"/>
              <a:t>アドレス枯渇の心配がないため、</a:t>
            </a:r>
            <a:endParaRPr kumimoji="1" lang="en-US" altLang="ja-JP" dirty="0" smtClean="0"/>
          </a:p>
          <a:p>
            <a:r>
              <a:rPr kumimoji="1" lang="ja-JP" altLang="en-US" dirty="0" smtClean="0"/>
              <a:t>従来通り直接端末がグローバル</a:t>
            </a:r>
            <a:r>
              <a:rPr kumimoji="1" lang="en-US" altLang="ja-JP" dirty="0" smtClean="0"/>
              <a:t>IP</a:t>
            </a:r>
            <a:r>
              <a:rPr kumimoji="1" lang="ja-JP" altLang="en-US" dirty="0" smtClean="0"/>
              <a:t>アドレスを扱う。</a:t>
            </a:r>
            <a:endParaRPr kumimoji="1" lang="en-US" altLang="ja-JP" dirty="0" smtClean="0"/>
          </a:p>
          <a:p>
            <a:endParaRPr kumimoji="1" lang="en-US" altLang="ja-JP" dirty="0"/>
          </a:p>
          <a:p>
            <a:r>
              <a:rPr kumimoji="1" lang="en-US" altLang="ja-JP" dirty="0" smtClean="0"/>
              <a:t>IP</a:t>
            </a:r>
            <a:r>
              <a:rPr kumimoji="1" lang="ja-JP" altLang="en-US" dirty="0" smtClean="0"/>
              <a:t>アドレス枯渇問題が叫ばれて久しいが、①の方式に対応するルータが</a:t>
            </a:r>
            <a:endParaRPr kumimoji="1" lang="en-US" altLang="ja-JP" dirty="0" smtClean="0"/>
          </a:p>
          <a:p>
            <a:r>
              <a:rPr kumimoji="1" lang="ja-JP" altLang="en-US" dirty="0" smtClean="0"/>
              <a:t>数千円</a:t>
            </a:r>
            <a:r>
              <a:rPr kumimoji="1" lang="ja-JP" altLang="en-US" dirty="0"/>
              <a:t>程度</a:t>
            </a:r>
            <a:r>
              <a:rPr kumimoji="1" lang="ja-JP" altLang="en-US" dirty="0" smtClean="0"/>
              <a:t>で</a:t>
            </a:r>
            <a:r>
              <a:rPr kumimoji="1" lang="ja-JP" altLang="en-US" dirty="0"/>
              <a:t>入手</a:t>
            </a:r>
            <a:r>
              <a:rPr kumimoji="1" lang="ja-JP" altLang="en-US" dirty="0" smtClean="0"/>
              <a:t>できるようになり、</a:t>
            </a:r>
            <a:endParaRPr kumimoji="1" lang="en-US" altLang="ja-JP" dirty="0" smtClean="0"/>
          </a:p>
          <a:p>
            <a:r>
              <a:rPr kumimoji="1" lang="ja-JP" altLang="en-US" dirty="0" smtClean="0"/>
              <a:t>②の方式</a:t>
            </a:r>
            <a:r>
              <a:rPr kumimoji="1" lang="en-US" altLang="ja-JP" dirty="0" smtClean="0"/>
              <a:t>(IPv6)</a:t>
            </a:r>
            <a:r>
              <a:rPr kumimoji="1" lang="ja-JP" altLang="en-US" dirty="0" err="1" smtClean="0"/>
              <a:t>への</a:t>
            </a:r>
            <a:r>
              <a:rPr kumimoji="1" lang="ja-JP" altLang="en-US" dirty="0" smtClean="0"/>
              <a:t>移行はなかなか進んでいない。</a:t>
            </a:r>
            <a:endParaRPr kumimoji="1" lang="ja-JP" altLang="en-US" dirty="0"/>
          </a:p>
        </p:txBody>
      </p:sp>
    </p:spTree>
    <p:extLst>
      <p:ext uri="{BB962C8B-B14F-4D97-AF65-F5344CB8AC3E}">
        <p14:creationId xmlns:p14="http://schemas.microsoft.com/office/powerpoint/2010/main" val="863399341"/>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kumimoji="1" lang="ja-JP" altLang="en-US" dirty="0" smtClean="0"/>
              <a:t>グローバル</a:t>
            </a:r>
            <a:r>
              <a:rPr kumimoji="1" lang="en-US" altLang="ja-JP" dirty="0" smtClean="0"/>
              <a:t>IP</a:t>
            </a:r>
            <a:r>
              <a:rPr kumimoji="1" lang="ja-JP" altLang="en-US" dirty="0" smtClean="0"/>
              <a:t>アドレス</a:t>
            </a:r>
            <a:r>
              <a:rPr kumimoji="1" lang="en-US" altLang="ja-JP" dirty="0" smtClean="0"/>
              <a:t>/</a:t>
            </a:r>
            <a:r>
              <a:rPr kumimoji="1" lang="ja-JP" altLang="en-US" dirty="0" smtClean="0"/>
              <a:t>ローカル</a:t>
            </a:r>
            <a:r>
              <a:rPr kumimoji="1" lang="en-US" altLang="ja-JP" dirty="0" smtClean="0"/>
              <a:t>IP</a:t>
            </a:r>
            <a:r>
              <a:rPr kumimoji="1" lang="ja-JP" altLang="en-US" dirty="0" smtClean="0"/>
              <a:t>アドレス</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149</a:t>
            </a:fld>
            <a:endParaRPr lang="de-DE" dirty="0"/>
          </a:p>
        </p:txBody>
      </p:sp>
      <p:pic>
        <p:nvPicPr>
          <p:cNvPr id="25" name="図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1772816"/>
            <a:ext cx="3965574" cy="4464496"/>
          </a:xfrm>
          <a:prstGeom prst="rect">
            <a:avLst/>
          </a:prstGeom>
        </p:spPr>
      </p:pic>
      <p:sp>
        <p:nvSpPr>
          <p:cNvPr id="27" name="テキスト ボックス 26"/>
          <p:cNvSpPr txBox="1"/>
          <p:nvPr/>
        </p:nvSpPr>
        <p:spPr>
          <a:xfrm>
            <a:off x="5069309" y="1642469"/>
            <a:ext cx="6373861" cy="369332"/>
          </a:xfrm>
          <a:prstGeom prst="rect">
            <a:avLst/>
          </a:prstGeom>
          <a:noFill/>
        </p:spPr>
        <p:txBody>
          <a:bodyPr wrap="none" rtlCol="0">
            <a:spAutoFit/>
          </a:bodyPr>
          <a:lstStyle/>
          <a:p>
            <a:r>
              <a:rPr kumimoji="1" lang="en-US" altLang="ja-JP" dirty="0" smtClean="0"/>
              <a:t>PC</a:t>
            </a:r>
            <a:r>
              <a:rPr kumimoji="1" lang="ja-JP" altLang="en-US" dirty="0" smtClean="0"/>
              <a:t>が </a:t>
            </a:r>
            <a:r>
              <a:rPr kumimoji="1" lang="en-US" altLang="ja-JP" dirty="0" smtClean="0"/>
              <a:t>192.168.0.3 (</a:t>
            </a:r>
            <a:r>
              <a:rPr kumimoji="1" lang="ja-JP" altLang="en-US" dirty="0" smtClean="0"/>
              <a:t>ローカル</a:t>
            </a:r>
            <a:r>
              <a:rPr kumimoji="1" lang="en-US" altLang="ja-JP" dirty="0" smtClean="0"/>
              <a:t>IP</a:t>
            </a:r>
            <a:r>
              <a:rPr kumimoji="1" lang="ja-JP" altLang="en-US" dirty="0" smtClean="0"/>
              <a:t>アドレス</a:t>
            </a:r>
            <a:r>
              <a:rPr kumimoji="1" lang="en-US" altLang="ja-JP" dirty="0" smtClean="0"/>
              <a:t>)</a:t>
            </a:r>
            <a:r>
              <a:rPr kumimoji="1" lang="ja-JP" altLang="en-US" dirty="0" smtClean="0"/>
              <a:t>と通信したい場合</a:t>
            </a:r>
            <a:endParaRPr kumimoji="1" lang="ja-JP" altLang="en-US" dirty="0"/>
          </a:p>
        </p:txBody>
      </p:sp>
      <p:sp>
        <p:nvSpPr>
          <p:cNvPr id="36" name="テキスト ボックス 35"/>
          <p:cNvSpPr txBox="1"/>
          <p:nvPr/>
        </p:nvSpPr>
        <p:spPr>
          <a:xfrm>
            <a:off x="4305757" y="2275072"/>
            <a:ext cx="3882794" cy="253916"/>
          </a:xfrm>
          <a:prstGeom prst="rect">
            <a:avLst/>
          </a:prstGeom>
          <a:noFill/>
        </p:spPr>
        <p:txBody>
          <a:bodyPr wrap="none" rtlCol="0">
            <a:spAutoFit/>
          </a:bodyPr>
          <a:lstStyle/>
          <a:p>
            <a:r>
              <a:rPr kumimoji="1" lang="ja-JP" altLang="en-US" sz="1050" dirty="0" smtClean="0"/>
              <a:t>自身の</a:t>
            </a:r>
            <a:r>
              <a:rPr kumimoji="1" lang="en-US" altLang="ja-JP" sz="1050" dirty="0" smtClean="0"/>
              <a:t>IP</a:t>
            </a:r>
            <a:r>
              <a:rPr kumimoji="1" lang="ja-JP" altLang="en-US" sz="1050" dirty="0" smtClean="0"/>
              <a:t>アドレス </a:t>
            </a:r>
            <a:r>
              <a:rPr kumimoji="1" lang="en-US" altLang="ja-JP" sz="1050" dirty="0" smtClean="0"/>
              <a:t>192.168.0.10 </a:t>
            </a:r>
            <a:r>
              <a:rPr kumimoji="1" lang="ja-JP" altLang="en-US" sz="1050" dirty="0" smtClean="0"/>
              <a:t>とサブネットマスクを</a:t>
            </a:r>
            <a:r>
              <a:rPr kumimoji="1" lang="en-US" altLang="ja-JP" sz="1050" dirty="0" smtClean="0"/>
              <a:t>AND</a:t>
            </a:r>
            <a:endParaRPr kumimoji="1" lang="ja-JP" altLang="en-US" sz="1050" dirty="0"/>
          </a:p>
        </p:txBody>
      </p:sp>
      <p:sp>
        <p:nvSpPr>
          <p:cNvPr id="37" name="テキスト ボックス 36"/>
          <p:cNvSpPr txBox="1"/>
          <p:nvPr/>
        </p:nvSpPr>
        <p:spPr>
          <a:xfrm>
            <a:off x="8256240" y="2275072"/>
            <a:ext cx="3799438" cy="253916"/>
          </a:xfrm>
          <a:prstGeom prst="rect">
            <a:avLst/>
          </a:prstGeom>
          <a:noFill/>
        </p:spPr>
        <p:txBody>
          <a:bodyPr wrap="none" rtlCol="0">
            <a:spAutoFit/>
          </a:bodyPr>
          <a:lstStyle/>
          <a:p>
            <a:r>
              <a:rPr kumimoji="1" lang="ja-JP" altLang="en-US" sz="1050" dirty="0" smtClean="0"/>
              <a:t>相手の</a:t>
            </a:r>
            <a:r>
              <a:rPr kumimoji="1" lang="en-US" altLang="ja-JP" sz="1050" dirty="0" smtClean="0"/>
              <a:t>IP</a:t>
            </a:r>
            <a:r>
              <a:rPr kumimoji="1" lang="ja-JP" altLang="en-US" sz="1050" dirty="0" smtClean="0"/>
              <a:t>アドレス </a:t>
            </a:r>
            <a:r>
              <a:rPr kumimoji="1" lang="en-US" altLang="ja-JP" sz="1050" dirty="0" smtClean="0"/>
              <a:t>192.168.0.3 </a:t>
            </a:r>
            <a:r>
              <a:rPr kumimoji="1" lang="ja-JP" altLang="en-US" sz="1050" dirty="0" smtClean="0"/>
              <a:t>とサブネットマスクを</a:t>
            </a:r>
            <a:r>
              <a:rPr kumimoji="1" lang="en-US" altLang="ja-JP" sz="1050" dirty="0" smtClean="0"/>
              <a:t>AND</a:t>
            </a:r>
            <a:endParaRPr kumimoji="1" lang="ja-JP" altLang="en-US" sz="1050" dirty="0"/>
          </a:p>
        </p:txBody>
      </p:sp>
      <p:sp>
        <p:nvSpPr>
          <p:cNvPr id="29" name="下矢印 28"/>
          <p:cNvSpPr/>
          <p:nvPr/>
        </p:nvSpPr>
        <p:spPr>
          <a:xfrm>
            <a:off x="6600056" y="2060848"/>
            <a:ext cx="288032" cy="2142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下矢印 37"/>
          <p:cNvSpPr/>
          <p:nvPr/>
        </p:nvSpPr>
        <p:spPr>
          <a:xfrm>
            <a:off x="9120336" y="2060848"/>
            <a:ext cx="288032" cy="2142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下矢印 38"/>
          <p:cNvSpPr/>
          <p:nvPr/>
        </p:nvSpPr>
        <p:spPr>
          <a:xfrm>
            <a:off x="6600056" y="2557907"/>
            <a:ext cx="288032" cy="2142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p:cNvSpPr txBox="1"/>
          <p:nvPr/>
        </p:nvSpPr>
        <p:spPr>
          <a:xfrm>
            <a:off x="4305757" y="2898127"/>
            <a:ext cx="3642344" cy="253916"/>
          </a:xfrm>
          <a:prstGeom prst="rect">
            <a:avLst/>
          </a:prstGeom>
          <a:noFill/>
        </p:spPr>
        <p:txBody>
          <a:bodyPr wrap="none" rtlCol="0">
            <a:spAutoFit/>
          </a:bodyPr>
          <a:lstStyle/>
          <a:p>
            <a:r>
              <a:rPr kumimoji="1" lang="ja-JP" altLang="en-US" sz="1050" dirty="0" smtClean="0"/>
              <a:t>自身のネットワークアドレス </a:t>
            </a:r>
            <a:r>
              <a:rPr kumimoji="1" lang="en-US" altLang="ja-JP" sz="1050" dirty="0" smtClean="0"/>
              <a:t>192.168.0.0 </a:t>
            </a:r>
            <a:r>
              <a:rPr kumimoji="1" lang="ja-JP" altLang="en-US" sz="1050" dirty="0" err="1" smtClean="0"/>
              <a:t>が算</a:t>
            </a:r>
            <a:r>
              <a:rPr kumimoji="1" lang="ja-JP" altLang="en-US" sz="1050" dirty="0" smtClean="0"/>
              <a:t>出される</a:t>
            </a:r>
            <a:endParaRPr kumimoji="1" lang="ja-JP" altLang="en-US" sz="1050" dirty="0"/>
          </a:p>
        </p:txBody>
      </p:sp>
      <p:sp>
        <p:nvSpPr>
          <p:cNvPr id="41" name="テキスト ボックス 40"/>
          <p:cNvSpPr txBox="1"/>
          <p:nvPr/>
        </p:nvSpPr>
        <p:spPr>
          <a:xfrm>
            <a:off x="8256240" y="2898127"/>
            <a:ext cx="3776996" cy="253916"/>
          </a:xfrm>
          <a:prstGeom prst="rect">
            <a:avLst/>
          </a:prstGeom>
          <a:noFill/>
        </p:spPr>
        <p:txBody>
          <a:bodyPr wrap="none" rtlCol="0">
            <a:spAutoFit/>
          </a:bodyPr>
          <a:lstStyle/>
          <a:p>
            <a:r>
              <a:rPr kumimoji="1" lang="ja-JP" altLang="en-US" sz="1050" dirty="0" smtClean="0"/>
              <a:t>相手のネットワークアドレス </a:t>
            </a:r>
            <a:r>
              <a:rPr kumimoji="1" lang="en-US" altLang="ja-JP" sz="1050" dirty="0" smtClean="0"/>
              <a:t>192.168.0.0 </a:t>
            </a:r>
            <a:r>
              <a:rPr kumimoji="1" lang="ja-JP" altLang="en-US" sz="1050" dirty="0" err="1" smtClean="0"/>
              <a:t>が算</a:t>
            </a:r>
            <a:r>
              <a:rPr kumimoji="1" lang="ja-JP" altLang="en-US" sz="1050" dirty="0" smtClean="0"/>
              <a:t>出される</a:t>
            </a:r>
            <a:endParaRPr kumimoji="1" lang="ja-JP" altLang="en-US" sz="1050" dirty="0"/>
          </a:p>
        </p:txBody>
      </p:sp>
      <p:sp>
        <p:nvSpPr>
          <p:cNvPr id="42" name="下矢印 41"/>
          <p:cNvSpPr/>
          <p:nvPr/>
        </p:nvSpPr>
        <p:spPr>
          <a:xfrm>
            <a:off x="9120336" y="2615354"/>
            <a:ext cx="288032" cy="2142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p:cNvSpPr txBox="1"/>
          <p:nvPr/>
        </p:nvSpPr>
        <p:spPr>
          <a:xfrm>
            <a:off x="6141355" y="3514098"/>
            <a:ext cx="4570482" cy="369332"/>
          </a:xfrm>
          <a:prstGeom prst="rect">
            <a:avLst/>
          </a:prstGeom>
          <a:noFill/>
        </p:spPr>
        <p:txBody>
          <a:bodyPr wrap="none" rtlCol="0">
            <a:spAutoFit/>
          </a:bodyPr>
          <a:lstStyle/>
          <a:p>
            <a:r>
              <a:rPr kumimoji="1" lang="ja-JP" altLang="en-US" dirty="0" smtClean="0"/>
              <a:t>自身と相手のネットワークアドレスが合致</a:t>
            </a:r>
            <a:endParaRPr kumimoji="1" lang="ja-JP" altLang="en-US" dirty="0"/>
          </a:p>
        </p:txBody>
      </p:sp>
      <p:sp>
        <p:nvSpPr>
          <p:cNvPr id="44" name="下矢印 43"/>
          <p:cNvSpPr/>
          <p:nvPr/>
        </p:nvSpPr>
        <p:spPr>
          <a:xfrm>
            <a:off x="6600056" y="3210638"/>
            <a:ext cx="288032" cy="2142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下矢印 44"/>
          <p:cNvSpPr/>
          <p:nvPr/>
        </p:nvSpPr>
        <p:spPr>
          <a:xfrm>
            <a:off x="8044534" y="3947063"/>
            <a:ext cx="288032" cy="2142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p:cNvSpPr txBox="1"/>
          <p:nvPr/>
        </p:nvSpPr>
        <p:spPr>
          <a:xfrm>
            <a:off x="6141355" y="4301444"/>
            <a:ext cx="4141583" cy="369332"/>
          </a:xfrm>
          <a:prstGeom prst="rect">
            <a:avLst/>
          </a:prstGeom>
          <a:noFill/>
        </p:spPr>
        <p:txBody>
          <a:bodyPr wrap="none" rtlCol="0">
            <a:spAutoFit/>
          </a:bodyPr>
          <a:lstStyle/>
          <a:p>
            <a:r>
              <a:rPr kumimoji="1" lang="en-US" altLang="ja-JP" dirty="0" smtClean="0"/>
              <a:t>ARP</a:t>
            </a:r>
            <a:r>
              <a:rPr kumimoji="1" lang="ja-JP" altLang="en-US" dirty="0" smtClean="0"/>
              <a:t>により相手の</a:t>
            </a:r>
            <a:r>
              <a:rPr kumimoji="1" lang="en-US" altLang="ja-JP" dirty="0" smtClean="0"/>
              <a:t>MAC</a:t>
            </a:r>
            <a:r>
              <a:rPr kumimoji="1" lang="ja-JP" altLang="en-US" dirty="0" smtClean="0"/>
              <a:t>アドレスを入手</a:t>
            </a:r>
            <a:endParaRPr kumimoji="1" lang="ja-JP" altLang="en-US" dirty="0"/>
          </a:p>
        </p:txBody>
      </p:sp>
      <p:sp>
        <p:nvSpPr>
          <p:cNvPr id="47" name="下矢印 46"/>
          <p:cNvSpPr/>
          <p:nvPr/>
        </p:nvSpPr>
        <p:spPr>
          <a:xfrm>
            <a:off x="8044534" y="4799136"/>
            <a:ext cx="288032" cy="2142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p:cNvSpPr txBox="1"/>
          <p:nvPr/>
        </p:nvSpPr>
        <p:spPr>
          <a:xfrm>
            <a:off x="7634552" y="5141720"/>
            <a:ext cx="1107996" cy="369332"/>
          </a:xfrm>
          <a:prstGeom prst="rect">
            <a:avLst/>
          </a:prstGeom>
          <a:noFill/>
        </p:spPr>
        <p:txBody>
          <a:bodyPr wrap="none" rtlCol="0">
            <a:spAutoFit/>
          </a:bodyPr>
          <a:lstStyle/>
          <a:p>
            <a:r>
              <a:rPr kumimoji="1" lang="ja-JP" altLang="en-US" dirty="0" smtClean="0"/>
              <a:t>通信開始</a:t>
            </a:r>
            <a:endParaRPr kumimoji="1" lang="ja-JP" altLang="en-US" dirty="0"/>
          </a:p>
        </p:txBody>
      </p:sp>
      <p:sp>
        <p:nvSpPr>
          <p:cNvPr id="49" name="下矢印 48"/>
          <p:cNvSpPr/>
          <p:nvPr/>
        </p:nvSpPr>
        <p:spPr>
          <a:xfrm>
            <a:off x="9120336" y="3204175"/>
            <a:ext cx="288032" cy="2142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51923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kumimoji="1" lang="ja-JP" altLang="en-US" dirty="0"/>
              <a:t>インターネット対応実製品の</a:t>
            </a:r>
            <a:r>
              <a:rPr kumimoji="1" lang="ja-JP" altLang="en-US" dirty="0" smtClean="0"/>
              <a:t>仕組み</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15</a:t>
            </a:fld>
            <a:endParaRPr lang="de-DE" dirty="0"/>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1584" y="1916832"/>
            <a:ext cx="1838263" cy="1027385"/>
          </a:xfrm>
          <a:prstGeom prst="rect">
            <a:avLst/>
          </a:prstGeom>
        </p:spPr>
      </p:pic>
      <p:sp>
        <p:nvSpPr>
          <p:cNvPr id="6" name="テキスト ボックス 5"/>
          <p:cNvSpPr txBox="1"/>
          <p:nvPr/>
        </p:nvSpPr>
        <p:spPr>
          <a:xfrm>
            <a:off x="335360" y="2348880"/>
            <a:ext cx="1723549" cy="461665"/>
          </a:xfrm>
          <a:prstGeom prst="rect">
            <a:avLst/>
          </a:prstGeom>
          <a:noFill/>
        </p:spPr>
        <p:txBody>
          <a:bodyPr wrap="none" rtlCol="0">
            <a:spAutoFit/>
          </a:bodyPr>
          <a:lstStyle/>
          <a:p>
            <a:r>
              <a:rPr kumimoji="1" lang="ja-JP" altLang="en-US" sz="2400" dirty="0" smtClean="0"/>
              <a:t>ハイエンド</a:t>
            </a:r>
            <a:endParaRPr kumimoji="1" lang="ja-JP" altLang="en-US" sz="2400" dirty="0"/>
          </a:p>
        </p:txBody>
      </p:sp>
      <p:sp>
        <p:nvSpPr>
          <p:cNvPr id="7" name="テキスト ボックス 6"/>
          <p:cNvSpPr txBox="1"/>
          <p:nvPr/>
        </p:nvSpPr>
        <p:spPr>
          <a:xfrm>
            <a:off x="335360" y="3968343"/>
            <a:ext cx="2031325" cy="461665"/>
          </a:xfrm>
          <a:prstGeom prst="rect">
            <a:avLst/>
          </a:prstGeom>
          <a:noFill/>
        </p:spPr>
        <p:txBody>
          <a:bodyPr wrap="none" rtlCol="0">
            <a:spAutoFit/>
          </a:bodyPr>
          <a:lstStyle/>
          <a:p>
            <a:r>
              <a:rPr kumimoji="1" lang="ja-JP" altLang="en-US" sz="2400" dirty="0" smtClean="0"/>
              <a:t>ミッドレンジ</a:t>
            </a:r>
            <a:endParaRPr kumimoji="1" lang="ja-JP" altLang="en-US" sz="2400" dirty="0"/>
          </a:p>
        </p:txBody>
      </p:sp>
      <p:sp>
        <p:nvSpPr>
          <p:cNvPr id="8" name="テキスト ボックス 7"/>
          <p:cNvSpPr txBox="1"/>
          <p:nvPr/>
        </p:nvSpPr>
        <p:spPr>
          <a:xfrm>
            <a:off x="335360" y="5434408"/>
            <a:ext cx="1723549" cy="461665"/>
          </a:xfrm>
          <a:prstGeom prst="rect">
            <a:avLst/>
          </a:prstGeom>
          <a:noFill/>
        </p:spPr>
        <p:txBody>
          <a:bodyPr wrap="none" rtlCol="0">
            <a:spAutoFit/>
          </a:bodyPr>
          <a:lstStyle/>
          <a:p>
            <a:r>
              <a:rPr kumimoji="1" lang="ja-JP" altLang="en-US" sz="2400" dirty="0" smtClean="0"/>
              <a:t>ローエンド</a:t>
            </a:r>
            <a:endParaRPr kumimoji="1" lang="ja-JP" altLang="en-US" sz="2400" dirty="0"/>
          </a:p>
        </p:txBody>
      </p:sp>
      <p:pic>
        <p:nvPicPr>
          <p:cNvPr id="9" name="図 8"/>
          <p:cNvPicPr>
            <a:picLocks noChangeAspect="1"/>
          </p:cNvPicPr>
          <p:nvPr/>
        </p:nvPicPr>
        <p:blipFill>
          <a:blip r:embed="rId3"/>
          <a:stretch>
            <a:fillRect/>
          </a:stretch>
        </p:blipFill>
        <p:spPr>
          <a:xfrm>
            <a:off x="2567608" y="3274693"/>
            <a:ext cx="1148070" cy="1482183"/>
          </a:xfrm>
          <a:prstGeom prst="rect">
            <a:avLst/>
          </a:prstGeom>
        </p:spPr>
      </p:pic>
      <p:pic>
        <p:nvPicPr>
          <p:cNvPr id="10" name="図 9"/>
          <p:cNvPicPr>
            <a:picLocks noChangeAspect="1"/>
          </p:cNvPicPr>
          <p:nvPr/>
        </p:nvPicPr>
        <p:blipFill>
          <a:blip r:embed="rId4"/>
          <a:stretch>
            <a:fillRect/>
          </a:stretch>
        </p:blipFill>
        <p:spPr>
          <a:xfrm>
            <a:off x="2870609" y="5013176"/>
            <a:ext cx="800212" cy="1095528"/>
          </a:xfrm>
          <a:prstGeom prst="rect">
            <a:avLst/>
          </a:prstGeom>
        </p:spPr>
      </p:pic>
      <p:sp>
        <p:nvSpPr>
          <p:cNvPr id="11" name="テキスト ボックス 10"/>
          <p:cNvSpPr txBox="1"/>
          <p:nvPr/>
        </p:nvSpPr>
        <p:spPr>
          <a:xfrm>
            <a:off x="4560768" y="1979548"/>
            <a:ext cx="3587842" cy="923330"/>
          </a:xfrm>
          <a:prstGeom prst="rect">
            <a:avLst/>
          </a:prstGeom>
          <a:noFill/>
        </p:spPr>
        <p:txBody>
          <a:bodyPr wrap="none" rtlCol="0">
            <a:spAutoFit/>
          </a:bodyPr>
          <a:lstStyle/>
          <a:p>
            <a:r>
              <a:rPr kumimoji="1" lang="en-US" altLang="ja-JP" dirty="0" smtClean="0"/>
              <a:t>~3GHz </a:t>
            </a:r>
            <a:r>
              <a:rPr kumimoji="1" lang="ja-JP" altLang="en-US" dirty="0" smtClean="0"/>
              <a:t>動作周波数の</a:t>
            </a:r>
            <a:r>
              <a:rPr kumimoji="1" lang="en-US" altLang="ja-JP" dirty="0" smtClean="0"/>
              <a:t>CPU</a:t>
            </a:r>
            <a:r>
              <a:rPr kumimoji="1" lang="ja-JP" altLang="en-US" dirty="0" smtClean="0"/>
              <a:t>を複数</a:t>
            </a:r>
            <a:endParaRPr kumimoji="1" lang="en-US" altLang="ja-JP" dirty="0" smtClean="0"/>
          </a:p>
          <a:p>
            <a:r>
              <a:rPr kumimoji="1" lang="ja-JP" altLang="en-US" dirty="0" smtClean="0"/>
              <a:t>高速なストレージを外付け</a:t>
            </a:r>
            <a:endParaRPr kumimoji="1" lang="en-US" altLang="ja-JP" dirty="0" smtClean="0"/>
          </a:p>
          <a:p>
            <a:r>
              <a:rPr kumimoji="1" lang="ja-JP" altLang="en-US" dirty="0"/>
              <a:t>高速</a:t>
            </a:r>
            <a:r>
              <a:rPr kumimoji="1" lang="ja-JP" altLang="en-US" dirty="0" smtClean="0"/>
              <a:t>なメモリを外付け</a:t>
            </a:r>
            <a:endParaRPr kumimoji="1" lang="ja-JP" altLang="en-US" dirty="0"/>
          </a:p>
        </p:txBody>
      </p:sp>
      <p:sp>
        <p:nvSpPr>
          <p:cNvPr id="12" name="テキスト ボックス 11"/>
          <p:cNvSpPr txBox="1"/>
          <p:nvPr/>
        </p:nvSpPr>
        <p:spPr>
          <a:xfrm>
            <a:off x="4560768" y="3503228"/>
            <a:ext cx="3587842" cy="923330"/>
          </a:xfrm>
          <a:prstGeom prst="rect">
            <a:avLst/>
          </a:prstGeom>
          <a:noFill/>
        </p:spPr>
        <p:txBody>
          <a:bodyPr wrap="none" rtlCol="0">
            <a:spAutoFit/>
          </a:bodyPr>
          <a:lstStyle/>
          <a:p>
            <a:r>
              <a:rPr kumimoji="1" lang="en-US" altLang="ja-JP" dirty="0" smtClean="0"/>
              <a:t>~1GHz </a:t>
            </a:r>
            <a:r>
              <a:rPr kumimoji="1" lang="ja-JP" altLang="en-US" dirty="0" smtClean="0"/>
              <a:t>動作周波数の</a:t>
            </a:r>
            <a:r>
              <a:rPr kumimoji="1" lang="en-US" altLang="ja-JP" dirty="0" smtClean="0"/>
              <a:t>CPU</a:t>
            </a:r>
            <a:r>
              <a:rPr kumimoji="1" lang="ja-JP" altLang="en-US" dirty="0" smtClean="0"/>
              <a:t>を</a:t>
            </a:r>
            <a:r>
              <a:rPr kumimoji="1" lang="en-US" altLang="ja-JP" dirty="0" smtClean="0"/>
              <a:t>1</a:t>
            </a:r>
            <a:r>
              <a:rPr kumimoji="1" lang="ja-JP" altLang="en-US" dirty="0" smtClean="0"/>
              <a:t>個</a:t>
            </a:r>
            <a:endParaRPr kumimoji="1" lang="en-US" altLang="ja-JP" dirty="0" smtClean="0"/>
          </a:p>
          <a:p>
            <a:r>
              <a:rPr kumimoji="1" lang="ja-JP" altLang="en-US" dirty="0" smtClean="0"/>
              <a:t>中速なストレージを外付け</a:t>
            </a:r>
            <a:endParaRPr kumimoji="1" lang="en-US" altLang="ja-JP" dirty="0" smtClean="0"/>
          </a:p>
          <a:p>
            <a:r>
              <a:rPr kumimoji="1" lang="ja-JP" altLang="en-US" dirty="0" smtClean="0"/>
              <a:t>中速なメモリを外付け</a:t>
            </a:r>
            <a:endParaRPr kumimoji="1" lang="ja-JP" altLang="en-US" dirty="0"/>
          </a:p>
        </p:txBody>
      </p:sp>
      <p:sp>
        <p:nvSpPr>
          <p:cNvPr id="13" name="テキスト ボックス 12"/>
          <p:cNvSpPr txBox="1"/>
          <p:nvPr/>
        </p:nvSpPr>
        <p:spPr>
          <a:xfrm>
            <a:off x="4560768" y="5099275"/>
            <a:ext cx="4554452" cy="923330"/>
          </a:xfrm>
          <a:prstGeom prst="rect">
            <a:avLst/>
          </a:prstGeom>
          <a:noFill/>
        </p:spPr>
        <p:txBody>
          <a:bodyPr wrap="none" rtlCol="0">
            <a:spAutoFit/>
          </a:bodyPr>
          <a:lstStyle/>
          <a:p>
            <a:r>
              <a:rPr kumimoji="1" lang="ja-JP" altLang="en-US" dirty="0"/>
              <a:t>数</a:t>
            </a:r>
            <a:r>
              <a:rPr kumimoji="1" lang="en-US" altLang="ja-JP" dirty="0" smtClean="0"/>
              <a:t>MHz~</a:t>
            </a:r>
            <a:r>
              <a:rPr kumimoji="1" lang="ja-JP" altLang="en-US" dirty="0" smtClean="0"/>
              <a:t>数百</a:t>
            </a:r>
            <a:r>
              <a:rPr kumimoji="1" lang="en-US" altLang="ja-JP" dirty="0" smtClean="0"/>
              <a:t>MHz </a:t>
            </a:r>
            <a:r>
              <a:rPr kumimoji="1" lang="ja-JP" altLang="en-US" dirty="0" smtClean="0"/>
              <a:t>動作周波数の</a:t>
            </a:r>
            <a:r>
              <a:rPr kumimoji="1" lang="en-US" altLang="ja-JP" dirty="0" smtClean="0"/>
              <a:t>CPU</a:t>
            </a:r>
            <a:r>
              <a:rPr kumimoji="1" lang="ja-JP" altLang="en-US" dirty="0" smtClean="0"/>
              <a:t>を</a:t>
            </a:r>
            <a:r>
              <a:rPr kumimoji="1" lang="en-US" altLang="ja-JP" dirty="0" smtClean="0"/>
              <a:t>1</a:t>
            </a:r>
            <a:r>
              <a:rPr kumimoji="1" lang="ja-JP" altLang="en-US" dirty="0" smtClean="0"/>
              <a:t>個</a:t>
            </a:r>
            <a:endParaRPr kumimoji="1" lang="en-US" altLang="ja-JP" dirty="0" smtClean="0"/>
          </a:p>
          <a:p>
            <a:r>
              <a:rPr kumimoji="1" lang="ja-JP" altLang="en-US" dirty="0" smtClean="0"/>
              <a:t>低速なストレージを外付け</a:t>
            </a:r>
            <a:endParaRPr kumimoji="1" lang="en-US" altLang="ja-JP" dirty="0" smtClean="0"/>
          </a:p>
          <a:p>
            <a:r>
              <a:rPr kumimoji="1" lang="ja-JP" altLang="en-US" dirty="0"/>
              <a:t>低速</a:t>
            </a:r>
            <a:r>
              <a:rPr kumimoji="1" lang="ja-JP" altLang="en-US" dirty="0" smtClean="0"/>
              <a:t>なメモリを外付け</a:t>
            </a:r>
            <a:r>
              <a:rPr kumimoji="1" lang="en-US" altLang="ja-JP" dirty="0" smtClean="0"/>
              <a:t>/</a:t>
            </a:r>
            <a:r>
              <a:rPr kumimoji="1" lang="ja-JP" altLang="en-US" dirty="0" smtClean="0"/>
              <a:t>内</a:t>
            </a:r>
            <a:r>
              <a:rPr kumimoji="1" lang="ja-JP" altLang="en-US" dirty="0"/>
              <a:t>蔵</a:t>
            </a:r>
          </a:p>
        </p:txBody>
      </p:sp>
      <p:sp>
        <p:nvSpPr>
          <p:cNvPr id="14" name="テキスト ボックス 13"/>
          <p:cNvSpPr txBox="1"/>
          <p:nvPr/>
        </p:nvSpPr>
        <p:spPr>
          <a:xfrm>
            <a:off x="4560768" y="1484784"/>
            <a:ext cx="2646878" cy="461665"/>
          </a:xfrm>
          <a:prstGeom prst="rect">
            <a:avLst/>
          </a:prstGeom>
          <a:noFill/>
        </p:spPr>
        <p:txBody>
          <a:bodyPr wrap="none" rtlCol="0">
            <a:spAutoFit/>
          </a:bodyPr>
          <a:lstStyle/>
          <a:p>
            <a:r>
              <a:rPr kumimoji="1" lang="ja-JP" altLang="en-US" sz="2400" u="sng" dirty="0" smtClean="0"/>
              <a:t>ハードウェア構成</a:t>
            </a:r>
            <a:endParaRPr kumimoji="1" lang="ja-JP" altLang="en-US" sz="2400" u="sng" dirty="0"/>
          </a:p>
        </p:txBody>
      </p:sp>
      <p:sp>
        <p:nvSpPr>
          <p:cNvPr id="15" name="テキスト ボックス 14"/>
          <p:cNvSpPr txBox="1"/>
          <p:nvPr/>
        </p:nvSpPr>
        <p:spPr>
          <a:xfrm>
            <a:off x="9129285" y="1484784"/>
            <a:ext cx="2646878" cy="461665"/>
          </a:xfrm>
          <a:prstGeom prst="rect">
            <a:avLst/>
          </a:prstGeom>
          <a:noFill/>
        </p:spPr>
        <p:txBody>
          <a:bodyPr wrap="none" rtlCol="0">
            <a:spAutoFit/>
          </a:bodyPr>
          <a:lstStyle/>
          <a:p>
            <a:r>
              <a:rPr kumimoji="1" lang="ja-JP" altLang="en-US" sz="2400" u="sng" dirty="0" smtClean="0"/>
              <a:t>ソフトウェア構成</a:t>
            </a:r>
            <a:endParaRPr kumimoji="1" lang="ja-JP" altLang="en-US" sz="2400" u="sng" dirty="0"/>
          </a:p>
        </p:txBody>
      </p:sp>
      <p:sp>
        <p:nvSpPr>
          <p:cNvPr id="16" name="テキスト ボックス 15"/>
          <p:cNvSpPr txBox="1"/>
          <p:nvPr/>
        </p:nvSpPr>
        <p:spPr>
          <a:xfrm>
            <a:off x="9146999" y="1979548"/>
            <a:ext cx="2925801" cy="923330"/>
          </a:xfrm>
          <a:prstGeom prst="rect">
            <a:avLst/>
          </a:prstGeom>
          <a:noFill/>
        </p:spPr>
        <p:txBody>
          <a:bodyPr wrap="none" rtlCol="0">
            <a:spAutoFit/>
          </a:bodyPr>
          <a:lstStyle/>
          <a:p>
            <a:r>
              <a:rPr kumimoji="1" lang="en-US" altLang="ja-JP" dirty="0" smtClean="0"/>
              <a:t>Windows/Linux</a:t>
            </a:r>
            <a:r>
              <a:rPr kumimoji="1" lang="ja-JP" altLang="en-US" dirty="0" smtClean="0"/>
              <a:t>などの</a:t>
            </a:r>
            <a:endParaRPr kumimoji="1" lang="en-US" altLang="ja-JP" dirty="0" smtClean="0"/>
          </a:p>
          <a:p>
            <a:r>
              <a:rPr kumimoji="1" lang="ja-JP" altLang="en-US" dirty="0" smtClean="0"/>
              <a:t>汎用機向け</a:t>
            </a:r>
            <a:r>
              <a:rPr kumimoji="1" lang="en-US" altLang="ja-JP" dirty="0" smtClean="0"/>
              <a:t>OS</a:t>
            </a:r>
            <a:r>
              <a:rPr kumimoji="1" lang="ja-JP" altLang="en-US" dirty="0" smtClean="0"/>
              <a:t>を搭載</a:t>
            </a:r>
            <a:endParaRPr kumimoji="1" lang="en-US" altLang="ja-JP" dirty="0" smtClean="0"/>
          </a:p>
          <a:p>
            <a:r>
              <a:rPr kumimoji="1" lang="en-US" altLang="ja-JP" dirty="0" smtClean="0"/>
              <a:t>(</a:t>
            </a:r>
            <a:r>
              <a:rPr kumimoji="1" lang="ja-JP" altLang="en-US" b="1" dirty="0" smtClean="0">
                <a:solidFill>
                  <a:srgbClr val="0070C0"/>
                </a:solidFill>
              </a:rPr>
              <a:t>インターネット機能込み</a:t>
            </a:r>
            <a:r>
              <a:rPr kumimoji="1" lang="en-US" altLang="ja-JP" dirty="0"/>
              <a:t>)</a:t>
            </a:r>
            <a:endParaRPr kumimoji="1" lang="ja-JP" altLang="en-US" dirty="0"/>
          </a:p>
        </p:txBody>
      </p:sp>
      <p:sp>
        <p:nvSpPr>
          <p:cNvPr id="19" name="テキスト ボックス 18"/>
          <p:cNvSpPr txBox="1"/>
          <p:nvPr/>
        </p:nvSpPr>
        <p:spPr>
          <a:xfrm>
            <a:off x="9146999" y="3503228"/>
            <a:ext cx="2925801" cy="923330"/>
          </a:xfrm>
          <a:prstGeom prst="rect">
            <a:avLst/>
          </a:prstGeom>
          <a:noFill/>
        </p:spPr>
        <p:txBody>
          <a:bodyPr wrap="none" rtlCol="0">
            <a:spAutoFit/>
          </a:bodyPr>
          <a:lstStyle/>
          <a:p>
            <a:r>
              <a:rPr kumimoji="1" lang="en-US" altLang="ja-JP" dirty="0" smtClean="0"/>
              <a:t>Android/iOS</a:t>
            </a:r>
            <a:r>
              <a:rPr kumimoji="1" lang="ja-JP" altLang="en-US" dirty="0" smtClean="0"/>
              <a:t>などの</a:t>
            </a:r>
            <a:endParaRPr kumimoji="1" lang="en-US" altLang="ja-JP" dirty="0" smtClean="0"/>
          </a:p>
          <a:p>
            <a:r>
              <a:rPr kumimoji="1" lang="ja-JP" altLang="en-US" dirty="0" smtClean="0"/>
              <a:t>携帯機向け</a:t>
            </a:r>
            <a:r>
              <a:rPr kumimoji="1" lang="en-US" altLang="ja-JP" dirty="0" smtClean="0"/>
              <a:t>OS</a:t>
            </a:r>
            <a:r>
              <a:rPr kumimoji="1" lang="ja-JP" altLang="en-US" dirty="0" smtClean="0"/>
              <a:t>を搭載</a:t>
            </a:r>
            <a:endParaRPr kumimoji="1" lang="en-US" altLang="ja-JP" dirty="0" smtClean="0"/>
          </a:p>
          <a:p>
            <a:r>
              <a:rPr kumimoji="1" lang="en-US" altLang="ja-JP" dirty="0" smtClean="0"/>
              <a:t>(</a:t>
            </a:r>
            <a:r>
              <a:rPr kumimoji="1" lang="ja-JP" altLang="en-US" b="1" dirty="0" smtClean="0">
                <a:solidFill>
                  <a:srgbClr val="0070C0"/>
                </a:solidFill>
              </a:rPr>
              <a:t>インターネット機能込み</a:t>
            </a:r>
            <a:r>
              <a:rPr kumimoji="1" lang="en-US" altLang="ja-JP" dirty="0"/>
              <a:t>)</a:t>
            </a:r>
            <a:endParaRPr kumimoji="1" lang="ja-JP" altLang="en-US" dirty="0"/>
          </a:p>
        </p:txBody>
      </p:sp>
      <p:sp>
        <p:nvSpPr>
          <p:cNvPr id="20" name="テキスト ボックス 19"/>
          <p:cNvSpPr txBox="1"/>
          <p:nvPr/>
        </p:nvSpPr>
        <p:spPr>
          <a:xfrm>
            <a:off x="9146999" y="5099275"/>
            <a:ext cx="2925801" cy="1200329"/>
          </a:xfrm>
          <a:prstGeom prst="rect">
            <a:avLst/>
          </a:prstGeom>
          <a:noFill/>
        </p:spPr>
        <p:txBody>
          <a:bodyPr wrap="none" rtlCol="0">
            <a:spAutoFit/>
          </a:bodyPr>
          <a:lstStyle/>
          <a:p>
            <a:r>
              <a:rPr kumimoji="1" lang="en-US" altLang="ja-JP" dirty="0" err="1" smtClean="0"/>
              <a:t>FreeRTOS</a:t>
            </a:r>
            <a:r>
              <a:rPr kumimoji="1" lang="en-US" altLang="ja-JP" dirty="0" smtClean="0"/>
              <a:t>/ITRON</a:t>
            </a:r>
            <a:r>
              <a:rPr kumimoji="1" lang="ja-JP" altLang="en-US" dirty="0" smtClean="0"/>
              <a:t>などの</a:t>
            </a:r>
            <a:endParaRPr kumimoji="1" lang="en-US" altLang="ja-JP" dirty="0" smtClean="0"/>
          </a:p>
          <a:p>
            <a:r>
              <a:rPr kumimoji="1" lang="ja-JP" altLang="en-US" dirty="0"/>
              <a:t>組み込</a:t>
            </a:r>
            <a:r>
              <a:rPr kumimoji="1" lang="ja-JP" altLang="en-US" dirty="0" smtClean="0"/>
              <a:t>み機向け</a:t>
            </a:r>
            <a:r>
              <a:rPr kumimoji="1" lang="en-US" altLang="ja-JP" dirty="0" smtClean="0"/>
              <a:t>OS</a:t>
            </a:r>
            <a:r>
              <a:rPr kumimoji="1" lang="ja-JP" altLang="en-US" dirty="0" smtClean="0"/>
              <a:t>を搭載</a:t>
            </a:r>
            <a:endParaRPr kumimoji="1" lang="en-US" altLang="ja-JP" dirty="0" smtClean="0"/>
          </a:p>
          <a:p>
            <a:r>
              <a:rPr kumimoji="1" lang="ja-JP" altLang="en-US" dirty="0" smtClean="0"/>
              <a:t>あるいは</a:t>
            </a:r>
            <a:r>
              <a:rPr kumimoji="1" lang="en-US" altLang="ja-JP" dirty="0" smtClean="0"/>
              <a:t>OS</a:t>
            </a:r>
            <a:r>
              <a:rPr kumimoji="1" lang="ja-JP" altLang="en-US" dirty="0" smtClean="0"/>
              <a:t>レス。</a:t>
            </a:r>
            <a:endParaRPr kumimoji="1" lang="en-US" altLang="ja-JP" dirty="0" smtClean="0"/>
          </a:p>
          <a:p>
            <a:r>
              <a:rPr kumimoji="1" lang="en-US" altLang="ja-JP" dirty="0" smtClean="0"/>
              <a:t>(</a:t>
            </a:r>
            <a:r>
              <a:rPr kumimoji="1" lang="ja-JP" altLang="en-US" b="1" dirty="0" smtClean="0">
                <a:solidFill>
                  <a:srgbClr val="FF0000"/>
                </a:solidFill>
              </a:rPr>
              <a:t>インターネット機能無し</a:t>
            </a:r>
            <a:r>
              <a:rPr kumimoji="1" lang="en-US" altLang="ja-JP" dirty="0" smtClean="0"/>
              <a:t>)</a:t>
            </a:r>
            <a:endParaRPr kumimoji="1" lang="ja-JP" altLang="en-US" dirty="0"/>
          </a:p>
        </p:txBody>
      </p:sp>
    </p:spTree>
    <p:extLst>
      <p:ext uri="{BB962C8B-B14F-4D97-AF65-F5344CB8AC3E}">
        <p14:creationId xmlns:p14="http://schemas.microsoft.com/office/powerpoint/2010/main" val="267591845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kumimoji="1" lang="ja-JP" altLang="en-US" dirty="0" smtClean="0"/>
              <a:t>グローバル</a:t>
            </a:r>
            <a:r>
              <a:rPr kumimoji="1" lang="en-US" altLang="ja-JP" dirty="0" smtClean="0"/>
              <a:t>IP</a:t>
            </a:r>
            <a:r>
              <a:rPr kumimoji="1" lang="ja-JP" altLang="en-US" dirty="0" smtClean="0"/>
              <a:t>アドレス</a:t>
            </a:r>
            <a:r>
              <a:rPr kumimoji="1" lang="en-US" altLang="ja-JP" dirty="0" smtClean="0"/>
              <a:t>/</a:t>
            </a:r>
            <a:r>
              <a:rPr kumimoji="1" lang="ja-JP" altLang="en-US" dirty="0" smtClean="0"/>
              <a:t>ローカル</a:t>
            </a:r>
            <a:r>
              <a:rPr kumimoji="1" lang="en-US" altLang="ja-JP" dirty="0" smtClean="0"/>
              <a:t>IP</a:t>
            </a:r>
            <a:r>
              <a:rPr kumimoji="1" lang="ja-JP" altLang="en-US" dirty="0" smtClean="0"/>
              <a:t>アドレス</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150</a:t>
            </a:fld>
            <a:endParaRPr lang="de-DE" dirty="0"/>
          </a:p>
        </p:txBody>
      </p:sp>
      <p:pic>
        <p:nvPicPr>
          <p:cNvPr id="25" name="図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1772816"/>
            <a:ext cx="3965574" cy="4464496"/>
          </a:xfrm>
          <a:prstGeom prst="rect">
            <a:avLst/>
          </a:prstGeom>
        </p:spPr>
      </p:pic>
      <p:sp>
        <p:nvSpPr>
          <p:cNvPr id="27" name="テキスト ボックス 26"/>
          <p:cNvSpPr txBox="1"/>
          <p:nvPr/>
        </p:nvSpPr>
        <p:spPr>
          <a:xfrm>
            <a:off x="5069309" y="1642469"/>
            <a:ext cx="6747360" cy="369332"/>
          </a:xfrm>
          <a:prstGeom prst="rect">
            <a:avLst/>
          </a:prstGeom>
          <a:noFill/>
        </p:spPr>
        <p:txBody>
          <a:bodyPr wrap="none" rtlCol="0">
            <a:spAutoFit/>
          </a:bodyPr>
          <a:lstStyle/>
          <a:p>
            <a:r>
              <a:rPr kumimoji="1" lang="en-US" altLang="ja-JP" dirty="0" smtClean="0"/>
              <a:t>PC</a:t>
            </a:r>
            <a:r>
              <a:rPr kumimoji="1" lang="ja-JP" altLang="en-US" dirty="0" smtClean="0"/>
              <a:t>が </a:t>
            </a:r>
            <a:r>
              <a:rPr kumimoji="1" lang="en-US" altLang="ja-JP" dirty="0" smtClean="0"/>
              <a:t>210.10.5.100 (</a:t>
            </a:r>
            <a:r>
              <a:rPr kumimoji="1" lang="ja-JP" altLang="en-US" dirty="0" smtClean="0"/>
              <a:t>グローバル</a:t>
            </a:r>
            <a:r>
              <a:rPr kumimoji="1" lang="en-US" altLang="ja-JP" dirty="0" smtClean="0"/>
              <a:t>IP</a:t>
            </a:r>
            <a:r>
              <a:rPr kumimoji="1" lang="ja-JP" altLang="en-US" dirty="0" smtClean="0"/>
              <a:t>アドレス</a:t>
            </a:r>
            <a:r>
              <a:rPr kumimoji="1" lang="en-US" altLang="ja-JP" dirty="0" smtClean="0"/>
              <a:t>)</a:t>
            </a:r>
            <a:r>
              <a:rPr kumimoji="1" lang="ja-JP" altLang="en-US" dirty="0" smtClean="0"/>
              <a:t>と通信したい場合</a:t>
            </a:r>
            <a:endParaRPr kumimoji="1" lang="ja-JP" altLang="en-US" dirty="0"/>
          </a:p>
        </p:txBody>
      </p:sp>
      <p:sp>
        <p:nvSpPr>
          <p:cNvPr id="36" name="テキスト ボックス 35"/>
          <p:cNvSpPr txBox="1"/>
          <p:nvPr/>
        </p:nvSpPr>
        <p:spPr>
          <a:xfrm>
            <a:off x="4305757" y="2275072"/>
            <a:ext cx="3882794" cy="253916"/>
          </a:xfrm>
          <a:prstGeom prst="rect">
            <a:avLst/>
          </a:prstGeom>
          <a:noFill/>
        </p:spPr>
        <p:txBody>
          <a:bodyPr wrap="none" rtlCol="0">
            <a:spAutoFit/>
          </a:bodyPr>
          <a:lstStyle/>
          <a:p>
            <a:r>
              <a:rPr kumimoji="1" lang="ja-JP" altLang="en-US" sz="1050" dirty="0" smtClean="0"/>
              <a:t>自身の</a:t>
            </a:r>
            <a:r>
              <a:rPr kumimoji="1" lang="en-US" altLang="ja-JP" sz="1050" dirty="0" smtClean="0"/>
              <a:t>IP</a:t>
            </a:r>
            <a:r>
              <a:rPr kumimoji="1" lang="ja-JP" altLang="en-US" sz="1050" dirty="0" smtClean="0"/>
              <a:t>アドレス </a:t>
            </a:r>
            <a:r>
              <a:rPr kumimoji="1" lang="en-US" altLang="ja-JP" sz="1050" dirty="0" smtClean="0"/>
              <a:t>192.168.0.10 </a:t>
            </a:r>
            <a:r>
              <a:rPr kumimoji="1" lang="ja-JP" altLang="en-US" sz="1050" dirty="0" smtClean="0"/>
              <a:t>とサブネットマスクを</a:t>
            </a:r>
            <a:r>
              <a:rPr kumimoji="1" lang="en-US" altLang="ja-JP" sz="1050" dirty="0" smtClean="0"/>
              <a:t>AND</a:t>
            </a:r>
            <a:endParaRPr kumimoji="1" lang="ja-JP" altLang="en-US" sz="1050" dirty="0"/>
          </a:p>
        </p:txBody>
      </p:sp>
      <p:sp>
        <p:nvSpPr>
          <p:cNvPr id="37" name="テキスト ボックス 36"/>
          <p:cNvSpPr txBox="1"/>
          <p:nvPr/>
        </p:nvSpPr>
        <p:spPr>
          <a:xfrm>
            <a:off x="8256240" y="2275072"/>
            <a:ext cx="3882794" cy="253916"/>
          </a:xfrm>
          <a:prstGeom prst="rect">
            <a:avLst/>
          </a:prstGeom>
          <a:noFill/>
        </p:spPr>
        <p:txBody>
          <a:bodyPr wrap="none" rtlCol="0">
            <a:spAutoFit/>
          </a:bodyPr>
          <a:lstStyle/>
          <a:p>
            <a:r>
              <a:rPr kumimoji="1" lang="ja-JP" altLang="en-US" sz="1050" dirty="0" smtClean="0"/>
              <a:t>相手の</a:t>
            </a:r>
            <a:r>
              <a:rPr kumimoji="1" lang="en-US" altLang="ja-JP" sz="1050" dirty="0" smtClean="0"/>
              <a:t>IP</a:t>
            </a:r>
            <a:r>
              <a:rPr kumimoji="1" lang="ja-JP" altLang="en-US" sz="1050" dirty="0" smtClean="0"/>
              <a:t>アドレス </a:t>
            </a:r>
            <a:r>
              <a:rPr kumimoji="1" lang="en-US" altLang="ja-JP" sz="1050" dirty="0"/>
              <a:t>210.10.5.100</a:t>
            </a:r>
            <a:r>
              <a:rPr kumimoji="1" lang="en-US" altLang="ja-JP" sz="1050" dirty="0" smtClean="0"/>
              <a:t> </a:t>
            </a:r>
            <a:r>
              <a:rPr kumimoji="1" lang="ja-JP" altLang="en-US" sz="1050" dirty="0" smtClean="0"/>
              <a:t>とサブネットマスクを</a:t>
            </a:r>
            <a:r>
              <a:rPr kumimoji="1" lang="en-US" altLang="ja-JP" sz="1050" dirty="0" smtClean="0"/>
              <a:t>AND</a:t>
            </a:r>
            <a:endParaRPr kumimoji="1" lang="ja-JP" altLang="en-US" sz="1050" dirty="0"/>
          </a:p>
        </p:txBody>
      </p:sp>
      <p:sp>
        <p:nvSpPr>
          <p:cNvPr id="29" name="下矢印 28"/>
          <p:cNvSpPr/>
          <p:nvPr/>
        </p:nvSpPr>
        <p:spPr>
          <a:xfrm>
            <a:off x="6600056" y="2060848"/>
            <a:ext cx="288032" cy="2142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下矢印 37"/>
          <p:cNvSpPr/>
          <p:nvPr/>
        </p:nvSpPr>
        <p:spPr>
          <a:xfrm>
            <a:off x="9120336" y="2060848"/>
            <a:ext cx="288032" cy="2142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下矢印 38"/>
          <p:cNvSpPr/>
          <p:nvPr/>
        </p:nvSpPr>
        <p:spPr>
          <a:xfrm>
            <a:off x="6600056" y="2557907"/>
            <a:ext cx="288032" cy="2142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p:cNvSpPr txBox="1"/>
          <p:nvPr/>
        </p:nvSpPr>
        <p:spPr>
          <a:xfrm>
            <a:off x="4305757" y="2898127"/>
            <a:ext cx="3642344" cy="253916"/>
          </a:xfrm>
          <a:prstGeom prst="rect">
            <a:avLst/>
          </a:prstGeom>
          <a:noFill/>
        </p:spPr>
        <p:txBody>
          <a:bodyPr wrap="none" rtlCol="0">
            <a:spAutoFit/>
          </a:bodyPr>
          <a:lstStyle/>
          <a:p>
            <a:r>
              <a:rPr kumimoji="1" lang="ja-JP" altLang="en-US" sz="1050" dirty="0" smtClean="0"/>
              <a:t>自身のネットワークアドレス </a:t>
            </a:r>
            <a:r>
              <a:rPr kumimoji="1" lang="en-US" altLang="ja-JP" sz="1050" dirty="0" smtClean="0"/>
              <a:t>192.168.0.0 </a:t>
            </a:r>
            <a:r>
              <a:rPr kumimoji="1" lang="ja-JP" altLang="en-US" sz="1050" dirty="0" err="1" smtClean="0"/>
              <a:t>が算</a:t>
            </a:r>
            <a:r>
              <a:rPr kumimoji="1" lang="ja-JP" altLang="en-US" sz="1050" dirty="0" smtClean="0"/>
              <a:t>出される</a:t>
            </a:r>
            <a:endParaRPr kumimoji="1" lang="ja-JP" altLang="en-US" sz="1050" dirty="0"/>
          </a:p>
        </p:txBody>
      </p:sp>
      <p:sp>
        <p:nvSpPr>
          <p:cNvPr id="41" name="テキスト ボックス 40"/>
          <p:cNvSpPr txBox="1"/>
          <p:nvPr/>
        </p:nvSpPr>
        <p:spPr>
          <a:xfrm>
            <a:off x="8256240" y="2898127"/>
            <a:ext cx="3558988" cy="253916"/>
          </a:xfrm>
          <a:prstGeom prst="rect">
            <a:avLst/>
          </a:prstGeom>
          <a:noFill/>
        </p:spPr>
        <p:txBody>
          <a:bodyPr wrap="none" rtlCol="0">
            <a:spAutoFit/>
          </a:bodyPr>
          <a:lstStyle/>
          <a:p>
            <a:r>
              <a:rPr kumimoji="1" lang="ja-JP" altLang="en-US" sz="1050" dirty="0" smtClean="0"/>
              <a:t>相手のネットワークアドレス </a:t>
            </a:r>
            <a:r>
              <a:rPr kumimoji="1" lang="en-US" altLang="ja-JP" sz="1050" dirty="0" smtClean="0"/>
              <a:t>210.10.5.0 </a:t>
            </a:r>
            <a:r>
              <a:rPr kumimoji="1" lang="ja-JP" altLang="en-US" sz="1050" dirty="0" err="1" smtClean="0"/>
              <a:t>が算</a:t>
            </a:r>
            <a:r>
              <a:rPr kumimoji="1" lang="ja-JP" altLang="en-US" sz="1050" dirty="0" smtClean="0"/>
              <a:t>出される</a:t>
            </a:r>
            <a:endParaRPr kumimoji="1" lang="ja-JP" altLang="en-US" sz="1050" dirty="0"/>
          </a:p>
        </p:txBody>
      </p:sp>
      <p:sp>
        <p:nvSpPr>
          <p:cNvPr id="42" name="下矢印 41"/>
          <p:cNvSpPr/>
          <p:nvPr/>
        </p:nvSpPr>
        <p:spPr>
          <a:xfrm>
            <a:off x="9120336" y="2615354"/>
            <a:ext cx="288032" cy="2142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p:cNvSpPr txBox="1"/>
          <p:nvPr/>
        </p:nvSpPr>
        <p:spPr>
          <a:xfrm>
            <a:off x="6141355" y="3514098"/>
            <a:ext cx="4801314" cy="369332"/>
          </a:xfrm>
          <a:prstGeom prst="rect">
            <a:avLst/>
          </a:prstGeom>
          <a:noFill/>
        </p:spPr>
        <p:txBody>
          <a:bodyPr wrap="none" rtlCol="0">
            <a:spAutoFit/>
          </a:bodyPr>
          <a:lstStyle/>
          <a:p>
            <a:r>
              <a:rPr kumimoji="1" lang="ja-JP" altLang="en-US" dirty="0" smtClean="0"/>
              <a:t>自身と相手のネットワークアドレスが不一致</a:t>
            </a:r>
            <a:endParaRPr kumimoji="1" lang="ja-JP" altLang="en-US" dirty="0"/>
          </a:p>
        </p:txBody>
      </p:sp>
      <p:sp>
        <p:nvSpPr>
          <p:cNvPr id="44" name="下矢印 43"/>
          <p:cNvSpPr/>
          <p:nvPr/>
        </p:nvSpPr>
        <p:spPr>
          <a:xfrm>
            <a:off x="6600056" y="3210638"/>
            <a:ext cx="288032" cy="2142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下矢印 44"/>
          <p:cNvSpPr/>
          <p:nvPr/>
        </p:nvSpPr>
        <p:spPr>
          <a:xfrm>
            <a:off x="8044534" y="3947063"/>
            <a:ext cx="288032" cy="2142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p:cNvSpPr txBox="1"/>
          <p:nvPr/>
        </p:nvSpPr>
        <p:spPr>
          <a:xfrm>
            <a:off x="5811499" y="4301444"/>
            <a:ext cx="5262979" cy="369332"/>
          </a:xfrm>
          <a:prstGeom prst="rect">
            <a:avLst/>
          </a:prstGeom>
          <a:noFill/>
        </p:spPr>
        <p:txBody>
          <a:bodyPr wrap="none" rtlCol="0">
            <a:spAutoFit/>
          </a:bodyPr>
          <a:lstStyle/>
          <a:p>
            <a:r>
              <a:rPr kumimoji="1" lang="ja-JP" altLang="en-US" dirty="0" smtClean="0"/>
              <a:t>デフォルトゲートウェイに対しパケット転送依頼</a:t>
            </a:r>
            <a:endParaRPr kumimoji="1" lang="ja-JP" altLang="en-US" dirty="0"/>
          </a:p>
        </p:txBody>
      </p:sp>
      <p:sp>
        <p:nvSpPr>
          <p:cNvPr id="49" name="下矢印 48"/>
          <p:cNvSpPr/>
          <p:nvPr/>
        </p:nvSpPr>
        <p:spPr>
          <a:xfrm>
            <a:off x="9120336" y="3204175"/>
            <a:ext cx="288032" cy="2142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5333450" y="4931876"/>
            <a:ext cx="6219075" cy="369332"/>
          </a:xfrm>
          <a:prstGeom prst="rect">
            <a:avLst/>
          </a:prstGeom>
          <a:noFill/>
        </p:spPr>
        <p:txBody>
          <a:bodyPr wrap="none" rtlCol="0">
            <a:spAutoFit/>
          </a:bodyPr>
          <a:lstStyle/>
          <a:p>
            <a:r>
              <a:rPr kumimoji="1" lang="en-US" altLang="ja-JP" dirty="0" smtClean="0"/>
              <a:t>ARP</a:t>
            </a:r>
            <a:r>
              <a:rPr kumimoji="1" lang="ja-JP" altLang="en-US" dirty="0" smtClean="0"/>
              <a:t>によりデフォルトゲートウェイの</a:t>
            </a:r>
            <a:r>
              <a:rPr kumimoji="1" lang="en-US" altLang="ja-JP" dirty="0" smtClean="0"/>
              <a:t>MAC</a:t>
            </a:r>
            <a:r>
              <a:rPr kumimoji="1" lang="ja-JP" altLang="en-US" dirty="0" smtClean="0"/>
              <a:t>アドレスを入手</a:t>
            </a:r>
            <a:endParaRPr kumimoji="1" lang="ja-JP" altLang="en-US" dirty="0"/>
          </a:p>
        </p:txBody>
      </p:sp>
      <p:sp>
        <p:nvSpPr>
          <p:cNvPr id="22" name="下矢印 21"/>
          <p:cNvSpPr/>
          <p:nvPr/>
        </p:nvSpPr>
        <p:spPr>
          <a:xfrm>
            <a:off x="8044534" y="4646365"/>
            <a:ext cx="288032" cy="2142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下矢印 22"/>
          <p:cNvSpPr/>
          <p:nvPr/>
        </p:nvSpPr>
        <p:spPr>
          <a:xfrm>
            <a:off x="8044534" y="5357052"/>
            <a:ext cx="288032" cy="2142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7634552" y="5649074"/>
            <a:ext cx="1107996" cy="369332"/>
          </a:xfrm>
          <a:prstGeom prst="rect">
            <a:avLst/>
          </a:prstGeom>
          <a:noFill/>
        </p:spPr>
        <p:txBody>
          <a:bodyPr wrap="none" rtlCol="0">
            <a:spAutoFit/>
          </a:bodyPr>
          <a:lstStyle/>
          <a:p>
            <a:r>
              <a:rPr kumimoji="1" lang="ja-JP" altLang="en-US" dirty="0" smtClean="0"/>
              <a:t>通信開始</a:t>
            </a:r>
            <a:endParaRPr kumimoji="1" lang="ja-JP" altLang="en-US" dirty="0"/>
          </a:p>
        </p:txBody>
      </p:sp>
    </p:spTree>
    <p:extLst>
      <p:ext uri="{BB962C8B-B14F-4D97-AF65-F5344CB8AC3E}">
        <p14:creationId xmlns:p14="http://schemas.microsoft.com/office/powerpoint/2010/main" val="3247514574"/>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kumimoji="1" lang="en-US" altLang="ja-JP" dirty="0" smtClean="0"/>
              <a:t>ARP(Address Resolution Protocol)</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151</a:t>
            </a:fld>
            <a:endParaRPr lang="de-DE" dirty="0"/>
          </a:p>
        </p:txBody>
      </p:sp>
      <p:grpSp>
        <p:nvGrpSpPr>
          <p:cNvPr id="4" name="グループ化 3"/>
          <p:cNvGrpSpPr/>
          <p:nvPr/>
        </p:nvGrpSpPr>
        <p:grpSpPr>
          <a:xfrm>
            <a:off x="313955" y="2030920"/>
            <a:ext cx="11715899" cy="432048"/>
            <a:chOff x="47328" y="1772816"/>
            <a:chExt cx="11715899" cy="432048"/>
          </a:xfrm>
        </p:grpSpPr>
        <p:sp>
          <p:nvSpPr>
            <p:cNvPr id="5" name="正方形/長方形 4"/>
            <p:cNvSpPr/>
            <p:nvPr/>
          </p:nvSpPr>
          <p:spPr>
            <a:xfrm>
              <a:off x="1631504" y="1772816"/>
              <a:ext cx="194421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Ethernet</a:t>
              </a:r>
              <a:r>
                <a:rPr kumimoji="1" lang="ja-JP" altLang="en-US" dirty="0" smtClean="0"/>
                <a:t>ヘッダ</a:t>
              </a:r>
              <a:endParaRPr kumimoji="1" lang="ja-JP" altLang="en-US" dirty="0"/>
            </a:p>
          </p:txBody>
        </p:sp>
        <p:sp>
          <p:nvSpPr>
            <p:cNvPr id="8" name="正方形/長方形 7"/>
            <p:cNvSpPr/>
            <p:nvPr/>
          </p:nvSpPr>
          <p:spPr>
            <a:xfrm>
              <a:off x="3575720" y="1772816"/>
              <a:ext cx="734481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ARP</a:t>
              </a:r>
              <a:r>
                <a:rPr kumimoji="1" lang="ja-JP" altLang="en-US" dirty="0" smtClean="0"/>
                <a:t>データ</a:t>
              </a:r>
              <a:endParaRPr kumimoji="1" lang="ja-JP" altLang="en-US" dirty="0"/>
            </a:p>
          </p:txBody>
        </p:sp>
        <p:sp>
          <p:nvSpPr>
            <p:cNvPr id="9" name="正方形/長方形 8"/>
            <p:cNvSpPr/>
            <p:nvPr/>
          </p:nvSpPr>
          <p:spPr>
            <a:xfrm>
              <a:off x="47328" y="1772816"/>
              <a:ext cx="15841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プリアンブル</a:t>
              </a:r>
              <a:endParaRPr kumimoji="1" lang="ja-JP" altLang="en-US" dirty="0"/>
            </a:p>
          </p:txBody>
        </p:sp>
        <p:sp>
          <p:nvSpPr>
            <p:cNvPr id="10" name="正方形/長方形 9"/>
            <p:cNvSpPr/>
            <p:nvPr/>
          </p:nvSpPr>
          <p:spPr>
            <a:xfrm>
              <a:off x="10920536" y="1772816"/>
              <a:ext cx="842691"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FCS</a:t>
              </a:r>
              <a:endParaRPr kumimoji="1" lang="ja-JP" altLang="en-US" dirty="0"/>
            </a:p>
          </p:txBody>
        </p:sp>
      </p:grpSp>
      <p:sp>
        <p:nvSpPr>
          <p:cNvPr id="14" name="テキスト ボックス 13"/>
          <p:cNvSpPr txBox="1"/>
          <p:nvPr/>
        </p:nvSpPr>
        <p:spPr>
          <a:xfrm>
            <a:off x="638827" y="1728615"/>
            <a:ext cx="897553" cy="369332"/>
          </a:xfrm>
          <a:prstGeom prst="rect">
            <a:avLst/>
          </a:prstGeom>
          <a:noFill/>
        </p:spPr>
        <p:txBody>
          <a:bodyPr wrap="none" rtlCol="0">
            <a:spAutoFit/>
          </a:bodyPr>
          <a:lstStyle/>
          <a:p>
            <a:r>
              <a:rPr kumimoji="1" lang="en-US" altLang="ja-JP" dirty="0" smtClean="0"/>
              <a:t>8 byte</a:t>
            </a:r>
            <a:endParaRPr kumimoji="1" lang="ja-JP" altLang="en-US" dirty="0"/>
          </a:p>
        </p:txBody>
      </p:sp>
      <p:sp>
        <p:nvSpPr>
          <p:cNvPr id="15" name="テキスト ボックス 14"/>
          <p:cNvSpPr txBox="1"/>
          <p:nvPr/>
        </p:nvSpPr>
        <p:spPr>
          <a:xfrm>
            <a:off x="2432060" y="1728615"/>
            <a:ext cx="1040221" cy="369332"/>
          </a:xfrm>
          <a:prstGeom prst="rect">
            <a:avLst/>
          </a:prstGeom>
          <a:noFill/>
        </p:spPr>
        <p:txBody>
          <a:bodyPr wrap="none" rtlCol="0">
            <a:spAutoFit/>
          </a:bodyPr>
          <a:lstStyle/>
          <a:p>
            <a:r>
              <a:rPr kumimoji="1" lang="en-US" altLang="ja-JP" dirty="0" smtClean="0"/>
              <a:t>14 byte</a:t>
            </a:r>
            <a:endParaRPr kumimoji="1" lang="ja-JP" altLang="en-US" dirty="0"/>
          </a:p>
        </p:txBody>
      </p:sp>
      <p:sp>
        <p:nvSpPr>
          <p:cNvPr id="19" name="テキスト ボックス 18"/>
          <p:cNvSpPr txBox="1"/>
          <p:nvPr/>
        </p:nvSpPr>
        <p:spPr>
          <a:xfrm>
            <a:off x="11184211" y="1720408"/>
            <a:ext cx="897553" cy="369332"/>
          </a:xfrm>
          <a:prstGeom prst="rect">
            <a:avLst/>
          </a:prstGeom>
          <a:noFill/>
        </p:spPr>
        <p:txBody>
          <a:bodyPr wrap="none" rtlCol="0">
            <a:spAutoFit/>
          </a:bodyPr>
          <a:lstStyle/>
          <a:p>
            <a:r>
              <a:rPr kumimoji="1" lang="en-US" altLang="ja-JP" dirty="0" smtClean="0"/>
              <a:t>4 byte</a:t>
            </a:r>
            <a:endParaRPr kumimoji="1" lang="ja-JP" altLang="en-US" dirty="0"/>
          </a:p>
        </p:txBody>
      </p:sp>
      <p:cxnSp>
        <p:nvCxnSpPr>
          <p:cNvPr id="20" name="直線コネクタ 19"/>
          <p:cNvCxnSpPr/>
          <p:nvPr/>
        </p:nvCxnSpPr>
        <p:spPr>
          <a:xfrm>
            <a:off x="3842347" y="2462968"/>
            <a:ext cx="93413" cy="605992"/>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flipH="1">
            <a:off x="6432075" y="2462968"/>
            <a:ext cx="4752136" cy="461976"/>
          </a:xfrm>
          <a:prstGeom prst="line">
            <a:avLst/>
          </a:prstGeom>
        </p:spPr>
        <p:style>
          <a:lnRef idx="1">
            <a:schemeClr val="accent1"/>
          </a:lnRef>
          <a:fillRef idx="0">
            <a:schemeClr val="accent1"/>
          </a:fillRef>
          <a:effectRef idx="0">
            <a:schemeClr val="accent1"/>
          </a:effectRef>
          <a:fontRef idx="minor">
            <a:schemeClr val="tx1"/>
          </a:fontRef>
        </p:style>
      </p:cxnSp>
      <p:pic>
        <p:nvPicPr>
          <p:cNvPr id="41" name="図 4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7416" y="2842046"/>
            <a:ext cx="2978663" cy="3472023"/>
          </a:xfrm>
          <a:prstGeom prst="rect">
            <a:avLst/>
          </a:prstGeom>
        </p:spPr>
      </p:pic>
      <p:sp>
        <p:nvSpPr>
          <p:cNvPr id="45" name="右中かっこ 44"/>
          <p:cNvSpPr/>
          <p:nvPr/>
        </p:nvSpPr>
        <p:spPr>
          <a:xfrm>
            <a:off x="6816079" y="4365104"/>
            <a:ext cx="144017" cy="57606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46" name="右中かっこ 45"/>
          <p:cNvSpPr/>
          <p:nvPr/>
        </p:nvSpPr>
        <p:spPr>
          <a:xfrm>
            <a:off x="6816079" y="5320246"/>
            <a:ext cx="144017" cy="57606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0" name="右中かっこ 49"/>
          <p:cNvSpPr/>
          <p:nvPr/>
        </p:nvSpPr>
        <p:spPr>
          <a:xfrm>
            <a:off x="6816079" y="4941168"/>
            <a:ext cx="144017" cy="37907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1" name="右中かっこ 50"/>
          <p:cNvSpPr/>
          <p:nvPr/>
        </p:nvSpPr>
        <p:spPr>
          <a:xfrm>
            <a:off x="6816079" y="5896310"/>
            <a:ext cx="144017" cy="37907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2" name="テキスト ボックス 51"/>
          <p:cNvSpPr txBox="1"/>
          <p:nvPr/>
        </p:nvSpPr>
        <p:spPr>
          <a:xfrm>
            <a:off x="6960096" y="4527100"/>
            <a:ext cx="2304542" cy="369332"/>
          </a:xfrm>
          <a:prstGeom prst="rect">
            <a:avLst/>
          </a:prstGeom>
          <a:noFill/>
        </p:spPr>
        <p:txBody>
          <a:bodyPr wrap="none" rtlCol="0">
            <a:spAutoFit/>
          </a:bodyPr>
          <a:lstStyle/>
          <a:p>
            <a:r>
              <a:rPr kumimoji="1" lang="ja-JP" altLang="en-US" dirty="0" smtClean="0"/>
              <a:t>送信元</a:t>
            </a:r>
            <a:r>
              <a:rPr kumimoji="1" lang="en-US" altLang="ja-JP" dirty="0" smtClean="0"/>
              <a:t>MAC</a:t>
            </a:r>
            <a:r>
              <a:rPr kumimoji="1" lang="ja-JP" altLang="en-US" dirty="0" smtClean="0"/>
              <a:t>アドレス</a:t>
            </a:r>
            <a:endParaRPr kumimoji="1" lang="ja-JP" altLang="en-US" dirty="0"/>
          </a:p>
        </p:txBody>
      </p:sp>
      <p:sp>
        <p:nvSpPr>
          <p:cNvPr id="53" name="テキスト ボックス 52"/>
          <p:cNvSpPr txBox="1"/>
          <p:nvPr/>
        </p:nvSpPr>
        <p:spPr>
          <a:xfrm>
            <a:off x="6960096" y="4985904"/>
            <a:ext cx="2031325" cy="369332"/>
          </a:xfrm>
          <a:prstGeom prst="rect">
            <a:avLst/>
          </a:prstGeom>
          <a:noFill/>
        </p:spPr>
        <p:txBody>
          <a:bodyPr wrap="none" rtlCol="0">
            <a:spAutoFit/>
          </a:bodyPr>
          <a:lstStyle/>
          <a:p>
            <a:r>
              <a:rPr kumimoji="1" lang="ja-JP" altLang="en-US" dirty="0" smtClean="0"/>
              <a:t>送信元</a:t>
            </a:r>
            <a:r>
              <a:rPr kumimoji="1" lang="en-US" altLang="ja-JP" dirty="0" smtClean="0"/>
              <a:t>IP</a:t>
            </a:r>
            <a:r>
              <a:rPr kumimoji="1" lang="ja-JP" altLang="en-US" dirty="0" smtClean="0"/>
              <a:t>アドレス</a:t>
            </a:r>
            <a:endParaRPr kumimoji="1" lang="ja-JP" altLang="en-US" dirty="0"/>
          </a:p>
        </p:txBody>
      </p:sp>
      <p:sp>
        <p:nvSpPr>
          <p:cNvPr id="54" name="テキスト ボックス 53"/>
          <p:cNvSpPr txBox="1"/>
          <p:nvPr/>
        </p:nvSpPr>
        <p:spPr>
          <a:xfrm>
            <a:off x="6960096" y="5437506"/>
            <a:ext cx="2304542" cy="369332"/>
          </a:xfrm>
          <a:prstGeom prst="rect">
            <a:avLst/>
          </a:prstGeom>
          <a:noFill/>
        </p:spPr>
        <p:txBody>
          <a:bodyPr wrap="none" rtlCol="0">
            <a:spAutoFit/>
          </a:bodyPr>
          <a:lstStyle/>
          <a:p>
            <a:r>
              <a:rPr kumimoji="1" lang="ja-JP" altLang="en-US" dirty="0" smtClean="0"/>
              <a:t>送信先</a:t>
            </a:r>
            <a:r>
              <a:rPr kumimoji="1" lang="en-US" altLang="ja-JP" dirty="0" smtClean="0"/>
              <a:t>MAC</a:t>
            </a:r>
            <a:r>
              <a:rPr kumimoji="1" lang="ja-JP" altLang="en-US" dirty="0" smtClean="0"/>
              <a:t>アドレス</a:t>
            </a:r>
            <a:endParaRPr kumimoji="1" lang="ja-JP" altLang="en-US" dirty="0"/>
          </a:p>
        </p:txBody>
      </p:sp>
      <p:sp>
        <p:nvSpPr>
          <p:cNvPr id="55" name="テキスト ボックス 54"/>
          <p:cNvSpPr txBox="1"/>
          <p:nvPr/>
        </p:nvSpPr>
        <p:spPr>
          <a:xfrm>
            <a:off x="6960096" y="5925397"/>
            <a:ext cx="2031325" cy="369332"/>
          </a:xfrm>
          <a:prstGeom prst="rect">
            <a:avLst/>
          </a:prstGeom>
          <a:noFill/>
        </p:spPr>
        <p:txBody>
          <a:bodyPr wrap="none" rtlCol="0">
            <a:spAutoFit/>
          </a:bodyPr>
          <a:lstStyle/>
          <a:p>
            <a:r>
              <a:rPr kumimoji="1" lang="ja-JP" altLang="en-US" dirty="0" smtClean="0"/>
              <a:t>送信先</a:t>
            </a:r>
            <a:r>
              <a:rPr kumimoji="1" lang="en-US" altLang="ja-JP" dirty="0" smtClean="0"/>
              <a:t>IP</a:t>
            </a:r>
            <a:r>
              <a:rPr kumimoji="1" lang="ja-JP" altLang="en-US" dirty="0" smtClean="0"/>
              <a:t>アドレス</a:t>
            </a:r>
            <a:endParaRPr kumimoji="1" lang="ja-JP" altLang="en-US" dirty="0"/>
          </a:p>
        </p:txBody>
      </p:sp>
      <p:sp>
        <p:nvSpPr>
          <p:cNvPr id="56" name="正方形/長方形 55"/>
          <p:cNvSpPr/>
          <p:nvPr/>
        </p:nvSpPr>
        <p:spPr>
          <a:xfrm>
            <a:off x="7176120" y="3732110"/>
            <a:ext cx="4392488" cy="253916"/>
          </a:xfrm>
          <a:prstGeom prst="rect">
            <a:avLst/>
          </a:prstGeom>
        </p:spPr>
        <p:txBody>
          <a:bodyPr wrap="square">
            <a:spAutoFit/>
          </a:bodyPr>
          <a:lstStyle/>
          <a:p>
            <a:r>
              <a:rPr lang="ja-JP" altLang="en-US" sz="1050" dirty="0">
                <a:hlinkClick r:id="rId3"/>
              </a:rPr>
              <a:t>https://ja.wikipedia.org/wiki/Address_Resolution_Protocol</a:t>
            </a:r>
            <a:endParaRPr lang="ja-JP" altLang="en-US" sz="1050" dirty="0"/>
          </a:p>
        </p:txBody>
      </p:sp>
    </p:spTree>
    <p:extLst>
      <p:ext uri="{BB962C8B-B14F-4D97-AF65-F5344CB8AC3E}">
        <p14:creationId xmlns:p14="http://schemas.microsoft.com/office/powerpoint/2010/main" val="1504379035"/>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kumimoji="1" lang="en-US" altLang="ja-JP" dirty="0"/>
              <a:t>ARP(Address Resolution Protocol)</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152</a:t>
            </a:fld>
            <a:endParaRPr lang="de-DE" dirty="0"/>
          </a:p>
        </p:txBody>
      </p:sp>
      <p:pic>
        <p:nvPicPr>
          <p:cNvPr id="4" name="Picture 35" descr="desktop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1464" y="2708920"/>
            <a:ext cx="516356" cy="448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円柱 10"/>
          <p:cNvSpPr/>
          <p:nvPr/>
        </p:nvSpPr>
        <p:spPr>
          <a:xfrm rot="5400000">
            <a:off x="5112702" y="-117394"/>
            <a:ext cx="216024" cy="8316924"/>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3289" y="2493274"/>
            <a:ext cx="1140533" cy="846661"/>
          </a:xfrm>
          <a:prstGeom prst="rect">
            <a:avLst/>
          </a:prstGeom>
        </p:spPr>
      </p:pic>
      <p:cxnSp>
        <p:nvCxnSpPr>
          <p:cNvPr id="14" name="直線矢印コネクタ 13"/>
          <p:cNvCxnSpPr/>
          <p:nvPr/>
        </p:nvCxnSpPr>
        <p:spPr>
          <a:xfrm>
            <a:off x="1529642" y="3339935"/>
            <a:ext cx="0" cy="52111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a:off x="4943872" y="3339935"/>
            <a:ext cx="0" cy="52111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623392" y="1972319"/>
            <a:ext cx="3208827" cy="523220"/>
          </a:xfrm>
          <a:prstGeom prst="rect">
            <a:avLst/>
          </a:prstGeom>
          <a:noFill/>
        </p:spPr>
        <p:txBody>
          <a:bodyPr wrap="none" rtlCol="0">
            <a:spAutoFit/>
          </a:bodyPr>
          <a:lstStyle/>
          <a:p>
            <a:r>
              <a:rPr kumimoji="1" lang="en-US" altLang="ja-JP" sz="1400" dirty="0" smtClean="0"/>
              <a:t>IP address: 192.168.0.10</a:t>
            </a:r>
          </a:p>
          <a:p>
            <a:r>
              <a:rPr kumimoji="1" lang="en-US" altLang="ja-JP" sz="1400" dirty="0"/>
              <a:t>MAC address: 1C-87-2C-60-58-05</a:t>
            </a:r>
            <a:endParaRPr kumimoji="1" lang="ja-JP" altLang="en-US" sz="1400" dirty="0"/>
          </a:p>
        </p:txBody>
      </p:sp>
      <p:sp>
        <p:nvSpPr>
          <p:cNvPr id="17" name="テキスト ボックス 16"/>
          <p:cNvSpPr txBox="1"/>
          <p:nvPr/>
        </p:nvSpPr>
        <p:spPr>
          <a:xfrm>
            <a:off x="4271728" y="1972319"/>
            <a:ext cx="3840496" cy="523220"/>
          </a:xfrm>
          <a:prstGeom prst="rect">
            <a:avLst/>
          </a:prstGeom>
          <a:noFill/>
        </p:spPr>
        <p:txBody>
          <a:bodyPr wrap="square" rtlCol="0">
            <a:spAutoFit/>
          </a:bodyPr>
          <a:lstStyle/>
          <a:p>
            <a:r>
              <a:rPr kumimoji="1" lang="en-US" altLang="ja-JP" sz="1400" dirty="0" smtClean="0"/>
              <a:t>IP address: 192.168.0.3</a:t>
            </a:r>
            <a:r>
              <a:rPr kumimoji="1" lang="ja-JP" altLang="en-US" sz="1400" dirty="0"/>
              <a:t> </a:t>
            </a:r>
            <a:r>
              <a:rPr kumimoji="1" lang="en-US" altLang="ja-JP" sz="1400" dirty="0" smtClean="0"/>
              <a:t>(</a:t>
            </a:r>
            <a:r>
              <a:rPr kumimoji="1" lang="ja-JP" altLang="en-US" sz="1400" dirty="0" smtClean="0"/>
              <a:t>通信相手</a:t>
            </a:r>
            <a:r>
              <a:rPr kumimoji="1" lang="en-US" altLang="ja-JP" sz="1400" dirty="0" smtClean="0"/>
              <a:t>)</a:t>
            </a:r>
          </a:p>
          <a:p>
            <a:r>
              <a:rPr kumimoji="1" lang="en-US" altLang="ja-JP" sz="1400" dirty="0">
                <a:solidFill>
                  <a:schemeClr val="bg1">
                    <a:lumMod val="65000"/>
                  </a:schemeClr>
                </a:solidFill>
              </a:rPr>
              <a:t>MAC address: </a:t>
            </a:r>
            <a:r>
              <a:rPr kumimoji="1" lang="en-US" altLang="ja-JP" sz="1400" dirty="0" smtClean="0">
                <a:solidFill>
                  <a:schemeClr val="bg1">
                    <a:lumMod val="65000"/>
                  </a:schemeClr>
                </a:solidFill>
              </a:rPr>
              <a:t>74:90:50:00:79:03</a:t>
            </a:r>
            <a:r>
              <a:rPr kumimoji="1" lang="ja-JP" altLang="en-US" sz="1400" dirty="0">
                <a:solidFill>
                  <a:schemeClr val="bg1">
                    <a:lumMod val="65000"/>
                  </a:schemeClr>
                </a:solidFill>
              </a:rPr>
              <a:t> </a:t>
            </a:r>
            <a:r>
              <a:rPr kumimoji="1" lang="en-US" altLang="ja-JP" sz="1400" dirty="0">
                <a:solidFill>
                  <a:schemeClr val="bg1">
                    <a:lumMod val="65000"/>
                  </a:schemeClr>
                </a:solidFill>
              </a:rPr>
              <a:t>(</a:t>
            </a:r>
            <a:r>
              <a:rPr kumimoji="1" lang="ja-JP" altLang="en-US" sz="1400" dirty="0">
                <a:solidFill>
                  <a:schemeClr val="bg1">
                    <a:lumMod val="65000"/>
                  </a:schemeClr>
                </a:solidFill>
              </a:rPr>
              <a:t>未知</a:t>
            </a:r>
            <a:r>
              <a:rPr kumimoji="1" lang="en-US" altLang="ja-JP" sz="1400" dirty="0" smtClean="0">
                <a:solidFill>
                  <a:schemeClr val="bg1">
                    <a:lumMod val="65000"/>
                  </a:schemeClr>
                </a:solidFill>
              </a:rPr>
              <a:t>)</a:t>
            </a:r>
            <a:endParaRPr kumimoji="1" lang="en-US" altLang="ja-JP" sz="1400" dirty="0">
              <a:solidFill>
                <a:schemeClr val="bg1">
                  <a:lumMod val="65000"/>
                </a:schemeClr>
              </a:solidFill>
            </a:endParaRPr>
          </a:p>
        </p:txBody>
      </p:sp>
      <p:pic>
        <p:nvPicPr>
          <p:cNvPr id="18" name="図 17"/>
          <p:cNvPicPr>
            <a:picLocks noChangeAspect="1"/>
          </p:cNvPicPr>
          <p:nvPr/>
        </p:nvPicPr>
        <p:blipFill>
          <a:blip r:embed="rId4"/>
          <a:stretch>
            <a:fillRect/>
          </a:stretch>
        </p:blipFill>
        <p:spPr>
          <a:xfrm>
            <a:off x="689152" y="4418911"/>
            <a:ext cx="3456377" cy="1818401"/>
          </a:xfrm>
          <a:prstGeom prst="rect">
            <a:avLst/>
          </a:prstGeom>
        </p:spPr>
      </p:pic>
      <p:sp>
        <p:nvSpPr>
          <p:cNvPr id="19" name="テキスト ボックス 18"/>
          <p:cNvSpPr txBox="1"/>
          <p:nvPr/>
        </p:nvSpPr>
        <p:spPr>
          <a:xfrm>
            <a:off x="4271728" y="5063454"/>
            <a:ext cx="7152022" cy="646331"/>
          </a:xfrm>
          <a:prstGeom prst="rect">
            <a:avLst/>
          </a:prstGeom>
          <a:noFill/>
        </p:spPr>
        <p:txBody>
          <a:bodyPr wrap="none" rtlCol="0">
            <a:spAutoFit/>
          </a:bodyPr>
          <a:lstStyle/>
          <a:p>
            <a:r>
              <a:rPr kumimoji="1" lang="ja-JP" altLang="en-US" dirty="0" smtClean="0"/>
              <a:t>コマンド</a:t>
            </a:r>
            <a:r>
              <a:rPr kumimoji="1" lang="ja-JP" altLang="en-US" dirty="0"/>
              <a:t>プロンプト</a:t>
            </a:r>
            <a:r>
              <a:rPr kumimoji="1" lang="ja-JP" altLang="en-US" dirty="0" smtClean="0"/>
              <a:t>で、 </a:t>
            </a:r>
            <a:r>
              <a:rPr kumimoji="1" lang="en-US" altLang="ja-JP" dirty="0" smtClean="0"/>
              <a:t>ping 192.168.0.3 </a:t>
            </a:r>
            <a:r>
              <a:rPr kumimoji="1" lang="ja-JP" altLang="en-US" dirty="0" smtClean="0"/>
              <a:t>と入力した時点で、</a:t>
            </a:r>
            <a:endParaRPr kumimoji="1" lang="en-US" altLang="ja-JP" dirty="0" smtClean="0"/>
          </a:p>
          <a:p>
            <a:r>
              <a:rPr kumimoji="1" lang="ja-JP" altLang="en-US" dirty="0" smtClean="0"/>
              <a:t>通信</a:t>
            </a:r>
            <a:r>
              <a:rPr kumimoji="1" lang="ja-JP" altLang="en-US" dirty="0"/>
              <a:t>相手</a:t>
            </a:r>
            <a:r>
              <a:rPr kumimoji="1" lang="ja-JP" altLang="en-US" dirty="0" smtClean="0"/>
              <a:t>の</a:t>
            </a:r>
            <a:r>
              <a:rPr kumimoji="1" lang="en-US" altLang="ja-JP" dirty="0" smtClean="0"/>
              <a:t>IP</a:t>
            </a:r>
            <a:r>
              <a:rPr kumimoji="1" lang="ja-JP" altLang="en-US" dirty="0" smtClean="0"/>
              <a:t>アドレスは分かるが、</a:t>
            </a:r>
            <a:r>
              <a:rPr kumimoji="1" lang="en-US" altLang="ja-JP" dirty="0" smtClean="0"/>
              <a:t>MAC</a:t>
            </a:r>
            <a:r>
              <a:rPr kumimoji="1" lang="ja-JP" altLang="en-US" dirty="0" smtClean="0"/>
              <a:t>アドレスがわからない状態</a:t>
            </a:r>
            <a:endParaRPr kumimoji="1" lang="ja-JP" altLang="en-US" dirty="0"/>
          </a:p>
        </p:txBody>
      </p:sp>
      <p:pic>
        <p:nvPicPr>
          <p:cNvPr id="20" name="Picture 35" descr="desktop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88288" y="2708920"/>
            <a:ext cx="516356" cy="448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直線矢印コネクタ 20"/>
          <p:cNvCxnSpPr/>
          <p:nvPr/>
        </p:nvCxnSpPr>
        <p:spPr>
          <a:xfrm>
            <a:off x="8977679" y="3339935"/>
            <a:ext cx="0" cy="52111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8359053" y="1972319"/>
            <a:ext cx="3840496" cy="523220"/>
          </a:xfrm>
          <a:prstGeom prst="rect">
            <a:avLst/>
          </a:prstGeom>
          <a:noFill/>
        </p:spPr>
        <p:txBody>
          <a:bodyPr wrap="square" rtlCol="0">
            <a:spAutoFit/>
          </a:bodyPr>
          <a:lstStyle/>
          <a:p>
            <a:r>
              <a:rPr kumimoji="1" lang="en-US" altLang="ja-JP" sz="1400" dirty="0" smtClean="0">
                <a:solidFill>
                  <a:schemeClr val="bg1">
                    <a:lumMod val="75000"/>
                  </a:schemeClr>
                </a:solidFill>
              </a:rPr>
              <a:t>IP address: ………</a:t>
            </a:r>
          </a:p>
          <a:p>
            <a:r>
              <a:rPr kumimoji="1" lang="en-US" altLang="ja-JP" sz="1400" dirty="0" smtClean="0">
                <a:solidFill>
                  <a:schemeClr val="bg1">
                    <a:lumMod val="75000"/>
                  </a:schemeClr>
                </a:solidFill>
              </a:rPr>
              <a:t>MAC </a:t>
            </a:r>
            <a:r>
              <a:rPr kumimoji="1" lang="en-US" altLang="ja-JP" sz="1400" dirty="0">
                <a:solidFill>
                  <a:schemeClr val="bg1">
                    <a:lumMod val="75000"/>
                  </a:schemeClr>
                </a:solidFill>
              </a:rPr>
              <a:t>address</a:t>
            </a:r>
            <a:r>
              <a:rPr kumimoji="1" lang="en-US" altLang="ja-JP" sz="1400" dirty="0" smtClean="0">
                <a:solidFill>
                  <a:schemeClr val="bg1">
                    <a:lumMod val="75000"/>
                  </a:schemeClr>
                </a:solidFill>
              </a:rPr>
              <a:t>: …………</a:t>
            </a:r>
            <a:endParaRPr kumimoji="1" lang="en-US" altLang="ja-JP" sz="1400" dirty="0">
              <a:solidFill>
                <a:schemeClr val="bg1">
                  <a:lumMod val="75000"/>
                </a:schemeClr>
              </a:solidFill>
            </a:endParaRPr>
          </a:p>
        </p:txBody>
      </p:sp>
    </p:spTree>
    <p:extLst>
      <p:ext uri="{BB962C8B-B14F-4D97-AF65-F5344CB8AC3E}">
        <p14:creationId xmlns:p14="http://schemas.microsoft.com/office/powerpoint/2010/main" val="349351100"/>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kumimoji="1" lang="en-US" altLang="ja-JP" dirty="0"/>
              <a:t>ARP(Address Resolution Protocol)</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153</a:t>
            </a:fld>
            <a:endParaRPr lang="de-DE" dirty="0"/>
          </a:p>
        </p:txBody>
      </p:sp>
      <p:pic>
        <p:nvPicPr>
          <p:cNvPr id="4" name="Picture 35" descr="desktop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1464" y="2708920"/>
            <a:ext cx="516356" cy="448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円柱 10"/>
          <p:cNvSpPr/>
          <p:nvPr/>
        </p:nvSpPr>
        <p:spPr>
          <a:xfrm rot="5400000">
            <a:off x="5112702" y="-117394"/>
            <a:ext cx="216024" cy="8316924"/>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3289" y="2493274"/>
            <a:ext cx="1140533" cy="846661"/>
          </a:xfrm>
          <a:prstGeom prst="rect">
            <a:avLst/>
          </a:prstGeom>
        </p:spPr>
      </p:pic>
      <p:cxnSp>
        <p:nvCxnSpPr>
          <p:cNvPr id="14" name="直線矢印コネクタ 13"/>
          <p:cNvCxnSpPr/>
          <p:nvPr/>
        </p:nvCxnSpPr>
        <p:spPr>
          <a:xfrm>
            <a:off x="1529642" y="3339935"/>
            <a:ext cx="0" cy="52111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a:off x="4943872" y="3339935"/>
            <a:ext cx="0" cy="52111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623392" y="1972319"/>
            <a:ext cx="3208827" cy="523220"/>
          </a:xfrm>
          <a:prstGeom prst="rect">
            <a:avLst/>
          </a:prstGeom>
          <a:noFill/>
        </p:spPr>
        <p:txBody>
          <a:bodyPr wrap="none" rtlCol="0">
            <a:spAutoFit/>
          </a:bodyPr>
          <a:lstStyle/>
          <a:p>
            <a:r>
              <a:rPr kumimoji="1" lang="en-US" altLang="ja-JP" sz="1400" dirty="0" smtClean="0"/>
              <a:t>IP address: 192.168.0.10</a:t>
            </a:r>
          </a:p>
          <a:p>
            <a:r>
              <a:rPr kumimoji="1" lang="en-US" altLang="ja-JP" sz="1400" dirty="0"/>
              <a:t>MAC address: 1C-87-2C-60-58-05</a:t>
            </a:r>
            <a:endParaRPr kumimoji="1" lang="ja-JP" altLang="en-US" sz="1400" dirty="0"/>
          </a:p>
        </p:txBody>
      </p:sp>
      <p:sp>
        <p:nvSpPr>
          <p:cNvPr id="17" name="テキスト ボックス 16"/>
          <p:cNvSpPr txBox="1"/>
          <p:nvPr/>
        </p:nvSpPr>
        <p:spPr>
          <a:xfrm>
            <a:off x="4271728" y="1972319"/>
            <a:ext cx="3840496" cy="523220"/>
          </a:xfrm>
          <a:prstGeom prst="rect">
            <a:avLst/>
          </a:prstGeom>
          <a:noFill/>
        </p:spPr>
        <p:txBody>
          <a:bodyPr wrap="square" rtlCol="0">
            <a:spAutoFit/>
          </a:bodyPr>
          <a:lstStyle/>
          <a:p>
            <a:r>
              <a:rPr kumimoji="1" lang="en-US" altLang="ja-JP" sz="1400" dirty="0" smtClean="0"/>
              <a:t>IP address: 192.168.0.3</a:t>
            </a:r>
            <a:r>
              <a:rPr kumimoji="1" lang="ja-JP" altLang="en-US" sz="1400" dirty="0"/>
              <a:t> </a:t>
            </a:r>
            <a:r>
              <a:rPr kumimoji="1" lang="en-US" altLang="ja-JP" sz="1400" dirty="0" smtClean="0"/>
              <a:t>(</a:t>
            </a:r>
            <a:r>
              <a:rPr kumimoji="1" lang="ja-JP" altLang="en-US" sz="1400" dirty="0" smtClean="0"/>
              <a:t>通信相手</a:t>
            </a:r>
            <a:r>
              <a:rPr kumimoji="1" lang="en-US" altLang="ja-JP" sz="1400" dirty="0" smtClean="0"/>
              <a:t>)</a:t>
            </a:r>
          </a:p>
          <a:p>
            <a:r>
              <a:rPr kumimoji="1" lang="en-US" altLang="ja-JP" sz="1400" dirty="0">
                <a:solidFill>
                  <a:schemeClr val="bg1">
                    <a:lumMod val="65000"/>
                  </a:schemeClr>
                </a:solidFill>
              </a:rPr>
              <a:t>MAC address: </a:t>
            </a:r>
            <a:r>
              <a:rPr kumimoji="1" lang="en-US" altLang="ja-JP" sz="1400" dirty="0" smtClean="0">
                <a:solidFill>
                  <a:schemeClr val="bg1">
                    <a:lumMod val="65000"/>
                  </a:schemeClr>
                </a:solidFill>
              </a:rPr>
              <a:t>74:90:50:00:79:03</a:t>
            </a:r>
            <a:r>
              <a:rPr kumimoji="1" lang="ja-JP" altLang="en-US" sz="1400" dirty="0">
                <a:solidFill>
                  <a:schemeClr val="bg1">
                    <a:lumMod val="65000"/>
                  </a:schemeClr>
                </a:solidFill>
              </a:rPr>
              <a:t> </a:t>
            </a:r>
            <a:r>
              <a:rPr kumimoji="1" lang="en-US" altLang="ja-JP" sz="1400" dirty="0">
                <a:solidFill>
                  <a:schemeClr val="bg1">
                    <a:lumMod val="65000"/>
                  </a:schemeClr>
                </a:solidFill>
              </a:rPr>
              <a:t>(</a:t>
            </a:r>
            <a:r>
              <a:rPr kumimoji="1" lang="ja-JP" altLang="en-US" sz="1400" dirty="0">
                <a:solidFill>
                  <a:schemeClr val="bg1">
                    <a:lumMod val="65000"/>
                  </a:schemeClr>
                </a:solidFill>
              </a:rPr>
              <a:t>未知</a:t>
            </a:r>
            <a:r>
              <a:rPr kumimoji="1" lang="en-US" altLang="ja-JP" sz="1400" dirty="0" smtClean="0">
                <a:solidFill>
                  <a:schemeClr val="bg1">
                    <a:lumMod val="65000"/>
                  </a:schemeClr>
                </a:solidFill>
              </a:rPr>
              <a:t>)</a:t>
            </a:r>
            <a:endParaRPr kumimoji="1" lang="en-US" altLang="ja-JP" sz="1400" dirty="0">
              <a:solidFill>
                <a:schemeClr val="bg1">
                  <a:lumMod val="65000"/>
                </a:schemeClr>
              </a:solidFill>
            </a:endParaRPr>
          </a:p>
        </p:txBody>
      </p:sp>
      <p:pic>
        <p:nvPicPr>
          <p:cNvPr id="18" name="図 17"/>
          <p:cNvPicPr>
            <a:picLocks noChangeAspect="1"/>
          </p:cNvPicPr>
          <p:nvPr/>
        </p:nvPicPr>
        <p:blipFill>
          <a:blip r:embed="rId4"/>
          <a:stretch>
            <a:fillRect/>
          </a:stretch>
        </p:blipFill>
        <p:spPr>
          <a:xfrm>
            <a:off x="689152" y="4418911"/>
            <a:ext cx="3456377" cy="1818401"/>
          </a:xfrm>
          <a:prstGeom prst="rect">
            <a:avLst/>
          </a:prstGeom>
        </p:spPr>
      </p:pic>
      <p:sp>
        <p:nvSpPr>
          <p:cNvPr id="19" name="テキスト ボックス 18"/>
          <p:cNvSpPr txBox="1"/>
          <p:nvPr/>
        </p:nvSpPr>
        <p:spPr>
          <a:xfrm>
            <a:off x="4271728" y="5063454"/>
            <a:ext cx="6251904" cy="1200329"/>
          </a:xfrm>
          <a:prstGeom prst="rect">
            <a:avLst/>
          </a:prstGeom>
          <a:noFill/>
        </p:spPr>
        <p:txBody>
          <a:bodyPr wrap="none" rtlCol="0">
            <a:spAutoFit/>
          </a:bodyPr>
          <a:lstStyle/>
          <a:p>
            <a:r>
              <a:rPr kumimoji="1" lang="en-US" altLang="ja-JP" dirty="0" smtClean="0"/>
              <a:t>192.168.0.3 </a:t>
            </a:r>
            <a:r>
              <a:rPr kumimoji="1" lang="ja-JP" altLang="en-US" dirty="0" smtClean="0"/>
              <a:t>をあて先として</a:t>
            </a:r>
            <a:r>
              <a:rPr kumimoji="1" lang="en-US" altLang="ja-JP" dirty="0" smtClean="0"/>
              <a:t>ARP</a:t>
            </a:r>
            <a:r>
              <a:rPr kumimoji="1" lang="ja-JP" altLang="en-US" dirty="0" smtClean="0"/>
              <a:t>リクエストパケットを</a:t>
            </a:r>
            <a:endParaRPr kumimoji="1" lang="en-US" altLang="ja-JP" dirty="0" smtClean="0"/>
          </a:p>
          <a:p>
            <a:r>
              <a:rPr kumimoji="1" lang="ja-JP" altLang="en-US" dirty="0" smtClean="0"/>
              <a:t>ブロードキャストする。</a:t>
            </a:r>
            <a:endParaRPr kumimoji="1" lang="en-US" altLang="ja-JP" dirty="0" smtClean="0"/>
          </a:p>
          <a:p>
            <a:r>
              <a:rPr kumimoji="1" lang="ja-JP" altLang="en-US" b="1" dirty="0" smtClean="0">
                <a:solidFill>
                  <a:srgbClr val="FF0000"/>
                </a:solidFill>
              </a:rPr>
              <a:t>宛先</a:t>
            </a:r>
            <a:r>
              <a:rPr kumimoji="1" lang="en-US" altLang="ja-JP" b="1" dirty="0" smtClean="0">
                <a:solidFill>
                  <a:srgbClr val="FF0000"/>
                </a:solidFill>
              </a:rPr>
              <a:t>MAC</a:t>
            </a:r>
            <a:r>
              <a:rPr kumimoji="1" lang="ja-JP" altLang="en-US" b="1" dirty="0" smtClean="0">
                <a:solidFill>
                  <a:srgbClr val="FF0000"/>
                </a:solidFill>
              </a:rPr>
              <a:t>アドレスが </a:t>
            </a:r>
            <a:r>
              <a:rPr kumimoji="1" lang="en-US" altLang="ja-JP" b="1" dirty="0" smtClean="0">
                <a:solidFill>
                  <a:srgbClr val="FF0000"/>
                </a:solidFill>
              </a:rPr>
              <a:t>FF:FF:FF:FF:FF:FF </a:t>
            </a:r>
            <a:r>
              <a:rPr kumimoji="1" lang="ja-JP" altLang="en-US" b="1" dirty="0" smtClean="0">
                <a:solidFill>
                  <a:srgbClr val="FF0000"/>
                </a:solidFill>
              </a:rPr>
              <a:t>のパケットは、</a:t>
            </a:r>
            <a:endParaRPr kumimoji="1" lang="en-US" altLang="ja-JP" b="1" dirty="0" smtClean="0">
              <a:solidFill>
                <a:srgbClr val="FF0000"/>
              </a:solidFill>
            </a:endParaRPr>
          </a:p>
          <a:p>
            <a:r>
              <a:rPr kumimoji="1" lang="ja-JP" altLang="en-US" b="1" dirty="0" smtClean="0">
                <a:solidFill>
                  <a:srgbClr val="FF0000"/>
                </a:solidFill>
              </a:rPr>
              <a:t>全</a:t>
            </a:r>
            <a:r>
              <a:rPr kumimoji="1" lang="ja-JP" altLang="en-US" b="1" dirty="0">
                <a:solidFill>
                  <a:srgbClr val="FF0000"/>
                </a:solidFill>
              </a:rPr>
              <a:t>端末</a:t>
            </a:r>
            <a:r>
              <a:rPr kumimoji="1" lang="ja-JP" altLang="en-US" b="1" dirty="0" smtClean="0">
                <a:solidFill>
                  <a:srgbClr val="FF0000"/>
                </a:solidFill>
              </a:rPr>
              <a:t>が</a:t>
            </a:r>
            <a:r>
              <a:rPr kumimoji="1" lang="ja-JP" altLang="en-US" b="1" dirty="0">
                <a:solidFill>
                  <a:srgbClr val="FF0000"/>
                </a:solidFill>
              </a:rPr>
              <a:t>受信</a:t>
            </a:r>
            <a:r>
              <a:rPr kumimoji="1" lang="ja-JP" altLang="en-US" b="1" dirty="0" smtClean="0">
                <a:solidFill>
                  <a:srgbClr val="FF0000"/>
                </a:solidFill>
              </a:rPr>
              <a:t>しなければならない</a:t>
            </a:r>
            <a:r>
              <a:rPr kumimoji="1" lang="ja-JP" altLang="en-US" b="1" dirty="0">
                <a:solidFill>
                  <a:srgbClr val="FF0000"/>
                </a:solidFill>
              </a:rPr>
              <a:t>。</a:t>
            </a:r>
          </a:p>
        </p:txBody>
      </p:sp>
      <p:pic>
        <p:nvPicPr>
          <p:cNvPr id="20" name="Picture 35" descr="desktop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88288" y="2708920"/>
            <a:ext cx="516356" cy="448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直線矢印コネクタ 20"/>
          <p:cNvCxnSpPr/>
          <p:nvPr/>
        </p:nvCxnSpPr>
        <p:spPr>
          <a:xfrm>
            <a:off x="8977679" y="3339935"/>
            <a:ext cx="0" cy="52111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8359053" y="1972319"/>
            <a:ext cx="3840496" cy="523220"/>
          </a:xfrm>
          <a:prstGeom prst="rect">
            <a:avLst/>
          </a:prstGeom>
          <a:noFill/>
        </p:spPr>
        <p:txBody>
          <a:bodyPr wrap="square" rtlCol="0">
            <a:spAutoFit/>
          </a:bodyPr>
          <a:lstStyle/>
          <a:p>
            <a:r>
              <a:rPr kumimoji="1" lang="en-US" altLang="ja-JP" sz="1400" dirty="0" smtClean="0">
                <a:solidFill>
                  <a:schemeClr val="bg1">
                    <a:lumMod val="75000"/>
                  </a:schemeClr>
                </a:solidFill>
              </a:rPr>
              <a:t>IP address: ………</a:t>
            </a:r>
          </a:p>
          <a:p>
            <a:r>
              <a:rPr kumimoji="1" lang="en-US" altLang="ja-JP" sz="1400" dirty="0" smtClean="0">
                <a:solidFill>
                  <a:schemeClr val="bg1">
                    <a:lumMod val="75000"/>
                  </a:schemeClr>
                </a:solidFill>
              </a:rPr>
              <a:t>MAC </a:t>
            </a:r>
            <a:r>
              <a:rPr kumimoji="1" lang="en-US" altLang="ja-JP" sz="1400" dirty="0">
                <a:solidFill>
                  <a:schemeClr val="bg1">
                    <a:lumMod val="75000"/>
                  </a:schemeClr>
                </a:solidFill>
              </a:rPr>
              <a:t>address</a:t>
            </a:r>
            <a:r>
              <a:rPr kumimoji="1" lang="en-US" altLang="ja-JP" sz="1400" dirty="0" smtClean="0">
                <a:solidFill>
                  <a:schemeClr val="bg1">
                    <a:lumMod val="75000"/>
                  </a:schemeClr>
                </a:solidFill>
              </a:rPr>
              <a:t>: …………</a:t>
            </a:r>
            <a:endParaRPr kumimoji="1" lang="en-US" altLang="ja-JP" sz="1400" dirty="0">
              <a:solidFill>
                <a:schemeClr val="bg1">
                  <a:lumMod val="75000"/>
                </a:schemeClr>
              </a:solidFill>
            </a:endParaRPr>
          </a:p>
        </p:txBody>
      </p:sp>
      <p:cxnSp>
        <p:nvCxnSpPr>
          <p:cNvPr id="6" name="直線コネクタ 5"/>
          <p:cNvCxnSpPr/>
          <p:nvPr/>
        </p:nvCxnSpPr>
        <p:spPr>
          <a:xfrm>
            <a:off x="1787820" y="3284984"/>
            <a:ext cx="0" cy="7200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1787820" y="4005064"/>
            <a:ext cx="74168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5159896" y="3284984"/>
            <a:ext cx="0" cy="720080"/>
          </a:xfrm>
          <a:prstGeom prst="line">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9204644" y="3284984"/>
            <a:ext cx="0" cy="720080"/>
          </a:xfrm>
          <a:prstGeom prst="line">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1913875" y="3599728"/>
            <a:ext cx="3029997" cy="369332"/>
          </a:xfrm>
          <a:prstGeom prst="rect">
            <a:avLst/>
          </a:prstGeom>
          <a:noFill/>
        </p:spPr>
        <p:txBody>
          <a:bodyPr wrap="none" rtlCol="0">
            <a:spAutoFit/>
          </a:bodyPr>
          <a:lstStyle/>
          <a:p>
            <a:r>
              <a:rPr kumimoji="1" lang="en-US" altLang="ja-JP" dirty="0" smtClean="0"/>
              <a:t>192.168.0.3 </a:t>
            </a:r>
            <a:r>
              <a:rPr kumimoji="1" lang="ja-JP" altLang="en-US" dirty="0" smtClean="0"/>
              <a:t>は応答せよ。</a:t>
            </a:r>
            <a:endParaRPr kumimoji="1" lang="ja-JP" altLang="en-US" dirty="0"/>
          </a:p>
        </p:txBody>
      </p:sp>
      <p:sp>
        <p:nvSpPr>
          <p:cNvPr id="26" name="テキスト ボックス 25"/>
          <p:cNvSpPr txBox="1"/>
          <p:nvPr/>
        </p:nvSpPr>
        <p:spPr>
          <a:xfrm>
            <a:off x="5701558" y="3599728"/>
            <a:ext cx="3029997" cy="369332"/>
          </a:xfrm>
          <a:prstGeom prst="rect">
            <a:avLst/>
          </a:prstGeom>
          <a:noFill/>
        </p:spPr>
        <p:txBody>
          <a:bodyPr wrap="none" rtlCol="0">
            <a:spAutoFit/>
          </a:bodyPr>
          <a:lstStyle/>
          <a:p>
            <a:r>
              <a:rPr kumimoji="1" lang="en-US" altLang="ja-JP" dirty="0" smtClean="0"/>
              <a:t>192.168.0.3 </a:t>
            </a:r>
            <a:r>
              <a:rPr kumimoji="1" lang="ja-JP" altLang="en-US" dirty="0" smtClean="0"/>
              <a:t>は応答せよ。</a:t>
            </a:r>
            <a:endParaRPr kumimoji="1" lang="ja-JP" altLang="en-US" dirty="0"/>
          </a:p>
        </p:txBody>
      </p:sp>
    </p:spTree>
    <p:extLst>
      <p:ext uri="{BB962C8B-B14F-4D97-AF65-F5344CB8AC3E}">
        <p14:creationId xmlns:p14="http://schemas.microsoft.com/office/powerpoint/2010/main" val="2502609614"/>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kumimoji="1" lang="en-US" altLang="ja-JP" dirty="0"/>
              <a:t>ARP(Address Resolution Protocol)</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154</a:t>
            </a:fld>
            <a:endParaRPr lang="de-DE" dirty="0"/>
          </a:p>
        </p:txBody>
      </p:sp>
      <p:pic>
        <p:nvPicPr>
          <p:cNvPr id="4" name="Picture 35" descr="desktop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1464" y="2708920"/>
            <a:ext cx="516356" cy="448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円柱 10"/>
          <p:cNvSpPr/>
          <p:nvPr/>
        </p:nvSpPr>
        <p:spPr>
          <a:xfrm rot="5400000">
            <a:off x="5112702" y="-117394"/>
            <a:ext cx="216024" cy="8316924"/>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3289" y="2493274"/>
            <a:ext cx="1140533" cy="846661"/>
          </a:xfrm>
          <a:prstGeom prst="rect">
            <a:avLst/>
          </a:prstGeom>
        </p:spPr>
      </p:pic>
      <p:cxnSp>
        <p:nvCxnSpPr>
          <p:cNvPr id="14" name="直線矢印コネクタ 13"/>
          <p:cNvCxnSpPr/>
          <p:nvPr/>
        </p:nvCxnSpPr>
        <p:spPr>
          <a:xfrm>
            <a:off x="1529642" y="3339935"/>
            <a:ext cx="0" cy="52111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a:off x="4943872" y="3339935"/>
            <a:ext cx="0" cy="52111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623392" y="1972319"/>
            <a:ext cx="3208827" cy="523220"/>
          </a:xfrm>
          <a:prstGeom prst="rect">
            <a:avLst/>
          </a:prstGeom>
          <a:noFill/>
        </p:spPr>
        <p:txBody>
          <a:bodyPr wrap="none" rtlCol="0">
            <a:spAutoFit/>
          </a:bodyPr>
          <a:lstStyle/>
          <a:p>
            <a:r>
              <a:rPr kumimoji="1" lang="en-US" altLang="ja-JP" sz="1400" dirty="0" smtClean="0"/>
              <a:t>IP address: 192.168.0.10</a:t>
            </a:r>
          </a:p>
          <a:p>
            <a:r>
              <a:rPr kumimoji="1" lang="en-US" altLang="ja-JP" sz="1400" dirty="0"/>
              <a:t>MAC address: 1C-87-2C-60-58-05</a:t>
            </a:r>
            <a:endParaRPr kumimoji="1" lang="ja-JP" altLang="en-US" sz="1400" dirty="0"/>
          </a:p>
        </p:txBody>
      </p:sp>
      <p:sp>
        <p:nvSpPr>
          <p:cNvPr id="17" name="テキスト ボックス 16"/>
          <p:cNvSpPr txBox="1"/>
          <p:nvPr/>
        </p:nvSpPr>
        <p:spPr>
          <a:xfrm>
            <a:off x="4271728" y="1972319"/>
            <a:ext cx="3840496" cy="523220"/>
          </a:xfrm>
          <a:prstGeom prst="rect">
            <a:avLst/>
          </a:prstGeom>
          <a:noFill/>
        </p:spPr>
        <p:txBody>
          <a:bodyPr wrap="square" rtlCol="0">
            <a:spAutoFit/>
          </a:bodyPr>
          <a:lstStyle/>
          <a:p>
            <a:r>
              <a:rPr kumimoji="1" lang="en-US" altLang="ja-JP" sz="1400" dirty="0" smtClean="0"/>
              <a:t>IP address: 192.168.0.3</a:t>
            </a:r>
            <a:r>
              <a:rPr kumimoji="1" lang="ja-JP" altLang="en-US" sz="1400" dirty="0"/>
              <a:t> </a:t>
            </a:r>
            <a:r>
              <a:rPr kumimoji="1" lang="en-US" altLang="ja-JP" sz="1400" dirty="0" smtClean="0"/>
              <a:t>(</a:t>
            </a:r>
            <a:r>
              <a:rPr kumimoji="1" lang="ja-JP" altLang="en-US" sz="1400" dirty="0" smtClean="0"/>
              <a:t>通信相手</a:t>
            </a:r>
            <a:r>
              <a:rPr kumimoji="1" lang="en-US" altLang="ja-JP" sz="1400" dirty="0" smtClean="0"/>
              <a:t>)</a:t>
            </a:r>
          </a:p>
          <a:p>
            <a:r>
              <a:rPr kumimoji="1" lang="en-US" altLang="ja-JP" sz="1400" dirty="0"/>
              <a:t>MAC address: </a:t>
            </a:r>
            <a:r>
              <a:rPr kumimoji="1" lang="en-US" altLang="ja-JP" sz="1400" dirty="0" smtClean="0"/>
              <a:t>74:90:50:00:79:03</a:t>
            </a:r>
            <a:r>
              <a:rPr kumimoji="1" lang="ja-JP" altLang="en-US" sz="1400" dirty="0"/>
              <a:t> </a:t>
            </a:r>
            <a:endParaRPr kumimoji="1" lang="en-US" altLang="ja-JP" sz="1400" dirty="0"/>
          </a:p>
        </p:txBody>
      </p:sp>
      <p:pic>
        <p:nvPicPr>
          <p:cNvPr id="18" name="図 17"/>
          <p:cNvPicPr>
            <a:picLocks noChangeAspect="1"/>
          </p:cNvPicPr>
          <p:nvPr/>
        </p:nvPicPr>
        <p:blipFill>
          <a:blip r:embed="rId4"/>
          <a:stretch>
            <a:fillRect/>
          </a:stretch>
        </p:blipFill>
        <p:spPr>
          <a:xfrm>
            <a:off x="689152" y="4418911"/>
            <a:ext cx="3456377" cy="1818401"/>
          </a:xfrm>
          <a:prstGeom prst="rect">
            <a:avLst/>
          </a:prstGeom>
        </p:spPr>
      </p:pic>
      <p:sp>
        <p:nvSpPr>
          <p:cNvPr id="19" name="テキスト ボックス 18"/>
          <p:cNvSpPr txBox="1"/>
          <p:nvPr/>
        </p:nvSpPr>
        <p:spPr>
          <a:xfrm>
            <a:off x="4271728" y="5063454"/>
            <a:ext cx="6482865" cy="646331"/>
          </a:xfrm>
          <a:prstGeom prst="rect">
            <a:avLst/>
          </a:prstGeom>
          <a:noFill/>
        </p:spPr>
        <p:txBody>
          <a:bodyPr wrap="none" rtlCol="0">
            <a:spAutoFit/>
          </a:bodyPr>
          <a:lstStyle/>
          <a:p>
            <a:r>
              <a:rPr kumimoji="1" lang="en-US" altLang="ja-JP" dirty="0" smtClean="0"/>
              <a:t>192.168.0.3 </a:t>
            </a:r>
            <a:r>
              <a:rPr kumimoji="1" lang="ja-JP" altLang="en-US" dirty="0" smtClean="0"/>
              <a:t>は、</a:t>
            </a:r>
            <a:r>
              <a:rPr kumimoji="1" lang="en-US" altLang="ja-JP" dirty="0" smtClean="0"/>
              <a:t>ARP</a:t>
            </a:r>
            <a:r>
              <a:rPr kumimoji="1" lang="ja-JP" altLang="en-US" dirty="0" smtClean="0"/>
              <a:t>リクエストパケットの送り主に対し、</a:t>
            </a:r>
            <a:endParaRPr kumimoji="1" lang="en-US" altLang="ja-JP" b="1" dirty="0" smtClean="0">
              <a:solidFill>
                <a:srgbClr val="FF0000"/>
              </a:solidFill>
            </a:endParaRPr>
          </a:p>
          <a:p>
            <a:r>
              <a:rPr kumimoji="1" lang="ja-JP" altLang="en-US" dirty="0"/>
              <a:t>自身</a:t>
            </a:r>
            <a:r>
              <a:rPr kumimoji="1" lang="ja-JP" altLang="en-US" dirty="0" smtClean="0"/>
              <a:t>の</a:t>
            </a:r>
            <a:r>
              <a:rPr kumimoji="1" lang="en-US" altLang="ja-JP" dirty="0" smtClean="0"/>
              <a:t>MAC</a:t>
            </a:r>
            <a:r>
              <a:rPr kumimoji="1" lang="ja-JP" altLang="en-US" dirty="0"/>
              <a:t>アドレス</a:t>
            </a:r>
            <a:r>
              <a:rPr kumimoji="1" lang="ja-JP" altLang="en-US" dirty="0" smtClean="0"/>
              <a:t>を</a:t>
            </a:r>
            <a:r>
              <a:rPr kumimoji="1" lang="ja-JP" altLang="en-US" dirty="0"/>
              <a:t>通知</a:t>
            </a:r>
            <a:r>
              <a:rPr kumimoji="1" lang="ja-JP" altLang="en-US" dirty="0" smtClean="0"/>
              <a:t>する</a:t>
            </a:r>
            <a:r>
              <a:rPr kumimoji="1" lang="ja-JP" altLang="en-US" dirty="0"/>
              <a:t>。</a:t>
            </a:r>
            <a:endParaRPr kumimoji="1" lang="en-US" altLang="ja-JP" dirty="0" smtClean="0"/>
          </a:p>
        </p:txBody>
      </p:sp>
      <p:pic>
        <p:nvPicPr>
          <p:cNvPr id="20" name="Picture 35" descr="desktop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88288" y="2708920"/>
            <a:ext cx="516356" cy="448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直線矢印コネクタ 20"/>
          <p:cNvCxnSpPr/>
          <p:nvPr/>
        </p:nvCxnSpPr>
        <p:spPr>
          <a:xfrm>
            <a:off x="8977679" y="3339935"/>
            <a:ext cx="0" cy="52111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8359053" y="1972319"/>
            <a:ext cx="3840496" cy="523220"/>
          </a:xfrm>
          <a:prstGeom prst="rect">
            <a:avLst/>
          </a:prstGeom>
          <a:noFill/>
        </p:spPr>
        <p:txBody>
          <a:bodyPr wrap="square" rtlCol="0">
            <a:spAutoFit/>
          </a:bodyPr>
          <a:lstStyle/>
          <a:p>
            <a:r>
              <a:rPr kumimoji="1" lang="en-US" altLang="ja-JP" sz="1400" dirty="0" smtClean="0">
                <a:solidFill>
                  <a:schemeClr val="bg1">
                    <a:lumMod val="75000"/>
                  </a:schemeClr>
                </a:solidFill>
              </a:rPr>
              <a:t>IP address: ………</a:t>
            </a:r>
          </a:p>
          <a:p>
            <a:r>
              <a:rPr kumimoji="1" lang="en-US" altLang="ja-JP" sz="1400" dirty="0" smtClean="0">
                <a:solidFill>
                  <a:schemeClr val="bg1">
                    <a:lumMod val="75000"/>
                  </a:schemeClr>
                </a:solidFill>
              </a:rPr>
              <a:t>MAC </a:t>
            </a:r>
            <a:r>
              <a:rPr kumimoji="1" lang="en-US" altLang="ja-JP" sz="1400" dirty="0">
                <a:solidFill>
                  <a:schemeClr val="bg1">
                    <a:lumMod val="75000"/>
                  </a:schemeClr>
                </a:solidFill>
              </a:rPr>
              <a:t>address</a:t>
            </a:r>
            <a:r>
              <a:rPr kumimoji="1" lang="en-US" altLang="ja-JP" sz="1400" dirty="0" smtClean="0">
                <a:solidFill>
                  <a:schemeClr val="bg1">
                    <a:lumMod val="75000"/>
                  </a:schemeClr>
                </a:solidFill>
              </a:rPr>
              <a:t>: …………</a:t>
            </a:r>
            <a:endParaRPr kumimoji="1" lang="en-US" altLang="ja-JP" sz="1400" dirty="0">
              <a:solidFill>
                <a:schemeClr val="bg1">
                  <a:lumMod val="75000"/>
                </a:schemeClr>
              </a:solidFill>
            </a:endParaRPr>
          </a:p>
        </p:txBody>
      </p:sp>
      <p:cxnSp>
        <p:nvCxnSpPr>
          <p:cNvPr id="6" name="直線コネクタ 5"/>
          <p:cNvCxnSpPr/>
          <p:nvPr/>
        </p:nvCxnSpPr>
        <p:spPr>
          <a:xfrm>
            <a:off x="1787820" y="3284984"/>
            <a:ext cx="0" cy="720080"/>
          </a:xfrm>
          <a:prstGeom prst="line">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1787820" y="4005064"/>
            <a:ext cx="337207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5159896" y="3284984"/>
            <a:ext cx="0" cy="72008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1913875" y="3345867"/>
            <a:ext cx="2989921" cy="646331"/>
          </a:xfrm>
          <a:prstGeom prst="rect">
            <a:avLst/>
          </a:prstGeom>
          <a:noFill/>
        </p:spPr>
        <p:txBody>
          <a:bodyPr wrap="none" rtlCol="0">
            <a:spAutoFit/>
          </a:bodyPr>
          <a:lstStyle/>
          <a:p>
            <a:r>
              <a:rPr kumimoji="1" lang="en-US" altLang="ja-JP" dirty="0" smtClean="0"/>
              <a:t>192.168.0.3 </a:t>
            </a:r>
            <a:r>
              <a:rPr kumimoji="1" lang="ja-JP" altLang="en-US" dirty="0" smtClean="0"/>
              <a:t>は</a:t>
            </a:r>
            <a:endParaRPr kumimoji="1" lang="en-US" altLang="ja-JP" dirty="0" smtClean="0"/>
          </a:p>
          <a:p>
            <a:r>
              <a:rPr kumimoji="1" lang="en-US" altLang="ja-JP" dirty="0" smtClean="0"/>
              <a:t>74.90.50.00.79.03</a:t>
            </a:r>
            <a:r>
              <a:rPr kumimoji="1" lang="ja-JP" altLang="en-US" dirty="0" smtClean="0"/>
              <a:t>です。</a:t>
            </a:r>
            <a:endParaRPr kumimoji="1" lang="ja-JP" altLang="en-US" dirty="0"/>
          </a:p>
        </p:txBody>
      </p:sp>
    </p:spTree>
    <p:extLst>
      <p:ext uri="{BB962C8B-B14F-4D97-AF65-F5344CB8AC3E}">
        <p14:creationId xmlns:p14="http://schemas.microsoft.com/office/powerpoint/2010/main" val="3460502983"/>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kumimoji="1" lang="en-US" altLang="ja-JP" dirty="0"/>
              <a:t>ARP(Address Resolution Protocol)</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155</a:t>
            </a:fld>
            <a:endParaRPr lang="de-DE" dirty="0"/>
          </a:p>
        </p:txBody>
      </p:sp>
      <p:pic>
        <p:nvPicPr>
          <p:cNvPr id="4" name="Picture 35" descr="desktop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1464" y="2708920"/>
            <a:ext cx="516356" cy="448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円柱 10"/>
          <p:cNvSpPr/>
          <p:nvPr/>
        </p:nvSpPr>
        <p:spPr>
          <a:xfrm rot="5400000">
            <a:off x="5112702" y="-117394"/>
            <a:ext cx="216024" cy="8316924"/>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3289" y="2493274"/>
            <a:ext cx="1140533" cy="846661"/>
          </a:xfrm>
          <a:prstGeom prst="rect">
            <a:avLst/>
          </a:prstGeom>
        </p:spPr>
      </p:pic>
      <p:cxnSp>
        <p:nvCxnSpPr>
          <p:cNvPr id="14" name="直線矢印コネクタ 13"/>
          <p:cNvCxnSpPr/>
          <p:nvPr/>
        </p:nvCxnSpPr>
        <p:spPr>
          <a:xfrm>
            <a:off x="1529642" y="3339935"/>
            <a:ext cx="0" cy="52111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a:off x="4943872" y="3339935"/>
            <a:ext cx="0" cy="52111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623392" y="1972319"/>
            <a:ext cx="3208827" cy="523220"/>
          </a:xfrm>
          <a:prstGeom prst="rect">
            <a:avLst/>
          </a:prstGeom>
          <a:noFill/>
        </p:spPr>
        <p:txBody>
          <a:bodyPr wrap="none" rtlCol="0">
            <a:spAutoFit/>
          </a:bodyPr>
          <a:lstStyle/>
          <a:p>
            <a:r>
              <a:rPr kumimoji="1" lang="en-US" altLang="ja-JP" sz="1400" dirty="0" smtClean="0"/>
              <a:t>IP address: 192.168.0.10</a:t>
            </a:r>
          </a:p>
          <a:p>
            <a:r>
              <a:rPr kumimoji="1" lang="en-US" altLang="ja-JP" sz="1400" dirty="0"/>
              <a:t>MAC address: 1C-87-2C-60-58-05</a:t>
            </a:r>
            <a:endParaRPr kumimoji="1" lang="ja-JP" altLang="en-US" sz="1400" dirty="0"/>
          </a:p>
        </p:txBody>
      </p:sp>
      <p:sp>
        <p:nvSpPr>
          <p:cNvPr id="17" name="テキスト ボックス 16"/>
          <p:cNvSpPr txBox="1"/>
          <p:nvPr/>
        </p:nvSpPr>
        <p:spPr>
          <a:xfrm>
            <a:off x="4271728" y="1972319"/>
            <a:ext cx="3840496" cy="523220"/>
          </a:xfrm>
          <a:prstGeom prst="rect">
            <a:avLst/>
          </a:prstGeom>
          <a:noFill/>
        </p:spPr>
        <p:txBody>
          <a:bodyPr wrap="square" rtlCol="0">
            <a:spAutoFit/>
          </a:bodyPr>
          <a:lstStyle/>
          <a:p>
            <a:r>
              <a:rPr kumimoji="1" lang="en-US" altLang="ja-JP" sz="1400" dirty="0" smtClean="0"/>
              <a:t>IP address: 192.168.0.3</a:t>
            </a:r>
            <a:r>
              <a:rPr kumimoji="1" lang="ja-JP" altLang="en-US" sz="1400" dirty="0"/>
              <a:t> </a:t>
            </a:r>
            <a:r>
              <a:rPr kumimoji="1" lang="en-US" altLang="ja-JP" sz="1400" dirty="0" smtClean="0"/>
              <a:t>(</a:t>
            </a:r>
            <a:r>
              <a:rPr kumimoji="1" lang="ja-JP" altLang="en-US" sz="1400" dirty="0" smtClean="0"/>
              <a:t>通信相手</a:t>
            </a:r>
            <a:r>
              <a:rPr kumimoji="1" lang="en-US" altLang="ja-JP" sz="1400" dirty="0" smtClean="0"/>
              <a:t>)</a:t>
            </a:r>
          </a:p>
          <a:p>
            <a:r>
              <a:rPr kumimoji="1" lang="en-US" altLang="ja-JP" sz="1400" dirty="0"/>
              <a:t>MAC address: </a:t>
            </a:r>
            <a:r>
              <a:rPr kumimoji="1" lang="en-US" altLang="ja-JP" sz="1400" dirty="0" smtClean="0"/>
              <a:t>74:90:50:00:79:03</a:t>
            </a:r>
            <a:r>
              <a:rPr kumimoji="1" lang="ja-JP" altLang="en-US" sz="1400" dirty="0"/>
              <a:t> </a:t>
            </a:r>
            <a:endParaRPr kumimoji="1" lang="en-US" altLang="ja-JP" sz="1400" dirty="0"/>
          </a:p>
        </p:txBody>
      </p:sp>
      <p:pic>
        <p:nvPicPr>
          <p:cNvPr id="18" name="図 17"/>
          <p:cNvPicPr>
            <a:picLocks noChangeAspect="1"/>
          </p:cNvPicPr>
          <p:nvPr/>
        </p:nvPicPr>
        <p:blipFill>
          <a:blip r:embed="rId4"/>
          <a:stretch>
            <a:fillRect/>
          </a:stretch>
        </p:blipFill>
        <p:spPr>
          <a:xfrm>
            <a:off x="689152" y="4418911"/>
            <a:ext cx="3456377" cy="1818401"/>
          </a:xfrm>
          <a:prstGeom prst="rect">
            <a:avLst/>
          </a:prstGeom>
        </p:spPr>
      </p:pic>
      <p:sp>
        <p:nvSpPr>
          <p:cNvPr id="19" name="テキスト ボックス 18"/>
          <p:cNvSpPr txBox="1"/>
          <p:nvPr/>
        </p:nvSpPr>
        <p:spPr>
          <a:xfrm>
            <a:off x="4271728" y="5063454"/>
            <a:ext cx="3268844" cy="369332"/>
          </a:xfrm>
          <a:prstGeom prst="rect">
            <a:avLst/>
          </a:prstGeom>
          <a:noFill/>
        </p:spPr>
        <p:txBody>
          <a:bodyPr wrap="none" rtlCol="0">
            <a:spAutoFit/>
          </a:bodyPr>
          <a:lstStyle/>
          <a:p>
            <a:r>
              <a:rPr kumimoji="1" lang="en-US" altLang="ja-JP" dirty="0" smtClean="0"/>
              <a:t>ARP</a:t>
            </a:r>
            <a:r>
              <a:rPr kumimoji="1" lang="ja-JP" altLang="en-US" dirty="0" smtClean="0"/>
              <a:t>解決後に通信が始まる。</a:t>
            </a:r>
            <a:endParaRPr kumimoji="1" lang="en-US" altLang="ja-JP" dirty="0" smtClean="0"/>
          </a:p>
        </p:txBody>
      </p:sp>
      <p:pic>
        <p:nvPicPr>
          <p:cNvPr id="20" name="Picture 35" descr="desktop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88288" y="2708920"/>
            <a:ext cx="516356" cy="448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直線矢印コネクタ 20"/>
          <p:cNvCxnSpPr/>
          <p:nvPr/>
        </p:nvCxnSpPr>
        <p:spPr>
          <a:xfrm>
            <a:off x="8977679" y="3339935"/>
            <a:ext cx="0" cy="52111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8359053" y="1972319"/>
            <a:ext cx="3840496" cy="523220"/>
          </a:xfrm>
          <a:prstGeom prst="rect">
            <a:avLst/>
          </a:prstGeom>
          <a:noFill/>
        </p:spPr>
        <p:txBody>
          <a:bodyPr wrap="square" rtlCol="0">
            <a:spAutoFit/>
          </a:bodyPr>
          <a:lstStyle/>
          <a:p>
            <a:r>
              <a:rPr kumimoji="1" lang="en-US" altLang="ja-JP" sz="1400" dirty="0" smtClean="0">
                <a:solidFill>
                  <a:schemeClr val="bg1">
                    <a:lumMod val="75000"/>
                  </a:schemeClr>
                </a:solidFill>
              </a:rPr>
              <a:t>IP address: ………</a:t>
            </a:r>
          </a:p>
          <a:p>
            <a:r>
              <a:rPr kumimoji="1" lang="en-US" altLang="ja-JP" sz="1400" dirty="0" smtClean="0">
                <a:solidFill>
                  <a:schemeClr val="bg1">
                    <a:lumMod val="75000"/>
                  </a:schemeClr>
                </a:solidFill>
              </a:rPr>
              <a:t>MAC </a:t>
            </a:r>
            <a:r>
              <a:rPr kumimoji="1" lang="en-US" altLang="ja-JP" sz="1400" dirty="0">
                <a:solidFill>
                  <a:schemeClr val="bg1">
                    <a:lumMod val="75000"/>
                  </a:schemeClr>
                </a:solidFill>
              </a:rPr>
              <a:t>address</a:t>
            </a:r>
            <a:r>
              <a:rPr kumimoji="1" lang="en-US" altLang="ja-JP" sz="1400" dirty="0" smtClean="0">
                <a:solidFill>
                  <a:schemeClr val="bg1">
                    <a:lumMod val="75000"/>
                  </a:schemeClr>
                </a:solidFill>
              </a:rPr>
              <a:t>: …………</a:t>
            </a:r>
            <a:endParaRPr kumimoji="1" lang="en-US" altLang="ja-JP" sz="1400" dirty="0">
              <a:solidFill>
                <a:schemeClr val="bg1">
                  <a:lumMod val="75000"/>
                </a:schemeClr>
              </a:solidFill>
            </a:endParaRPr>
          </a:p>
        </p:txBody>
      </p:sp>
      <p:cxnSp>
        <p:nvCxnSpPr>
          <p:cNvPr id="6" name="直線コネクタ 5"/>
          <p:cNvCxnSpPr/>
          <p:nvPr/>
        </p:nvCxnSpPr>
        <p:spPr>
          <a:xfrm>
            <a:off x="1787820" y="3284984"/>
            <a:ext cx="0" cy="72008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1787820" y="4005064"/>
            <a:ext cx="337207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5159896" y="3284984"/>
            <a:ext cx="0" cy="720080"/>
          </a:xfrm>
          <a:prstGeom prst="line">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1913875" y="3345867"/>
            <a:ext cx="2510624" cy="646331"/>
          </a:xfrm>
          <a:prstGeom prst="rect">
            <a:avLst/>
          </a:prstGeom>
          <a:noFill/>
        </p:spPr>
        <p:txBody>
          <a:bodyPr wrap="none" rtlCol="0">
            <a:spAutoFit/>
          </a:bodyPr>
          <a:lstStyle/>
          <a:p>
            <a:r>
              <a:rPr kumimoji="1" lang="en-US" altLang="ja-JP" dirty="0" smtClean="0"/>
              <a:t>ping</a:t>
            </a:r>
            <a:r>
              <a:rPr kumimoji="1" lang="ja-JP" altLang="en-US" dirty="0" smtClean="0"/>
              <a:t>パケット送るので</a:t>
            </a:r>
            <a:endParaRPr kumimoji="1" lang="en-US" altLang="ja-JP" dirty="0" smtClean="0"/>
          </a:p>
          <a:p>
            <a:r>
              <a:rPr kumimoji="1" lang="ja-JP" altLang="en-US" dirty="0" smtClean="0"/>
              <a:t>応答せよ</a:t>
            </a:r>
            <a:r>
              <a:rPr kumimoji="1" lang="ja-JP" altLang="en-US" dirty="0"/>
              <a:t>。</a:t>
            </a:r>
          </a:p>
        </p:txBody>
      </p:sp>
    </p:spTree>
    <p:extLst>
      <p:ext uri="{BB962C8B-B14F-4D97-AF65-F5344CB8AC3E}">
        <p14:creationId xmlns:p14="http://schemas.microsoft.com/office/powerpoint/2010/main" val="3940446130"/>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kumimoji="1" lang="en-US" altLang="ja-JP" dirty="0" smtClean="0"/>
              <a:t>TCP</a:t>
            </a:r>
            <a:r>
              <a:rPr kumimoji="1" lang="ja-JP" altLang="en-US" dirty="0" smtClean="0"/>
              <a:t>ヘッダ</a:t>
            </a:r>
            <a:r>
              <a:rPr kumimoji="1" lang="ja-JP" altLang="en-US" dirty="0"/>
              <a:t>の構造</a:t>
            </a:r>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156</a:t>
            </a:fld>
            <a:endParaRPr lang="de-DE" dirty="0"/>
          </a:p>
        </p:txBody>
      </p:sp>
      <p:grpSp>
        <p:nvGrpSpPr>
          <p:cNvPr id="4" name="グループ化 3"/>
          <p:cNvGrpSpPr/>
          <p:nvPr/>
        </p:nvGrpSpPr>
        <p:grpSpPr>
          <a:xfrm>
            <a:off x="312190" y="2030920"/>
            <a:ext cx="11717664" cy="3227352"/>
            <a:chOff x="45563" y="1772816"/>
            <a:chExt cx="11717664" cy="3227352"/>
          </a:xfrm>
        </p:grpSpPr>
        <p:sp>
          <p:nvSpPr>
            <p:cNvPr id="5" name="正方形/長方形 4"/>
            <p:cNvSpPr/>
            <p:nvPr/>
          </p:nvSpPr>
          <p:spPr>
            <a:xfrm>
              <a:off x="1631504" y="1772816"/>
              <a:ext cx="194421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Ethernet</a:t>
              </a:r>
              <a:r>
                <a:rPr kumimoji="1" lang="ja-JP" altLang="en-US" dirty="0" smtClean="0"/>
                <a:t>ヘッダ</a:t>
              </a:r>
              <a:endParaRPr kumimoji="1" lang="ja-JP" altLang="en-US" dirty="0"/>
            </a:p>
          </p:txBody>
        </p:sp>
        <p:sp>
          <p:nvSpPr>
            <p:cNvPr id="6" name="正方形/長方形 5"/>
            <p:cNvSpPr/>
            <p:nvPr/>
          </p:nvSpPr>
          <p:spPr>
            <a:xfrm>
              <a:off x="3575720" y="1772816"/>
              <a:ext cx="194421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IP</a:t>
              </a:r>
              <a:r>
                <a:rPr kumimoji="1" lang="ja-JP" altLang="en-US" dirty="0" smtClean="0"/>
                <a:t>ヘッダ</a:t>
              </a:r>
              <a:endParaRPr kumimoji="1" lang="ja-JP" altLang="en-US" dirty="0"/>
            </a:p>
          </p:txBody>
        </p:sp>
        <p:sp>
          <p:nvSpPr>
            <p:cNvPr id="7" name="正方形/長方形 6"/>
            <p:cNvSpPr/>
            <p:nvPr/>
          </p:nvSpPr>
          <p:spPr>
            <a:xfrm>
              <a:off x="5541341" y="1772816"/>
              <a:ext cx="194421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TCP</a:t>
              </a:r>
              <a:r>
                <a:rPr kumimoji="1" lang="ja-JP" altLang="en-US" dirty="0" smtClean="0"/>
                <a:t>ヘッダ</a:t>
              </a:r>
              <a:endParaRPr kumimoji="1" lang="ja-JP" altLang="en-US" dirty="0"/>
            </a:p>
          </p:txBody>
        </p:sp>
        <p:sp>
          <p:nvSpPr>
            <p:cNvPr id="8" name="正方形/長方形 7"/>
            <p:cNvSpPr/>
            <p:nvPr/>
          </p:nvSpPr>
          <p:spPr>
            <a:xfrm>
              <a:off x="7506962" y="1772816"/>
              <a:ext cx="341357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アプリケーションデータ</a:t>
              </a:r>
              <a:endParaRPr kumimoji="1" lang="ja-JP" altLang="en-US" dirty="0"/>
            </a:p>
          </p:txBody>
        </p:sp>
        <p:sp>
          <p:nvSpPr>
            <p:cNvPr id="9" name="正方形/長方形 8"/>
            <p:cNvSpPr/>
            <p:nvPr/>
          </p:nvSpPr>
          <p:spPr>
            <a:xfrm>
              <a:off x="47328" y="1772816"/>
              <a:ext cx="15841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プリアンブル</a:t>
              </a:r>
              <a:endParaRPr kumimoji="1" lang="ja-JP" altLang="en-US" dirty="0"/>
            </a:p>
          </p:txBody>
        </p:sp>
        <p:sp>
          <p:nvSpPr>
            <p:cNvPr id="10" name="正方形/長方形 9"/>
            <p:cNvSpPr/>
            <p:nvPr/>
          </p:nvSpPr>
          <p:spPr>
            <a:xfrm>
              <a:off x="10920536" y="1772816"/>
              <a:ext cx="842691"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FCS</a:t>
              </a:r>
              <a:endParaRPr kumimoji="1" lang="ja-JP" altLang="en-US" dirty="0"/>
            </a:p>
          </p:txBody>
        </p:sp>
        <p:sp>
          <p:nvSpPr>
            <p:cNvPr id="48" name="正方形/長方形 47"/>
            <p:cNvSpPr/>
            <p:nvPr/>
          </p:nvSpPr>
          <p:spPr>
            <a:xfrm>
              <a:off x="5901075" y="2810856"/>
              <a:ext cx="586215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宛先ポート</a:t>
              </a:r>
              <a:r>
                <a:rPr kumimoji="1" lang="ja-JP" altLang="en-US" dirty="0"/>
                <a:t>番号</a:t>
              </a:r>
            </a:p>
          </p:txBody>
        </p:sp>
        <p:sp>
          <p:nvSpPr>
            <p:cNvPr id="57" name="正方形/長方形 56"/>
            <p:cNvSpPr/>
            <p:nvPr/>
          </p:nvSpPr>
          <p:spPr>
            <a:xfrm>
              <a:off x="47327" y="3262158"/>
              <a:ext cx="1171590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シーケンス番号</a:t>
              </a:r>
              <a:endParaRPr kumimoji="1" lang="ja-JP" altLang="en-US" dirty="0"/>
            </a:p>
          </p:txBody>
        </p:sp>
        <p:sp>
          <p:nvSpPr>
            <p:cNvPr id="60" name="正方形/長方形 59"/>
            <p:cNvSpPr/>
            <p:nvPr/>
          </p:nvSpPr>
          <p:spPr>
            <a:xfrm>
              <a:off x="45563" y="3689978"/>
              <a:ext cx="1171766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確認応答番号</a:t>
              </a:r>
              <a:r>
                <a:rPr kumimoji="1" lang="en-US" altLang="ja-JP" dirty="0" smtClean="0"/>
                <a:t>(ACK)</a:t>
              </a:r>
              <a:endParaRPr kumimoji="1" lang="ja-JP" altLang="en-US" dirty="0"/>
            </a:p>
          </p:txBody>
        </p:sp>
        <p:sp>
          <p:nvSpPr>
            <p:cNvPr id="61" name="正方形/長方形 60"/>
            <p:cNvSpPr/>
            <p:nvPr/>
          </p:nvSpPr>
          <p:spPr>
            <a:xfrm>
              <a:off x="47329" y="4128444"/>
              <a:ext cx="1584175"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データ</a:t>
              </a:r>
              <a:endParaRPr kumimoji="1" lang="en-US" altLang="ja-JP" dirty="0" smtClean="0"/>
            </a:p>
            <a:p>
              <a:pPr algn="ctr"/>
              <a:r>
                <a:rPr kumimoji="1" lang="ja-JP" altLang="en-US" dirty="0" smtClean="0"/>
                <a:t>オフセット</a:t>
              </a:r>
              <a:endParaRPr kumimoji="1" lang="ja-JP" altLang="en-US" dirty="0"/>
            </a:p>
          </p:txBody>
        </p:sp>
        <p:sp>
          <p:nvSpPr>
            <p:cNvPr id="62" name="正方形/長方形 61"/>
            <p:cNvSpPr/>
            <p:nvPr/>
          </p:nvSpPr>
          <p:spPr>
            <a:xfrm>
              <a:off x="47329" y="4568120"/>
              <a:ext cx="586215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チェックサム</a:t>
              </a:r>
              <a:endParaRPr kumimoji="1" lang="ja-JP" altLang="en-US" dirty="0"/>
            </a:p>
          </p:txBody>
        </p:sp>
        <p:sp>
          <p:nvSpPr>
            <p:cNvPr id="37" name="正方形/長方形 36"/>
            <p:cNvSpPr/>
            <p:nvPr/>
          </p:nvSpPr>
          <p:spPr>
            <a:xfrm>
              <a:off x="49094" y="2810856"/>
              <a:ext cx="586215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送信元ポート番号</a:t>
              </a:r>
              <a:endParaRPr kumimoji="1" lang="ja-JP" altLang="en-US" dirty="0"/>
            </a:p>
          </p:txBody>
        </p:sp>
        <p:sp>
          <p:nvSpPr>
            <p:cNvPr id="39" name="正方形/長方形 38"/>
            <p:cNvSpPr/>
            <p:nvPr/>
          </p:nvSpPr>
          <p:spPr>
            <a:xfrm>
              <a:off x="1631504" y="4128444"/>
              <a:ext cx="1584175"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予約</a:t>
              </a:r>
              <a:endParaRPr kumimoji="1" lang="ja-JP" altLang="en-US" dirty="0"/>
            </a:p>
          </p:txBody>
        </p:sp>
        <p:sp>
          <p:nvSpPr>
            <p:cNvPr id="40" name="正方形/長方形 39"/>
            <p:cNvSpPr/>
            <p:nvPr/>
          </p:nvSpPr>
          <p:spPr>
            <a:xfrm>
              <a:off x="3210049" y="4128444"/>
              <a:ext cx="269943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コントロール</a:t>
              </a:r>
              <a:r>
                <a:rPr kumimoji="1" lang="ja-JP" altLang="en-US" dirty="0"/>
                <a:t>フラグ</a:t>
              </a:r>
            </a:p>
          </p:txBody>
        </p:sp>
        <p:sp>
          <p:nvSpPr>
            <p:cNvPr id="42" name="正方形/長方形 41"/>
            <p:cNvSpPr/>
            <p:nvPr/>
          </p:nvSpPr>
          <p:spPr>
            <a:xfrm>
              <a:off x="5899311" y="4128444"/>
              <a:ext cx="586215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ウィンドウサイズ</a:t>
              </a:r>
              <a:endParaRPr kumimoji="1" lang="ja-JP" altLang="en-US" dirty="0"/>
            </a:p>
          </p:txBody>
        </p:sp>
        <p:sp>
          <p:nvSpPr>
            <p:cNvPr id="44" name="正方形/長方形 43"/>
            <p:cNvSpPr/>
            <p:nvPr/>
          </p:nvSpPr>
          <p:spPr>
            <a:xfrm>
              <a:off x="5899310" y="4568120"/>
              <a:ext cx="586215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緊急ポインタ</a:t>
              </a:r>
              <a:endParaRPr kumimoji="1" lang="ja-JP" altLang="en-US" dirty="0"/>
            </a:p>
          </p:txBody>
        </p:sp>
      </p:grpSp>
      <p:sp>
        <p:nvSpPr>
          <p:cNvPr id="11" name="テキスト ボックス 10"/>
          <p:cNvSpPr txBox="1"/>
          <p:nvPr/>
        </p:nvSpPr>
        <p:spPr>
          <a:xfrm>
            <a:off x="638827" y="1728615"/>
            <a:ext cx="897553" cy="369332"/>
          </a:xfrm>
          <a:prstGeom prst="rect">
            <a:avLst/>
          </a:prstGeom>
          <a:noFill/>
        </p:spPr>
        <p:txBody>
          <a:bodyPr wrap="none" rtlCol="0">
            <a:spAutoFit/>
          </a:bodyPr>
          <a:lstStyle/>
          <a:p>
            <a:r>
              <a:rPr kumimoji="1" lang="en-US" altLang="ja-JP" dirty="0" smtClean="0"/>
              <a:t>8 byte</a:t>
            </a:r>
            <a:endParaRPr kumimoji="1" lang="ja-JP" altLang="en-US" dirty="0"/>
          </a:p>
        </p:txBody>
      </p:sp>
      <p:sp>
        <p:nvSpPr>
          <p:cNvPr id="12" name="テキスト ボックス 11"/>
          <p:cNvSpPr txBox="1"/>
          <p:nvPr/>
        </p:nvSpPr>
        <p:spPr>
          <a:xfrm>
            <a:off x="2432060" y="1728615"/>
            <a:ext cx="1040221" cy="369332"/>
          </a:xfrm>
          <a:prstGeom prst="rect">
            <a:avLst/>
          </a:prstGeom>
          <a:noFill/>
        </p:spPr>
        <p:txBody>
          <a:bodyPr wrap="none" rtlCol="0">
            <a:spAutoFit/>
          </a:bodyPr>
          <a:lstStyle/>
          <a:p>
            <a:r>
              <a:rPr kumimoji="1" lang="en-US" altLang="ja-JP" dirty="0" smtClean="0"/>
              <a:t>14 byte</a:t>
            </a:r>
            <a:endParaRPr kumimoji="1" lang="ja-JP" altLang="en-US" dirty="0"/>
          </a:p>
        </p:txBody>
      </p:sp>
      <p:sp>
        <p:nvSpPr>
          <p:cNvPr id="13" name="テキスト ボックス 12"/>
          <p:cNvSpPr txBox="1"/>
          <p:nvPr/>
        </p:nvSpPr>
        <p:spPr>
          <a:xfrm>
            <a:off x="4314601" y="1728615"/>
            <a:ext cx="1040221" cy="369332"/>
          </a:xfrm>
          <a:prstGeom prst="rect">
            <a:avLst/>
          </a:prstGeom>
          <a:noFill/>
        </p:spPr>
        <p:txBody>
          <a:bodyPr wrap="none" rtlCol="0">
            <a:spAutoFit/>
          </a:bodyPr>
          <a:lstStyle/>
          <a:p>
            <a:r>
              <a:rPr kumimoji="1" lang="en-US" altLang="ja-JP" dirty="0" smtClean="0"/>
              <a:t>20 byte</a:t>
            </a:r>
            <a:endParaRPr kumimoji="1" lang="ja-JP" altLang="en-US" dirty="0"/>
          </a:p>
        </p:txBody>
      </p:sp>
      <p:sp>
        <p:nvSpPr>
          <p:cNvPr id="14" name="テキスト ボックス 13"/>
          <p:cNvSpPr txBox="1"/>
          <p:nvPr/>
        </p:nvSpPr>
        <p:spPr>
          <a:xfrm>
            <a:off x="6302899" y="1728615"/>
            <a:ext cx="1040221" cy="369332"/>
          </a:xfrm>
          <a:prstGeom prst="rect">
            <a:avLst/>
          </a:prstGeom>
          <a:noFill/>
        </p:spPr>
        <p:txBody>
          <a:bodyPr wrap="none" rtlCol="0">
            <a:spAutoFit/>
          </a:bodyPr>
          <a:lstStyle/>
          <a:p>
            <a:r>
              <a:rPr kumimoji="1" lang="en-US" altLang="ja-JP" dirty="0" smtClean="0"/>
              <a:t>20 byte</a:t>
            </a:r>
            <a:endParaRPr kumimoji="1" lang="ja-JP" altLang="en-US" dirty="0"/>
          </a:p>
        </p:txBody>
      </p:sp>
      <p:sp>
        <p:nvSpPr>
          <p:cNvPr id="15" name="テキスト ボックス 14"/>
          <p:cNvSpPr txBox="1"/>
          <p:nvPr/>
        </p:nvSpPr>
        <p:spPr>
          <a:xfrm>
            <a:off x="8904619" y="1728615"/>
            <a:ext cx="1654171" cy="369332"/>
          </a:xfrm>
          <a:prstGeom prst="rect">
            <a:avLst/>
          </a:prstGeom>
          <a:noFill/>
        </p:spPr>
        <p:txBody>
          <a:bodyPr wrap="none" rtlCol="0">
            <a:spAutoFit/>
          </a:bodyPr>
          <a:lstStyle/>
          <a:p>
            <a:r>
              <a:rPr kumimoji="1" lang="en-US" altLang="ja-JP" dirty="0" smtClean="0"/>
              <a:t>0~1460 byte</a:t>
            </a:r>
            <a:endParaRPr kumimoji="1" lang="ja-JP" altLang="en-US" dirty="0"/>
          </a:p>
        </p:txBody>
      </p:sp>
      <p:sp>
        <p:nvSpPr>
          <p:cNvPr id="16" name="テキスト ボックス 15"/>
          <p:cNvSpPr txBox="1"/>
          <p:nvPr/>
        </p:nvSpPr>
        <p:spPr>
          <a:xfrm>
            <a:off x="11184211" y="1720408"/>
            <a:ext cx="897553" cy="369332"/>
          </a:xfrm>
          <a:prstGeom prst="rect">
            <a:avLst/>
          </a:prstGeom>
          <a:noFill/>
        </p:spPr>
        <p:txBody>
          <a:bodyPr wrap="none" rtlCol="0">
            <a:spAutoFit/>
          </a:bodyPr>
          <a:lstStyle/>
          <a:p>
            <a:r>
              <a:rPr kumimoji="1" lang="en-US" altLang="ja-JP" dirty="0" smtClean="0"/>
              <a:t>4 byte</a:t>
            </a:r>
            <a:endParaRPr kumimoji="1" lang="ja-JP" altLang="en-US" dirty="0"/>
          </a:p>
        </p:txBody>
      </p:sp>
      <p:cxnSp>
        <p:nvCxnSpPr>
          <p:cNvPr id="19" name="直線コネクタ 18"/>
          <p:cNvCxnSpPr/>
          <p:nvPr/>
        </p:nvCxnSpPr>
        <p:spPr>
          <a:xfrm flipH="1">
            <a:off x="313955" y="2462968"/>
            <a:ext cx="5472608" cy="31796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313955" y="2780928"/>
            <a:ext cx="0" cy="1656184"/>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a:off x="7773589" y="2462968"/>
            <a:ext cx="4256265" cy="240971"/>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a:off x="12029854" y="2703939"/>
            <a:ext cx="0" cy="1733173"/>
          </a:xfrm>
          <a:prstGeom prst="line">
            <a:avLst/>
          </a:prstGeom>
        </p:spPr>
        <p:style>
          <a:lnRef idx="1">
            <a:schemeClr val="accent1"/>
          </a:lnRef>
          <a:fillRef idx="0">
            <a:schemeClr val="accent1"/>
          </a:fillRef>
          <a:effectRef idx="0">
            <a:schemeClr val="accent1"/>
          </a:effectRef>
          <a:fontRef idx="minor">
            <a:schemeClr val="tx1"/>
          </a:fontRef>
        </p:style>
      </p:cxnSp>
      <p:sp>
        <p:nvSpPr>
          <p:cNvPr id="66" name="テキスト ボックス 65"/>
          <p:cNvSpPr txBox="1"/>
          <p:nvPr/>
        </p:nvSpPr>
        <p:spPr>
          <a:xfrm>
            <a:off x="8918911" y="2776617"/>
            <a:ext cx="758541" cy="369332"/>
          </a:xfrm>
          <a:prstGeom prst="rect">
            <a:avLst/>
          </a:prstGeom>
          <a:noFill/>
        </p:spPr>
        <p:txBody>
          <a:bodyPr wrap="none" rtlCol="0">
            <a:spAutoFit/>
          </a:bodyPr>
          <a:lstStyle/>
          <a:p>
            <a:r>
              <a:rPr kumimoji="1" lang="en-US" altLang="ja-JP" dirty="0" smtClean="0"/>
              <a:t>16bit</a:t>
            </a:r>
            <a:endParaRPr kumimoji="1" lang="ja-JP" altLang="en-US" dirty="0"/>
          </a:p>
        </p:txBody>
      </p:sp>
      <p:sp>
        <p:nvSpPr>
          <p:cNvPr id="38" name="テキスト ボックス 37"/>
          <p:cNvSpPr txBox="1"/>
          <p:nvPr/>
        </p:nvSpPr>
        <p:spPr>
          <a:xfrm>
            <a:off x="2952170" y="2776617"/>
            <a:ext cx="758541" cy="369332"/>
          </a:xfrm>
          <a:prstGeom prst="rect">
            <a:avLst/>
          </a:prstGeom>
          <a:noFill/>
        </p:spPr>
        <p:txBody>
          <a:bodyPr wrap="none" rtlCol="0">
            <a:spAutoFit/>
          </a:bodyPr>
          <a:lstStyle/>
          <a:p>
            <a:r>
              <a:rPr kumimoji="1" lang="en-US" altLang="ja-JP" dirty="0" smtClean="0"/>
              <a:t>16bit</a:t>
            </a:r>
            <a:endParaRPr kumimoji="1" lang="ja-JP" altLang="en-US" dirty="0"/>
          </a:p>
        </p:txBody>
      </p:sp>
    </p:spTree>
    <p:extLst>
      <p:ext uri="{BB962C8B-B14F-4D97-AF65-F5344CB8AC3E}">
        <p14:creationId xmlns:p14="http://schemas.microsoft.com/office/powerpoint/2010/main" val="3537233539"/>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kumimoji="1" lang="en-US" altLang="ja-JP" dirty="0"/>
              <a:t>TCP</a:t>
            </a:r>
            <a:r>
              <a:rPr kumimoji="1" lang="ja-JP" altLang="en-US" dirty="0"/>
              <a:t>の主要機能</a:t>
            </a:r>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157</a:t>
            </a:fld>
            <a:endParaRPr lang="de-DE"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424" y="2204864"/>
            <a:ext cx="3082496" cy="3024336"/>
          </a:xfrm>
          <a:prstGeom prst="rect">
            <a:avLst/>
          </a:prstGeom>
        </p:spPr>
      </p:pic>
      <p:sp>
        <p:nvSpPr>
          <p:cNvPr id="7" name="テキスト ボックス 6"/>
          <p:cNvSpPr txBox="1"/>
          <p:nvPr/>
        </p:nvSpPr>
        <p:spPr>
          <a:xfrm>
            <a:off x="4727848" y="4015193"/>
            <a:ext cx="1338828" cy="369332"/>
          </a:xfrm>
          <a:prstGeom prst="rect">
            <a:avLst/>
          </a:prstGeom>
          <a:noFill/>
        </p:spPr>
        <p:txBody>
          <a:bodyPr wrap="none" rtlCol="0">
            <a:spAutoFit/>
          </a:bodyPr>
          <a:lstStyle/>
          <a:p>
            <a:r>
              <a:rPr kumimoji="1" lang="ja-JP" altLang="en-US" dirty="0" smtClean="0"/>
              <a:t>フロー制御</a:t>
            </a:r>
            <a:endParaRPr kumimoji="1" lang="ja-JP" altLang="en-US" dirty="0"/>
          </a:p>
        </p:txBody>
      </p:sp>
      <p:sp>
        <p:nvSpPr>
          <p:cNvPr id="8" name="テキスト ボックス 7"/>
          <p:cNvSpPr txBox="1"/>
          <p:nvPr/>
        </p:nvSpPr>
        <p:spPr>
          <a:xfrm>
            <a:off x="4727848" y="2596948"/>
            <a:ext cx="1338828" cy="369332"/>
          </a:xfrm>
          <a:prstGeom prst="rect">
            <a:avLst/>
          </a:prstGeom>
          <a:noFill/>
        </p:spPr>
        <p:txBody>
          <a:bodyPr wrap="none" rtlCol="0">
            <a:spAutoFit/>
          </a:bodyPr>
          <a:lstStyle/>
          <a:p>
            <a:r>
              <a:rPr kumimoji="1" lang="ja-JP" altLang="en-US" dirty="0" smtClean="0"/>
              <a:t>データ保証</a:t>
            </a:r>
            <a:endParaRPr kumimoji="1" lang="ja-JP" altLang="en-US" dirty="0"/>
          </a:p>
        </p:txBody>
      </p:sp>
      <p:grpSp>
        <p:nvGrpSpPr>
          <p:cNvPr id="14" name="グループ化 13"/>
          <p:cNvGrpSpPr/>
          <p:nvPr/>
        </p:nvGrpSpPr>
        <p:grpSpPr>
          <a:xfrm>
            <a:off x="4727848" y="1340768"/>
            <a:ext cx="6585325" cy="983359"/>
            <a:chOff x="4727848" y="1340768"/>
            <a:chExt cx="6585325" cy="983359"/>
          </a:xfrm>
        </p:grpSpPr>
        <p:sp>
          <p:nvSpPr>
            <p:cNvPr id="6" name="テキスト ボックス 5"/>
            <p:cNvSpPr txBox="1"/>
            <p:nvPr/>
          </p:nvSpPr>
          <p:spPr>
            <a:xfrm>
              <a:off x="4727848" y="1340768"/>
              <a:ext cx="1107996" cy="369332"/>
            </a:xfrm>
            <a:prstGeom prst="rect">
              <a:avLst/>
            </a:prstGeom>
            <a:noFill/>
          </p:spPr>
          <p:txBody>
            <a:bodyPr wrap="none" rtlCol="0">
              <a:spAutoFit/>
            </a:bodyPr>
            <a:lstStyle/>
            <a:p>
              <a:r>
                <a:rPr kumimoji="1" lang="ja-JP" altLang="en-US" dirty="0" smtClean="0"/>
                <a:t>状態遷移</a:t>
              </a:r>
              <a:endParaRPr kumimoji="1" lang="ja-JP" altLang="en-US" dirty="0"/>
            </a:p>
          </p:txBody>
        </p:sp>
        <p:sp>
          <p:nvSpPr>
            <p:cNvPr id="9" name="テキスト ボックス 8"/>
            <p:cNvSpPr txBox="1"/>
            <p:nvPr/>
          </p:nvSpPr>
          <p:spPr>
            <a:xfrm>
              <a:off x="5357697" y="1677796"/>
              <a:ext cx="5955476" cy="646331"/>
            </a:xfrm>
            <a:prstGeom prst="rect">
              <a:avLst/>
            </a:prstGeom>
            <a:noFill/>
          </p:spPr>
          <p:txBody>
            <a:bodyPr wrap="none" rtlCol="0">
              <a:spAutoFit/>
            </a:bodyPr>
            <a:lstStyle/>
            <a:p>
              <a:r>
                <a:rPr kumimoji="1" lang="ja-JP" altLang="en-US" dirty="0" smtClean="0"/>
                <a:t>通信相手が存在していることを確認してから通信を開始</a:t>
              </a:r>
              <a:endParaRPr kumimoji="1" lang="en-US" altLang="ja-JP" dirty="0" smtClean="0"/>
            </a:p>
            <a:p>
              <a:r>
                <a:rPr kumimoji="1" lang="ja-JP" altLang="en-US" dirty="0" smtClean="0"/>
                <a:t>「</a:t>
              </a:r>
              <a:r>
                <a:rPr kumimoji="1" lang="ja-JP" altLang="en-US" b="1" dirty="0" smtClean="0">
                  <a:solidFill>
                    <a:srgbClr val="FF0000"/>
                  </a:solidFill>
                </a:rPr>
                <a:t>コントロールフラグ</a:t>
              </a:r>
              <a:r>
                <a:rPr kumimoji="1" lang="ja-JP" altLang="en-US" dirty="0" smtClean="0"/>
                <a:t>」を使用して制御</a:t>
              </a:r>
              <a:endParaRPr kumimoji="1" lang="ja-JP" altLang="en-US" dirty="0"/>
            </a:p>
          </p:txBody>
        </p:sp>
      </p:grpSp>
      <p:sp>
        <p:nvSpPr>
          <p:cNvPr id="10" name="テキスト ボックス 9"/>
          <p:cNvSpPr txBox="1"/>
          <p:nvPr/>
        </p:nvSpPr>
        <p:spPr>
          <a:xfrm>
            <a:off x="5357697" y="3000064"/>
            <a:ext cx="5006883" cy="923330"/>
          </a:xfrm>
          <a:prstGeom prst="rect">
            <a:avLst/>
          </a:prstGeom>
          <a:noFill/>
        </p:spPr>
        <p:txBody>
          <a:bodyPr wrap="none" rtlCol="0">
            <a:spAutoFit/>
          </a:bodyPr>
          <a:lstStyle/>
          <a:p>
            <a:r>
              <a:rPr kumimoji="1" lang="ja-JP" altLang="en-US" dirty="0" smtClean="0"/>
              <a:t>データ</a:t>
            </a:r>
            <a:r>
              <a:rPr kumimoji="1" lang="en-US" altLang="ja-JP" dirty="0" smtClean="0"/>
              <a:t>1</a:t>
            </a:r>
            <a:r>
              <a:rPr kumimoji="1" lang="ja-JP" altLang="en-US" dirty="0" smtClean="0"/>
              <a:t>バイト毎に番号を振って通信中に確認</a:t>
            </a:r>
            <a:endParaRPr kumimoji="1" lang="en-US" altLang="ja-JP" dirty="0" smtClean="0"/>
          </a:p>
          <a:p>
            <a:r>
              <a:rPr kumimoji="1" lang="ja-JP" altLang="en-US" dirty="0"/>
              <a:t>　</a:t>
            </a:r>
            <a:r>
              <a:rPr kumimoji="1" lang="ja-JP" altLang="en-US" dirty="0" smtClean="0"/>
              <a:t>　送信データの番号：「</a:t>
            </a:r>
            <a:r>
              <a:rPr kumimoji="1" lang="ja-JP" altLang="en-US" b="1" dirty="0" smtClean="0">
                <a:solidFill>
                  <a:srgbClr val="FF0000"/>
                </a:solidFill>
              </a:rPr>
              <a:t>シーケンス番号</a:t>
            </a:r>
            <a:r>
              <a:rPr kumimoji="1" lang="ja-JP" altLang="en-US" dirty="0" smtClean="0"/>
              <a:t>」</a:t>
            </a:r>
            <a:endParaRPr kumimoji="1" lang="en-US" altLang="ja-JP" dirty="0" smtClean="0"/>
          </a:p>
          <a:p>
            <a:r>
              <a:rPr kumimoji="1" lang="ja-JP" altLang="en-US" dirty="0"/>
              <a:t>　</a:t>
            </a:r>
            <a:r>
              <a:rPr kumimoji="1" lang="ja-JP" altLang="en-US" dirty="0" smtClean="0"/>
              <a:t>　受信データの番号：「</a:t>
            </a:r>
            <a:r>
              <a:rPr kumimoji="1" lang="en-US" altLang="ja-JP" b="1" dirty="0" smtClean="0">
                <a:solidFill>
                  <a:srgbClr val="FF0000"/>
                </a:solidFill>
              </a:rPr>
              <a:t>ACK</a:t>
            </a:r>
            <a:r>
              <a:rPr kumimoji="1" lang="ja-JP" altLang="en-US" b="1" dirty="0" smtClean="0">
                <a:solidFill>
                  <a:srgbClr val="FF0000"/>
                </a:solidFill>
              </a:rPr>
              <a:t>番号</a:t>
            </a:r>
            <a:r>
              <a:rPr kumimoji="1" lang="ja-JP" altLang="en-US" dirty="0" smtClean="0"/>
              <a:t>」</a:t>
            </a:r>
            <a:endParaRPr kumimoji="1" lang="ja-JP" altLang="en-US" dirty="0"/>
          </a:p>
        </p:txBody>
      </p:sp>
      <p:sp>
        <p:nvSpPr>
          <p:cNvPr id="11" name="テキスト ボックス 10"/>
          <p:cNvSpPr txBox="1"/>
          <p:nvPr/>
        </p:nvSpPr>
        <p:spPr>
          <a:xfrm>
            <a:off x="5357697" y="4461978"/>
            <a:ext cx="5032147" cy="646331"/>
          </a:xfrm>
          <a:prstGeom prst="rect">
            <a:avLst/>
          </a:prstGeom>
          <a:noFill/>
        </p:spPr>
        <p:txBody>
          <a:bodyPr wrap="none" rtlCol="0">
            <a:spAutoFit/>
          </a:bodyPr>
          <a:lstStyle/>
          <a:p>
            <a:r>
              <a:rPr kumimoji="1" lang="ja-JP" altLang="en-US" dirty="0" smtClean="0"/>
              <a:t>通信相手の受信バッファが溢れない程度に送信</a:t>
            </a:r>
            <a:endParaRPr kumimoji="1" lang="en-US" altLang="ja-JP" dirty="0" smtClean="0"/>
          </a:p>
          <a:p>
            <a:r>
              <a:rPr kumimoji="1" lang="ja-JP" altLang="en-US" dirty="0" smtClean="0"/>
              <a:t>「</a:t>
            </a:r>
            <a:r>
              <a:rPr kumimoji="1" lang="ja-JP" altLang="en-US" b="1" dirty="0" smtClean="0">
                <a:solidFill>
                  <a:srgbClr val="FF0000"/>
                </a:solidFill>
              </a:rPr>
              <a:t>ウィンドウサイズ</a:t>
            </a:r>
            <a:r>
              <a:rPr kumimoji="1" lang="ja-JP" altLang="en-US" dirty="0" smtClean="0"/>
              <a:t>」を使って制御</a:t>
            </a:r>
            <a:endParaRPr kumimoji="1" lang="ja-JP" altLang="en-US" dirty="0"/>
          </a:p>
        </p:txBody>
      </p:sp>
      <p:sp>
        <p:nvSpPr>
          <p:cNvPr id="12" name="右矢印 11"/>
          <p:cNvSpPr/>
          <p:nvPr/>
        </p:nvSpPr>
        <p:spPr>
          <a:xfrm>
            <a:off x="4727848" y="5517232"/>
            <a:ext cx="360040"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5234033" y="5584594"/>
            <a:ext cx="5032147" cy="369332"/>
          </a:xfrm>
          <a:prstGeom prst="rect">
            <a:avLst/>
          </a:prstGeom>
          <a:noFill/>
        </p:spPr>
        <p:txBody>
          <a:bodyPr wrap="none" rtlCol="0">
            <a:spAutoFit/>
          </a:bodyPr>
          <a:lstStyle/>
          <a:p>
            <a:r>
              <a:rPr kumimoji="1" lang="ja-JP" altLang="en-US" dirty="0" smtClean="0"/>
              <a:t>地球の裏側であっても確実にデータ転送します</a:t>
            </a:r>
            <a:endParaRPr kumimoji="1" lang="ja-JP" altLang="en-US" dirty="0"/>
          </a:p>
        </p:txBody>
      </p:sp>
    </p:spTree>
    <p:extLst>
      <p:ext uri="{BB962C8B-B14F-4D97-AF65-F5344CB8AC3E}">
        <p14:creationId xmlns:p14="http://schemas.microsoft.com/office/powerpoint/2010/main" val="2544508929"/>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kumimoji="1" lang="ja-JP" altLang="en-US" dirty="0" smtClean="0"/>
              <a:t>状態遷移</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158</a:t>
            </a:fld>
            <a:endParaRPr lang="de-DE"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432" y="1628800"/>
            <a:ext cx="5400600" cy="4655690"/>
          </a:xfrm>
          <a:prstGeom prst="rect">
            <a:avLst/>
          </a:prstGeom>
        </p:spPr>
      </p:pic>
      <p:sp>
        <p:nvSpPr>
          <p:cNvPr id="5" name="テキスト ボックス 4"/>
          <p:cNvSpPr txBox="1"/>
          <p:nvPr/>
        </p:nvSpPr>
        <p:spPr>
          <a:xfrm>
            <a:off x="6888590" y="800839"/>
            <a:ext cx="5005922" cy="1477328"/>
          </a:xfrm>
          <a:prstGeom prst="rect">
            <a:avLst/>
          </a:prstGeom>
          <a:noFill/>
        </p:spPr>
        <p:txBody>
          <a:bodyPr wrap="none" rtlCol="0">
            <a:spAutoFit/>
          </a:bodyPr>
          <a:lstStyle/>
          <a:p>
            <a:r>
              <a:rPr kumimoji="1" lang="ja-JP" altLang="en-US" dirty="0" smtClean="0"/>
              <a:t>主要な状態：</a:t>
            </a:r>
            <a:endParaRPr kumimoji="1" lang="en-US" altLang="ja-JP" dirty="0" smtClean="0"/>
          </a:p>
          <a:p>
            <a:endParaRPr kumimoji="1" lang="en-US" altLang="ja-JP" dirty="0" smtClean="0"/>
          </a:p>
          <a:p>
            <a:r>
              <a:rPr kumimoji="1" lang="ja-JP" altLang="en-US" dirty="0" smtClean="0"/>
              <a:t>　</a:t>
            </a:r>
            <a:r>
              <a:rPr kumimoji="1" lang="en-US" altLang="ja-JP" dirty="0" smtClean="0"/>
              <a:t>CLOSED</a:t>
            </a:r>
            <a:r>
              <a:rPr kumimoji="1" lang="ja-JP" altLang="en-US" dirty="0" smtClean="0"/>
              <a:t>が初期状態（通信不可）</a:t>
            </a:r>
            <a:endParaRPr kumimoji="1" lang="en-US" altLang="ja-JP" dirty="0" smtClean="0"/>
          </a:p>
          <a:p>
            <a:endParaRPr kumimoji="1" lang="en-US" altLang="ja-JP" dirty="0"/>
          </a:p>
          <a:p>
            <a:r>
              <a:rPr kumimoji="1" lang="ja-JP" altLang="en-US" dirty="0" smtClean="0"/>
              <a:t>　</a:t>
            </a:r>
            <a:r>
              <a:rPr kumimoji="1" lang="en-US" altLang="ja-JP" dirty="0" smtClean="0"/>
              <a:t>ESTABLISHED</a:t>
            </a:r>
            <a:r>
              <a:rPr kumimoji="1" lang="ja-JP" altLang="en-US" dirty="0" smtClean="0"/>
              <a:t>が通信確立状態（通信可能）</a:t>
            </a:r>
            <a:endParaRPr kumimoji="1" lang="ja-JP" altLang="en-US" dirty="0"/>
          </a:p>
        </p:txBody>
      </p:sp>
      <p:sp>
        <p:nvSpPr>
          <p:cNvPr id="6" name="正方形/長方形 5"/>
          <p:cNvSpPr/>
          <p:nvPr/>
        </p:nvSpPr>
        <p:spPr>
          <a:xfrm>
            <a:off x="839416" y="1628800"/>
            <a:ext cx="5832648" cy="21602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839416" y="3796192"/>
            <a:ext cx="5832648" cy="24882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右矢印 7"/>
          <p:cNvSpPr/>
          <p:nvPr/>
        </p:nvSpPr>
        <p:spPr>
          <a:xfrm>
            <a:off x="6744072" y="2564904"/>
            <a:ext cx="360040"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右矢印 8"/>
          <p:cNvSpPr/>
          <p:nvPr/>
        </p:nvSpPr>
        <p:spPr>
          <a:xfrm>
            <a:off x="6744072" y="5040341"/>
            <a:ext cx="360040"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7248128" y="2708920"/>
            <a:ext cx="2396362" cy="369332"/>
          </a:xfrm>
          <a:prstGeom prst="rect">
            <a:avLst/>
          </a:prstGeom>
          <a:noFill/>
        </p:spPr>
        <p:txBody>
          <a:bodyPr wrap="none" rtlCol="0">
            <a:spAutoFit/>
          </a:bodyPr>
          <a:lstStyle/>
          <a:p>
            <a:r>
              <a:rPr kumimoji="1" lang="en-US" altLang="ja-JP" dirty="0" smtClean="0"/>
              <a:t>3way</a:t>
            </a:r>
            <a:r>
              <a:rPr kumimoji="1" lang="ja-JP" altLang="en-US" dirty="0" smtClean="0"/>
              <a:t>ハンドシェイク</a:t>
            </a:r>
            <a:endParaRPr kumimoji="1" lang="ja-JP" altLang="en-US" dirty="0"/>
          </a:p>
        </p:txBody>
      </p:sp>
      <p:sp>
        <p:nvSpPr>
          <p:cNvPr id="11" name="テキスト ボックス 10"/>
          <p:cNvSpPr txBox="1"/>
          <p:nvPr/>
        </p:nvSpPr>
        <p:spPr>
          <a:xfrm>
            <a:off x="7248128" y="5071699"/>
            <a:ext cx="1800493" cy="369332"/>
          </a:xfrm>
          <a:prstGeom prst="rect">
            <a:avLst/>
          </a:prstGeom>
          <a:noFill/>
        </p:spPr>
        <p:txBody>
          <a:bodyPr wrap="none" rtlCol="0">
            <a:spAutoFit/>
          </a:bodyPr>
          <a:lstStyle/>
          <a:p>
            <a:r>
              <a:rPr kumimoji="1" lang="ja-JP" altLang="en-US" dirty="0" smtClean="0"/>
              <a:t>切断シーケンス</a:t>
            </a:r>
            <a:endParaRPr kumimoji="1" lang="ja-JP" altLang="en-US" dirty="0"/>
          </a:p>
        </p:txBody>
      </p:sp>
    </p:spTree>
    <p:extLst>
      <p:ext uri="{BB962C8B-B14F-4D97-AF65-F5344CB8AC3E}">
        <p14:creationId xmlns:p14="http://schemas.microsoft.com/office/powerpoint/2010/main" val="56147768"/>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kumimoji="1" lang="ja-JP" altLang="en-US" dirty="0"/>
              <a:t>状態</a:t>
            </a:r>
            <a:r>
              <a:rPr kumimoji="1" lang="ja-JP" altLang="en-US" dirty="0" smtClean="0"/>
              <a:t>遷移</a:t>
            </a:r>
            <a:r>
              <a:rPr kumimoji="1" lang="en-US" altLang="ja-JP" dirty="0" smtClean="0"/>
              <a:t>: 3way</a:t>
            </a:r>
            <a:r>
              <a:rPr kumimoji="1" lang="ja-JP" altLang="en-US" dirty="0" smtClean="0"/>
              <a:t>ハンドシェイク</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159</a:t>
            </a:fld>
            <a:endParaRPr lang="de-DE"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5600" y="1556792"/>
            <a:ext cx="7058678" cy="4680520"/>
          </a:xfrm>
          <a:prstGeom prst="rect">
            <a:avLst/>
          </a:prstGeom>
        </p:spPr>
      </p:pic>
    </p:spTree>
    <p:extLst>
      <p:ext uri="{BB962C8B-B14F-4D97-AF65-F5344CB8AC3E}">
        <p14:creationId xmlns:p14="http://schemas.microsoft.com/office/powerpoint/2010/main" val="38813651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kumimoji="1" lang="ja-JP" altLang="en-US" dirty="0"/>
              <a:t>インターネット対応実製品の</a:t>
            </a:r>
            <a:r>
              <a:rPr kumimoji="1" lang="ja-JP" altLang="en-US" dirty="0" smtClean="0"/>
              <a:t>仕組み</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16</a:t>
            </a:fld>
            <a:endParaRPr lang="de-DE" dirty="0"/>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1584" y="1916832"/>
            <a:ext cx="1838263" cy="1027385"/>
          </a:xfrm>
          <a:prstGeom prst="rect">
            <a:avLst/>
          </a:prstGeom>
        </p:spPr>
      </p:pic>
      <p:sp>
        <p:nvSpPr>
          <p:cNvPr id="6" name="テキスト ボックス 5"/>
          <p:cNvSpPr txBox="1"/>
          <p:nvPr/>
        </p:nvSpPr>
        <p:spPr>
          <a:xfrm>
            <a:off x="335360" y="2348880"/>
            <a:ext cx="1723549" cy="461665"/>
          </a:xfrm>
          <a:prstGeom prst="rect">
            <a:avLst/>
          </a:prstGeom>
          <a:noFill/>
        </p:spPr>
        <p:txBody>
          <a:bodyPr wrap="none" rtlCol="0">
            <a:spAutoFit/>
          </a:bodyPr>
          <a:lstStyle/>
          <a:p>
            <a:r>
              <a:rPr kumimoji="1" lang="ja-JP" altLang="en-US" sz="2400" dirty="0" smtClean="0"/>
              <a:t>ハイエンド</a:t>
            </a:r>
            <a:endParaRPr kumimoji="1" lang="ja-JP" altLang="en-US" sz="2400" dirty="0"/>
          </a:p>
        </p:txBody>
      </p:sp>
      <p:sp>
        <p:nvSpPr>
          <p:cNvPr id="7" name="テキスト ボックス 6"/>
          <p:cNvSpPr txBox="1"/>
          <p:nvPr/>
        </p:nvSpPr>
        <p:spPr>
          <a:xfrm>
            <a:off x="335360" y="3968343"/>
            <a:ext cx="2031325" cy="461665"/>
          </a:xfrm>
          <a:prstGeom prst="rect">
            <a:avLst/>
          </a:prstGeom>
          <a:noFill/>
        </p:spPr>
        <p:txBody>
          <a:bodyPr wrap="none" rtlCol="0">
            <a:spAutoFit/>
          </a:bodyPr>
          <a:lstStyle/>
          <a:p>
            <a:r>
              <a:rPr kumimoji="1" lang="ja-JP" altLang="en-US" sz="2400" dirty="0" smtClean="0"/>
              <a:t>ミッドレンジ</a:t>
            </a:r>
            <a:endParaRPr kumimoji="1" lang="ja-JP" altLang="en-US" sz="2400" dirty="0"/>
          </a:p>
        </p:txBody>
      </p:sp>
      <p:sp>
        <p:nvSpPr>
          <p:cNvPr id="8" name="テキスト ボックス 7"/>
          <p:cNvSpPr txBox="1"/>
          <p:nvPr/>
        </p:nvSpPr>
        <p:spPr>
          <a:xfrm>
            <a:off x="335360" y="5434408"/>
            <a:ext cx="1723549" cy="461665"/>
          </a:xfrm>
          <a:prstGeom prst="rect">
            <a:avLst/>
          </a:prstGeom>
          <a:noFill/>
        </p:spPr>
        <p:txBody>
          <a:bodyPr wrap="none" rtlCol="0">
            <a:spAutoFit/>
          </a:bodyPr>
          <a:lstStyle/>
          <a:p>
            <a:r>
              <a:rPr kumimoji="1" lang="ja-JP" altLang="en-US" sz="2400" dirty="0" smtClean="0"/>
              <a:t>ローエンド</a:t>
            </a:r>
            <a:endParaRPr kumimoji="1" lang="ja-JP" altLang="en-US" sz="2400" dirty="0"/>
          </a:p>
        </p:txBody>
      </p:sp>
      <p:pic>
        <p:nvPicPr>
          <p:cNvPr id="9" name="図 8"/>
          <p:cNvPicPr>
            <a:picLocks noChangeAspect="1"/>
          </p:cNvPicPr>
          <p:nvPr/>
        </p:nvPicPr>
        <p:blipFill>
          <a:blip r:embed="rId3"/>
          <a:stretch>
            <a:fillRect/>
          </a:stretch>
        </p:blipFill>
        <p:spPr>
          <a:xfrm>
            <a:off x="2567608" y="3274693"/>
            <a:ext cx="1148070" cy="1482183"/>
          </a:xfrm>
          <a:prstGeom prst="rect">
            <a:avLst/>
          </a:prstGeom>
        </p:spPr>
      </p:pic>
      <p:pic>
        <p:nvPicPr>
          <p:cNvPr id="10" name="図 9"/>
          <p:cNvPicPr>
            <a:picLocks noChangeAspect="1"/>
          </p:cNvPicPr>
          <p:nvPr/>
        </p:nvPicPr>
        <p:blipFill>
          <a:blip r:embed="rId4"/>
          <a:stretch>
            <a:fillRect/>
          </a:stretch>
        </p:blipFill>
        <p:spPr>
          <a:xfrm>
            <a:off x="2870609" y="5013176"/>
            <a:ext cx="800212" cy="1095528"/>
          </a:xfrm>
          <a:prstGeom prst="rect">
            <a:avLst/>
          </a:prstGeom>
        </p:spPr>
      </p:pic>
      <p:sp>
        <p:nvSpPr>
          <p:cNvPr id="14" name="テキスト ボックス 13"/>
          <p:cNvSpPr txBox="1"/>
          <p:nvPr/>
        </p:nvSpPr>
        <p:spPr>
          <a:xfrm>
            <a:off x="4560768" y="1484784"/>
            <a:ext cx="4493538" cy="461665"/>
          </a:xfrm>
          <a:prstGeom prst="rect">
            <a:avLst/>
          </a:prstGeom>
          <a:noFill/>
        </p:spPr>
        <p:txBody>
          <a:bodyPr wrap="none" rtlCol="0">
            <a:spAutoFit/>
          </a:bodyPr>
          <a:lstStyle/>
          <a:p>
            <a:r>
              <a:rPr kumimoji="1" lang="ja-JP" altLang="en-US" sz="2400" u="sng" dirty="0" smtClean="0"/>
              <a:t>ソフトウェアプラットフォーム</a:t>
            </a:r>
            <a:endParaRPr kumimoji="1" lang="ja-JP" altLang="en-US" sz="2400" u="sng" dirty="0"/>
          </a:p>
        </p:txBody>
      </p:sp>
      <p:sp>
        <p:nvSpPr>
          <p:cNvPr id="4" name="テキスト ボックス 3"/>
          <p:cNvSpPr txBox="1"/>
          <p:nvPr/>
        </p:nvSpPr>
        <p:spPr>
          <a:xfrm>
            <a:off x="4482522" y="2199691"/>
            <a:ext cx="6652783" cy="830997"/>
          </a:xfrm>
          <a:prstGeom prst="rect">
            <a:avLst/>
          </a:prstGeom>
          <a:noFill/>
        </p:spPr>
        <p:txBody>
          <a:bodyPr wrap="none" rtlCol="0">
            <a:spAutoFit/>
          </a:bodyPr>
          <a:lstStyle/>
          <a:p>
            <a:r>
              <a:rPr kumimoji="1" lang="en-US" altLang="ja-JP" sz="2400" dirty="0" smtClean="0"/>
              <a:t>2000</a:t>
            </a:r>
            <a:r>
              <a:rPr kumimoji="1" lang="ja-JP" altLang="en-US" sz="2400" dirty="0" smtClean="0"/>
              <a:t>年代～</a:t>
            </a:r>
            <a:endParaRPr kumimoji="1" lang="en-US" altLang="ja-JP" sz="2400" dirty="0" smtClean="0"/>
          </a:p>
          <a:p>
            <a:r>
              <a:rPr kumimoji="1" lang="ja-JP" altLang="en-US" sz="2400" dirty="0" smtClean="0"/>
              <a:t>マイクロソフト＋インテルによる</a:t>
            </a:r>
            <a:r>
              <a:rPr kumimoji="1" lang="en-US" altLang="ja-JP" sz="2400" dirty="0" smtClean="0"/>
              <a:t>Windows PC</a:t>
            </a:r>
            <a:endParaRPr kumimoji="1" lang="ja-JP" altLang="en-US" sz="2400" dirty="0"/>
          </a:p>
        </p:txBody>
      </p:sp>
      <p:sp>
        <p:nvSpPr>
          <p:cNvPr id="21" name="テキスト ボックス 20"/>
          <p:cNvSpPr txBox="1"/>
          <p:nvPr/>
        </p:nvSpPr>
        <p:spPr>
          <a:xfrm>
            <a:off x="4460079" y="3737510"/>
            <a:ext cx="6697667" cy="830997"/>
          </a:xfrm>
          <a:prstGeom prst="rect">
            <a:avLst/>
          </a:prstGeom>
          <a:noFill/>
        </p:spPr>
        <p:txBody>
          <a:bodyPr wrap="none" rtlCol="0">
            <a:spAutoFit/>
          </a:bodyPr>
          <a:lstStyle/>
          <a:p>
            <a:r>
              <a:rPr kumimoji="1" lang="en-US" altLang="ja-JP" sz="2400" dirty="0" smtClean="0"/>
              <a:t>2010</a:t>
            </a:r>
            <a:r>
              <a:rPr kumimoji="1" lang="ja-JP" altLang="en-US" sz="2400" dirty="0" smtClean="0"/>
              <a:t>年代～</a:t>
            </a:r>
            <a:endParaRPr kumimoji="1" lang="en-US" altLang="ja-JP" sz="2400" dirty="0" smtClean="0"/>
          </a:p>
          <a:p>
            <a:r>
              <a:rPr kumimoji="1" lang="ja-JP" altLang="en-US" sz="2400" dirty="0" smtClean="0"/>
              <a:t>グーグル＋</a:t>
            </a:r>
            <a:r>
              <a:rPr kumimoji="1" lang="en-US" altLang="ja-JP" sz="2400" dirty="0" smtClean="0"/>
              <a:t>Arm</a:t>
            </a:r>
            <a:r>
              <a:rPr kumimoji="1" lang="ja-JP" altLang="en-US" sz="2400" dirty="0" smtClean="0"/>
              <a:t>による</a:t>
            </a:r>
            <a:r>
              <a:rPr kumimoji="1" lang="en-US" altLang="ja-JP" sz="2400" dirty="0" smtClean="0"/>
              <a:t>Android</a:t>
            </a:r>
            <a:r>
              <a:rPr kumimoji="1" lang="ja-JP" altLang="en-US" sz="2400" dirty="0" smtClean="0"/>
              <a:t> スマートフォン</a:t>
            </a:r>
            <a:endParaRPr kumimoji="1" lang="ja-JP" altLang="en-US" sz="2400" dirty="0"/>
          </a:p>
        </p:txBody>
      </p:sp>
      <p:sp>
        <p:nvSpPr>
          <p:cNvPr id="22" name="テキスト ボックス 21"/>
          <p:cNvSpPr txBox="1"/>
          <p:nvPr/>
        </p:nvSpPr>
        <p:spPr>
          <a:xfrm>
            <a:off x="4452149" y="5235790"/>
            <a:ext cx="7585923" cy="1138773"/>
          </a:xfrm>
          <a:prstGeom prst="rect">
            <a:avLst/>
          </a:prstGeom>
          <a:noFill/>
        </p:spPr>
        <p:txBody>
          <a:bodyPr wrap="none" rtlCol="0">
            <a:spAutoFit/>
          </a:bodyPr>
          <a:lstStyle/>
          <a:p>
            <a:r>
              <a:rPr kumimoji="1" lang="en-US" altLang="ja-JP" sz="2400" dirty="0" smtClean="0"/>
              <a:t>2020</a:t>
            </a:r>
            <a:r>
              <a:rPr kumimoji="1" lang="ja-JP" altLang="en-US" sz="2400" dirty="0" smtClean="0"/>
              <a:t>年代～</a:t>
            </a:r>
            <a:endParaRPr kumimoji="1" lang="en-US" altLang="ja-JP" sz="2400" dirty="0" smtClean="0"/>
          </a:p>
          <a:p>
            <a:r>
              <a:rPr kumimoji="1" lang="ja-JP" altLang="en-US" sz="2400" dirty="0" smtClean="0"/>
              <a:t>アマゾン</a:t>
            </a:r>
            <a:r>
              <a:rPr kumimoji="1" lang="en-US" altLang="ja-JP" sz="2400" dirty="0" smtClean="0"/>
              <a:t>?</a:t>
            </a:r>
            <a:r>
              <a:rPr kumimoji="1" lang="ja-JP" altLang="en-US" sz="2400" dirty="0" smtClean="0"/>
              <a:t>＋</a:t>
            </a:r>
            <a:r>
              <a:rPr kumimoji="1" lang="en-US" altLang="ja-JP" sz="2400" dirty="0" smtClean="0"/>
              <a:t>Arm?</a:t>
            </a:r>
            <a:r>
              <a:rPr kumimoji="1" lang="ja-JP" altLang="en-US" sz="2400" dirty="0" smtClean="0"/>
              <a:t>による</a:t>
            </a:r>
            <a:r>
              <a:rPr kumimoji="1" lang="en-US" altLang="ja-JP" sz="2400" dirty="0" smtClean="0"/>
              <a:t>Amazon</a:t>
            </a:r>
            <a:r>
              <a:rPr kumimoji="1" lang="ja-JP" altLang="en-US" sz="2400" dirty="0" smtClean="0"/>
              <a:t> </a:t>
            </a:r>
            <a:r>
              <a:rPr kumimoji="1" lang="en-US" altLang="ja-JP" sz="2400" dirty="0" err="1" smtClean="0"/>
              <a:t>FreeRTOS</a:t>
            </a:r>
            <a:r>
              <a:rPr kumimoji="1" lang="ja-JP" altLang="en-US" sz="2400" dirty="0" smtClean="0"/>
              <a:t> 搭載機</a:t>
            </a:r>
            <a:r>
              <a:rPr kumimoji="1" lang="en-US" altLang="ja-JP" sz="2400" dirty="0" smtClean="0"/>
              <a:t>?</a:t>
            </a:r>
          </a:p>
          <a:p>
            <a:r>
              <a:rPr kumimoji="1" lang="en-US" altLang="ja-JP" sz="2000" dirty="0" smtClean="0"/>
              <a:t>(</a:t>
            </a:r>
            <a:r>
              <a:rPr kumimoji="1" lang="ja-JP" altLang="en-US" sz="2000" dirty="0"/>
              <a:t>マイクロソフト</a:t>
            </a:r>
            <a:r>
              <a:rPr kumimoji="1" lang="ja-JP" altLang="en-US" sz="2000" dirty="0" smtClean="0"/>
              <a:t>もこの</a:t>
            </a:r>
            <a:r>
              <a:rPr kumimoji="1" lang="ja-JP" altLang="en-US" sz="2000" dirty="0"/>
              <a:t>領域</a:t>
            </a:r>
            <a:r>
              <a:rPr kumimoji="1" lang="ja-JP" altLang="en-US" sz="2000" dirty="0" smtClean="0"/>
              <a:t>に参戦してきた）</a:t>
            </a:r>
            <a:endParaRPr kumimoji="1" lang="ja-JP" altLang="en-US" sz="2000" dirty="0"/>
          </a:p>
        </p:txBody>
      </p:sp>
      <p:sp>
        <p:nvSpPr>
          <p:cNvPr id="17" name="下矢印 16"/>
          <p:cNvSpPr/>
          <p:nvPr/>
        </p:nvSpPr>
        <p:spPr>
          <a:xfrm>
            <a:off x="6888088" y="3274693"/>
            <a:ext cx="1008112" cy="3703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下矢印 22"/>
          <p:cNvSpPr/>
          <p:nvPr/>
        </p:nvSpPr>
        <p:spPr>
          <a:xfrm>
            <a:off x="6888088" y="4716983"/>
            <a:ext cx="1008112" cy="3703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7621631" y="33428"/>
            <a:ext cx="4518115" cy="1292662"/>
          </a:xfrm>
          <a:prstGeom prst="rect">
            <a:avLst/>
          </a:prstGeom>
          <a:noFill/>
          <a:ln>
            <a:solidFill>
              <a:schemeClr val="tx1"/>
            </a:solidFill>
          </a:ln>
        </p:spPr>
        <p:txBody>
          <a:bodyPr wrap="square" rtlCol="0">
            <a:spAutoFit/>
          </a:bodyPr>
          <a:lstStyle/>
          <a:p>
            <a:r>
              <a:rPr kumimoji="1" lang="en-US" altLang="ja-JP" dirty="0" smtClean="0"/>
              <a:t>tips:</a:t>
            </a:r>
          </a:p>
          <a:p>
            <a:r>
              <a:rPr kumimoji="1" lang="en-US" altLang="ja-JP" sz="1200" dirty="0" smtClean="0"/>
              <a:t>Windows95</a:t>
            </a:r>
            <a:r>
              <a:rPr kumimoji="1" lang="ja-JP" altLang="en-US" sz="1200" dirty="0" smtClean="0"/>
              <a:t>発売の</a:t>
            </a:r>
            <a:r>
              <a:rPr kumimoji="1" lang="en-US" altLang="ja-JP" sz="1200" dirty="0" smtClean="0"/>
              <a:t>1995</a:t>
            </a:r>
            <a:r>
              <a:rPr kumimoji="1" lang="ja-JP" altLang="en-US" sz="1200" dirty="0" smtClean="0"/>
              <a:t>年のインテル</a:t>
            </a:r>
            <a:r>
              <a:rPr kumimoji="1" lang="en-US" altLang="ja-JP" sz="1200" dirty="0" smtClean="0"/>
              <a:t>CPU</a:t>
            </a:r>
            <a:r>
              <a:rPr kumimoji="1" lang="ja-JP" altLang="en-US" sz="1200" dirty="0" smtClean="0"/>
              <a:t>は</a:t>
            </a:r>
            <a:endParaRPr kumimoji="1" lang="en-US" altLang="ja-JP" sz="1200" dirty="0" smtClean="0"/>
          </a:p>
          <a:p>
            <a:r>
              <a:rPr kumimoji="1" lang="ja-JP" altLang="en-US" sz="1200" dirty="0" smtClean="0"/>
              <a:t>数十</a:t>
            </a:r>
            <a:r>
              <a:rPr kumimoji="1" lang="en-US" altLang="ja-JP" sz="1200" dirty="0" smtClean="0"/>
              <a:t>MHz~</a:t>
            </a:r>
            <a:r>
              <a:rPr kumimoji="1" lang="ja-JP" altLang="en-US" sz="1200" dirty="0" smtClean="0"/>
              <a:t>数百</a:t>
            </a:r>
            <a:r>
              <a:rPr kumimoji="1" lang="en-US" altLang="ja-JP" sz="1200" dirty="0" smtClean="0"/>
              <a:t>MHz</a:t>
            </a:r>
            <a:r>
              <a:rPr kumimoji="1" lang="ja-JP" altLang="en-US" sz="1200" dirty="0" smtClean="0"/>
              <a:t>だが</a:t>
            </a:r>
            <a:r>
              <a:rPr kumimoji="1" lang="ja-JP" altLang="en-US" sz="1200" dirty="0"/>
              <a:t>、</a:t>
            </a:r>
            <a:r>
              <a:rPr kumimoji="1" lang="ja-JP" altLang="en-US" sz="1200" dirty="0" smtClean="0"/>
              <a:t>インターネットに繋ぐことはできた。</a:t>
            </a:r>
            <a:endParaRPr kumimoji="1" lang="en-US" altLang="ja-JP" sz="1200" dirty="0" smtClean="0"/>
          </a:p>
          <a:p>
            <a:r>
              <a:rPr kumimoji="1" lang="ja-JP" altLang="en-US" sz="1200" b="1" dirty="0" smtClean="0">
                <a:solidFill>
                  <a:srgbClr val="FF0000"/>
                </a:solidFill>
              </a:rPr>
              <a:t>つまり</a:t>
            </a:r>
            <a:r>
              <a:rPr kumimoji="1" lang="en-US" altLang="ja-JP" sz="1200" b="1" dirty="0" smtClean="0">
                <a:solidFill>
                  <a:srgbClr val="FF0000"/>
                </a:solidFill>
              </a:rPr>
              <a:t>2019</a:t>
            </a:r>
            <a:r>
              <a:rPr kumimoji="1" lang="ja-JP" altLang="en-US" sz="1200" b="1" dirty="0" smtClean="0">
                <a:solidFill>
                  <a:srgbClr val="FF0000"/>
                </a:solidFill>
              </a:rPr>
              <a:t>年においてこれと同程度の性能をもつ</a:t>
            </a:r>
            <a:endParaRPr kumimoji="1" lang="en-US" altLang="ja-JP" sz="1200" b="1" dirty="0" smtClean="0">
              <a:solidFill>
                <a:srgbClr val="FF0000"/>
              </a:solidFill>
            </a:endParaRPr>
          </a:p>
          <a:p>
            <a:r>
              <a:rPr kumimoji="1" lang="ja-JP" altLang="en-US" sz="1200" b="1" dirty="0" smtClean="0">
                <a:solidFill>
                  <a:srgbClr val="FF0000"/>
                </a:solidFill>
              </a:rPr>
              <a:t>組み込み機器用</a:t>
            </a:r>
            <a:r>
              <a:rPr kumimoji="1" lang="en-US" altLang="ja-JP" sz="1200" b="1" dirty="0" smtClean="0">
                <a:solidFill>
                  <a:srgbClr val="FF0000"/>
                </a:solidFill>
              </a:rPr>
              <a:t>CPU</a:t>
            </a:r>
            <a:r>
              <a:rPr kumimoji="1" lang="ja-JP" altLang="en-US" sz="1200" b="1" dirty="0" smtClean="0">
                <a:solidFill>
                  <a:srgbClr val="FF0000"/>
                </a:solidFill>
              </a:rPr>
              <a:t>も</a:t>
            </a:r>
            <a:r>
              <a:rPr kumimoji="1" lang="en-US" altLang="ja-JP" sz="1200" b="1" dirty="0" smtClean="0">
                <a:solidFill>
                  <a:srgbClr val="FF0000"/>
                </a:solidFill>
              </a:rPr>
              <a:t>Windows95</a:t>
            </a:r>
            <a:r>
              <a:rPr kumimoji="1" lang="ja-JP" altLang="en-US" sz="1200" b="1" dirty="0" err="1" smtClean="0">
                <a:solidFill>
                  <a:srgbClr val="FF0000"/>
                </a:solidFill>
              </a:rPr>
              <a:t>のような</a:t>
            </a:r>
            <a:r>
              <a:rPr kumimoji="1" lang="ja-JP" altLang="en-US" sz="1200" b="1" dirty="0" smtClean="0">
                <a:solidFill>
                  <a:srgbClr val="FF0000"/>
                </a:solidFill>
              </a:rPr>
              <a:t>ソフトがあれば</a:t>
            </a:r>
            <a:endParaRPr kumimoji="1" lang="en-US" altLang="ja-JP" sz="1200" b="1" dirty="0" smtClean="0">
              <a:solidFill>
                <a:srgbClr val="FF0000"/>
              </a:solidFill>
            </a:endParaRPr>
          </a:p>
          <a:p>
            <a:r>
              <a:rPr kumimoji="1" lang="ja-JP" altLang="en-US" sz="1200" b="1" dirty="0">
                <a:solidFill>
                  <a:srgbClr val="FF0000"/>
                </a:solidFill>
              </a:rPr>
              <a:t>十分</a:t>
            </a:r>
            <a:r>
              <a:rPr kumimoji="1" lang="ja-JP" altLang="en-US" sz="1200" b="1" dirty="0" smtClean="0">
                <a:solidFill>
                  <a:srgbClr val="FF0000"/>
                </a:solidFill>
              </a:rPr>
              <a:t>に</a:t>
            </a:r>
            <a:r>
              <a:rPr kumimoji="1" lang="ja-JP" altLang="en-US" sz="1200" b="1" dirty="0">
                <a:solidFill>
                  <a:srgbClr val="FF0000"/>
                </a:solidFill>
              </a:rPr>
              <a:t>インターネット</a:t>
            </a:r>
            <a:r>
              <a:rPr kumimoji="1" lang="ja-JP" altLang="en-US" sz="1200" b="1" dirty="0" smtClean="0">
                <a:solidFill>
                  <a:srgbClr val="FF0000"/>
                </a:solidFill>
              </a:rPr>
              <a:t>に繋ぐことができるということ</a:t>
            </a:r>
            <a:r>
              <a:rPr kumimoji="1" lang="ja-JP" altLang="en-US" sz="1200" b="1" dirty="0">
                <a:solidFill>
                  <a:srgbClr val="FF0000"/>
                </a:solidFill>
              </a:rPr>
              <a:t>。</a:t>
            </a:r>
          </a:p>
        </p:txBody>
      </p:sp>
    </p:spTree>
    <p:extLst>
      <p:ext uri="{BB962C8B-B14F-4D97-AF65-F5344CB8AC3E}">
        <p14:creationId xmlns:p14="http://schemas.microsoft.com/office/powerpoint/2010/main" val="47096689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kumimoji="1" lang="ja-JP" altLang="en-US" dirty="0"/>
              <a:t>状態</a:t>
            </a:r>
            <a:r>
              <a:rPr kumimoji="1" lang="ja-JP" altLang="en-US" dirty="0" smtClean="0"/>
              <a:t>遷移</a:t>
            </a:r>
            <a:r>
              <a:rPr kumimoji="1" lang="en-US" altLang="ja-JP" dirty="0" smtClean="0"/>
              <a:t>: </a:t>
            </a:r>
            <a:r>
              <a:rPr kumimoji="1" lang="ja-JP" altLang="en-US" dirty="0" smtClean="0"/>
              <a:t>切断シーケンス</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160</a:t>
            </a:fld>
            <a:endParaRPr lang="de-DE"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3592" y="1556792"/>
            <a:ext cx="6984776" cy="4527345"/>
          </a:xfrm>
          <a:prstGeom prst="rect">
            <a:avLst/>
          </a:prstGeom>
        </p:spPr>
      </p:pic>
    </p:spTree>
    <p:extLst>
      <p:ext uri="{BB962C8B-B14F-4D97-AF65-F5344CB8AC3E}">
        <p14:creationId xmlns:p14="http://schemas.microsoft.com/office/powerpoint/2010/main" val="1465219707"/>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kumimoji="1" lang="ja-JP" altLang="en-US" dirty="0" smtClean="0"/>
              <a:t>データ保証</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161</a:t>
            </a:fld>
            <a:endParaRPr lang="de-DE"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2266" y="1652696"/>
            <a:ext cx="7106642" cy="4582164"/>
          </a:xfrm>
          <a:prstGeom prst="rect">
            <a:avLst/>
          </a:prstGeom>
        </p:spPr>
      </p:pic>
    </p:spTree>
    <p:extLst>
      <p:ext uri="{BB962C8B-B14F-4D97-AF65-F5344CB8AC3E}">
        <p14:creationId xmlns:p14="http://schemas.microsoft.com/office/powerpoint/2010/main" val="605739147"/>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kumimoji="1" lang="ja-JP" altLang="en-US" dirty="0" smtClean="0"/>
              <a:t>フロー制御</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162</a:t>
            </a:fld>
            <a:endParaRPr lang="de-DE"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7608" y="1628800"/>
            <a:ext cx="6581173" cy="4335424"/>
          </a:xfrm>
          <a:prstGeom prst="rect">
            <a:avLst/>
          </a:prstGeom>
        </p:spPr>
      </p:pic>
    </p:spTree>
    <p:extLst>
      <p:ext uri="{BB962C8B-B14F-4D97-AF65-F5344CB8AC3E}">
        <p14:creationId xmlns:p14="http://schemas.microsoft.com/office/powerpoint/2010/main" val="934980135"/>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kumimoji="1" lang="en-US" altLang="ja-JP" dirty="0" smtClean="0"/>
              <a:t>UDP</a:t>
            </a:r>
            <a:r>
              <a:rPr kumimoji="1" lang="ja-JP" altLang="en-US" dirty="0" smtClean="0"/>
              <a:t>ヘッダ</a:t>
            </a:r>
            <a:r>
              <a:rPr kumimoji="1" lang="ja-JP" altLang="en-US" dirty="0"/>
              <a:t>の構造</a:t>
            </a:r>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163</a:t>
            </a:fld>
            <a:endParaRPr lang="de-DE" dirty="0"/>
          </a:p>
        </p:txBody>
      </p:sp>
      <p:grpSp>
        <p:nvGrpSpPr>
          <p:cNvPr id="4" name="グループ化 3"/>
          <p:cNvGrpSpPr/>
          <p:nvPr/>
        </p:nvGrpSpPr>
        <p:grpSpPr>
          <a:xfrm>
            <a:off x="313955" y="2030920"/>
            <a:ext cx="11715899" cy="1919892"/>
            <a:chOff x="47328" y="1772816"/>
            <a:chExt cx="11715899" cy="1919892"/>
          </a:xfrm>
        </p:grpSpPr>
        <p:sp>
          <p:nvSpPr>
            <p:cNvPr id="5" name="正方形/長方形 4"/>
            <p:cNvSpPr/>
            <p:nvPr/>
          </p:nvSpPr>
          <p:spPr>
            <a:xfrm>
              <a:off x="1631504" y="1772816"/>
              <a:ext cx="194421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Ethernet</a:t>
              </a:r>
              <a:r>
                <a:rPr kumimoji="1" lang="ja-JP" altLang="en-US" dirty="0" smtClean="0"/>
                <a:t>ヘッダ</a:t>
              </a:r>
              <a:endParaRPr kumimoji="1" lang="ja-JP" altLang="en-US" dirty="0"/>
            </a:p>
          </p:txBody>
        </p:sp>
        <p:sp>
          <p:nvSpPr>
            <p:cNvPr id="6" name="正方形/長方形 5"/>
            <p:cNvSpPr/>
            <p:nvPr/>
          </p:nvSpPr>
          <p:spPr>
            <a:xfrm>
              <a:off x="3575720" y="1772816"/>
              <a:ext cx="194421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IP</a:t>
              </a:r>
              <a:r>
                <a:rPr kumimoji="1" lang="ja-JP" altLang="en-US" dirty="0" smtClean="0"/>
                <a:t>ヘッダ</a:t>
              </a:r>
              <a:endParaRPr kumimoji="1" lang="ja-JP" altLang="en-US" dirty="0"/>
            </a:p>
          </p:txBody>
        </p:sp>
        <p:sp>
          <p:nvSpPr>
            <p:cNvPr id="7" name="正方形/長方形 6"/>
            <p:cNvSpPr/>
            <p:nvPr/>
          </p:nvSpPr>
          <p:spPr>
            <a:xfrm>
              <a:off x="5541341" y="1772816"/>
              <a:ext cx="194421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UDP</a:t>
              </a:r>
              <a:r>
                <a:rPr kumimoji="1" lang="ja-JP" altLang="en-US" dirty="0" smtClean="0"/>
                <a:t>ヘッダ</a:t>
              </a:r>
              <a:endParaRPr kumimoji="1" lang="ja-JP" altLang="en-US" dirty="0"/>
            </a:p>
          </p:txBody>
        </p:sp>
        <p:sp>
          <p:nvSpPr>
            <p:cNvPr id="8" name="正方形/長方形 7"/>
            <p:cNvSpPr/>
            <p:nvPr/>
          </p:nvSpPr>
          <p:spPr>
            <a:xfrm>
              <a:off x="7506962" y="1772816"/>
              <a:ext cx="341357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アプリケーションデータ</a:t>
              </a:r>
              <a:endParaRPr kumimoji="1" lang="ja-JP" altLang="en-US" dirty="0"/>
            </a:p>
          </p:txBody>
        </p:sp>
        <p:sp>
          <p:nvSpPr>
            <p:cNvPr id="9" name="正方形/長方形 8"/>
            <p:cNvSpPr/>
            <p:nvPr/>
          </p:nvSpPr>
          <p:spPr>
            <a:xfrm>
              <a:off x="47328" y="1772816"/>
              <a:ext cx="15841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プリアンブル</a:t>
              </a:r>
              <a:endParaRPr kumimoji="1" lang="ja-JP" altLang="en-US" dirty="0"/>
            </a:p>
          </p:txBody>
        </p:sp>
        <p:sp>
          <p:nvSpPr>
            <p:cNvPr id="10" name="正方形/長方形 9"/>
            <p:cNvSpPr/>
            <p:nvPr/>
          </p:nvSpPr>
          <p:spPr>
            <a:xfrm>
              <a:off x="10920536" y="1772816"/>
              <a:ext cx="842691"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FCS</a:t>
              </a:r>
              <a:endParaRPr kumimoji="1" lang="ja-JP" altLang="en-US" dirty="0"/>
            </a:p>
          </p:txBody>
        </p:sp>
        <p:sp>
          <p:nvSpPr>
            <p:cNvPr id="48" name="正方形/長方形 47"/>
            <p:cNvSpPr/>
            <p:nvPr/>
          </p:nvSpPr>
          <p:spPr>
            <a:xfrm>
              <a:off x="5901075" y="2810856"/>
              <a:ext cx="586215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宛先ポート</a:t>
              </a:r>
              <a:r>
                <a:rPr kumimoji="1" lang="ja-JP" altLang="en-US" dirty="0"/>
                <a:t>番号</a:t>
              </a:r>
            </a:p>
          </p:txBody>
        </p:sp>
        <p:sp>
          <p:nvSpPr>
            <p:cNvPr id="62" name="正方形/長方形 61"/>
            <p:cNvSpPr/>
            <p:nvPr/>
          </p:nvSpPr>
          <p:spPr>
            <a:xfrm>
              <a:off x="47329" y="3260660"/>
              <a:ext cx="586215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長さ</a:t>
              </a:r>
              <a:endParaRPr kumimoji="1" lang="ja-JP" altLang="en-US" dirty="0"/>
            </a:p>
          </p:txBody>
        </p:sp>
        <p:sp>
          <p:nvSpPr>
            <p:cNvPr id="37" name="正方形/長方形 36"/>
            <p:cNvSpPr/>
            <p:nvPr/>
          </p:nvSpPr>
          <p:spPr>
            <a:xfrm>
              <a:off x="49094" y="2810856"/>
              <a:ext cx="586215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送信元ポート番号</a:t>
              </a:r>
              <a:endParaRPr kumimoji="1" lang="ja-JP" altLang="en-US" dirty="0"/>
            </a:p>
          </p:txBody>
        </p:sp>
        <p:sp>
          <p:nvSpPr>
            <p:cNvPr id="44" name="正方形/長方形 43"/>
            <p:cNvSpPr/>
            <p:nvPr/>
          </p:nvSpPr>
          <p:spPr>
            <a:xfrm>
              <a:off x="5899310" y="3251782"/>
              <a:ext cx="586215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チェックサム</a:t>
              </a:r>
            </a:p>
          </p:txBody>
        </p:sp>
      </p:grpSp>
      <p:sp>
        <p:nvSpPr>
          <p:cNvPr id="11" name="テキスト ボックス 10"/>
          <p:cNvSpPr txBox="1"/>
          <p:nvPr/>
        </p:nvSpPr>
        <p:spPr>
          <a:xfrm>
            <a:off x="638827" y="1728615"/>
            <a:ext cx="897553" cy="369332"/>
          </a:xfrm>
          <a:prstGeom prst="rect">
            <a:avLst/>
          </a:prstGeom>
          <a:noFill/>
        </p:spPr>
        <p:txBody>
          <a:bodyPr wrap="none" rtlCol="0">
            <a:spAutoFit/>
          </a:bodyPr>
          <a:lstStyle/>
          <a:p>
            <a:r>
              <a:rPr kumimoji="1" lang="en-US" altLang="ja-JP" dirty="0" smtClean="0"/>
              <a:t>8 byte</a:t>
            </a:r>
            <a:endParaRPr kumimoji="1" lang="ja-JP" altLang="en-US" dirty="0"/>
          </a:p>
        </p:txBody>
      </p:sp>
      <p:sp>
        <p:nvSpPr>
          <p:cNvPr id="12" name="テキスト ボックス 11"/>
          <p:cNvSpPr txBox="1"/>
          <p:nvPr/>
        </p:nvSpPr>
        <p:spPr>
          <a:xfrm>
            <a:off x="2432060" y="1728615"/>
            <a:ext cx="1040221" cy="369332"/>
          </a:xfrm>
          <a:prstGeom prst="rect">
            <a:avLst/>
          </a:prstGeom>
          <a:noFill/>
        </p:spPr>
        <p:txBody>
          <a:bodyPr wrap="none" rtlCol="0">
            <a:spAutoFit/>
          </a:bodyPr>
          <a:lstStyle/>
          <a:p>
            <a:r>
              <a:rPr kumimoji="1" lang="en-US" altLang="ja-JP" dirty="0" smtClean="0"/>
              <a:t>14 byte</a:t>
            </a:r>
            <a:endParaRPr kumimoji="1" lang="ja-JP" altLang="en-US" dirty="0"/>
          </a:p>
        </p:txBody>
      </p:sp>
      <p:sp>
        <p:nvSpPr>
          <p:cNvPr id="13" name="テキスト ボックス 12"/>
          <p:cNvSpPr txBox="1"/>
          <p:nvPr/>
        </p:nvSpPr>
        <p:spPr>
          <a:xfrm>
            <a:off x="4314601" y="1728615"/>
            <a:ext cx="1040221" cy="369332"/>
          </a:xfrm>
          <a:prstGeom prst="rect">
            <a:avLst/>
          </a:prstGeom>
          <a:noFill/>
        </p:spPr>
        <p:txBody>
          <a:bodyPr wrap="none" rtlCol="0">
            <a:spAutoFit/>
          </a:bodyPr>
          <a:lstStyle/>
          <a:p>
            <a:r>
              <a:rPr kumimoji="1" lang="en-US" altLang="ja-JP" dirty="0" smtClean="0"/>
              <a:t>20 byte</a:t>
            </a:r>
            <a:endParaRPr kumimoji="1" lang="ja-JP" altLang="en-US" dirty="0"/>
          </a:p>
        </p:txBody>
      </p:sp>
      <p:sp>
        <p:nvSpPr>
          <p:cNvPr id="14" name="テキスト ボックス 13"/>
          <p:cNvSpPr txBox="1"/>
          <p:nvPr/>
        </p:nvSpPr>
        <p:spPr>
          <a:xfrm>
            <a:off x="6302899" y="1728615"/>
            <a:ext cx="897553" cy="369332"/>
          </a:xfrm>
          <a:prstGeom prst="rect">
            <a:avLst/>
          </a:prstGeom>
          <a:noFill/>
        </p:spPr>
        <p:txBody>
          <a:bodyPr wrap="none" rtlCol="0">
            <a:spAutoFit/>
          </a:bodyPr>
          <a:lstStyle/>
          <a:p>
            <a:r>
              <a:rPr kumimoji="1" lang="en-US" altLang="ja-JP" dirty="0"/>
              <a:t>8</a:t>
            </a:r>
            <a:r>
              <a:rPr kumimoji="1" lang="en-US" altLang="ja-JP" dirty="0" smtClean="0"/>
              <a:t> byte</a:t>
            </a:r>
            <a:endParaRPr kumimoji="1" lang="ja-JP" altLang="en-US" dirty="0"/>
          </a:p>
        </p:txBody>
      </p:sp>
      <p:sp>
        <p:nvSpPr>
          <p:cNvPr id="15" name="テキスト ボックス 14"/>
          <p:cNvSpPr txBox="1"/>
          <p:nvPr/>
        </p:nvSpPr>
        <p:spPr>
          <a:xfrm>
            <a:off x="8904619" y="1728615"/>
            <a:ext cx="1654171" cy="369332"/>
          </a:xfrm>
          <a:prstGeom prst="rect">
            <a:avLst/>
          </a:prstGeom>
          <a:noFill/>
        </p:spPr>
        <p:txBody>
          <a:bodyPr wrap="none" rtlCol="0">
            <a:spAutoFit/>
          </a:bodyPr>
          <a:lstStyle/>
          <a:p>
            <a:r>
              <a:rPr kumimoji="1" lang="en-US" altLang="ja-JP" dirty="0" smtClean="0"/>
              <a:t>0~1472 byte</a:t>
            </a:r>
            <a:endParaRPr kumimoji="1" lang="ja-JP" altLang="en-US" dirty="0"/>
          </a:p>
        </p:txBody>
      </p:sp>
      <p:sp>
        <p:nvSpPr>
          <p:cNvPr id="16" name="テキスト ボックス 15"/>
          <p:cNvSpPr txBox="1"/>
          <p:nvPr/>
        </p:nvSpPr>
        <p:spPr>
          <a:xfrm>
            <a:off x="11184211" y="1720408"/>
            <a:ext cx="897553" cy="369332"/>
          </a:xfrm>
          <a:prstGeom prst="rect">
            <a:avLst/>
          </a:prstGeom>
          <a:noFill/>
        </p:spPr>
        <p:txBody>
          <a:bodyPr wrap="none" rtlCol="0">
            <a:spAutoFit/>
          </a:bodyPr>
          <a:lstStyle/>
          <a:p>
            <a:r>
              <a:rPr kumimoji="1" lang="en-US" altLang="ja-JP" dirty="0" smtClean="0"/>
              <a:t>4 byte</a:t>
            </a:r>
            <a:endParaRPr kumimoji="1" lang="ja-JP" altLang="en-US" dirty="0"/>
          </a:p>
        </p:txBody>
      </p:sp>
      <p:cxnSp>
        <p:nvCxnSpPr>
          <p:cNvPr id="19" name="直線コネクタ 18"/>
          <p:cNvCxnSpPr/>
          <p:nvPr/>
        </p:nvCxnSpPr>
        <p:spPr>
          <a:xfrm flipH="1">
            <a:off x="313955" y="2462968"/>
            <a:ext cx="5472608" cy="31796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313955" y="2780928"/>
            <a:ext cx="0" cy="1656184"/>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a:off x="7773589" y="2462968"/>
            <a:ext cx="4256265" cy="240971"/>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a:off x="12029854" y="2703939"/>
            <a:ext cx="0" cy="1733173"/>
          </a:xfrm>
          <a:prstGeom prst="line">
            <a:avLst/>
          </a:prstGeom>
        </p:spPr>
        <p:style>
          <a:lnRef idx="1">
            <a:schemeClr val="accent1"/>
          </a:lnRef>
          <a:fillRef idx="0">
            <a:schemeClr val="accent1"/>
          </a:fillRef>
          <a:effectRef idx="0">
            <a:schemeClr val="accent1"/>
          </a:effectRef>
          <a:fontRef idx="minor">
            <a:schemeClr val="tx1"/>
          </a:fontRef>
        </p:style>
      </p:cxnSp>
      <p:sp>
        <p:nvSpPr>
          <p:cNvPr id="66" name="テキスト ボックス 65"/>
          <p:cNvSpPr txBox="1"/>
          <p:nvPr/>
        </p:nvSpPr>
        <p:spPr>
          <a:xfrm>
            <a:off x="8918911" y="2776617"/>
            <a:ext cx="758541" cy="369332"/>
          </a:xfrm>
          <a:prstGeom prst="rect">
            <a:avLst/>
          </a:prstGeom>
          <a:noFill/>
        </p:spPr>
        <p:txBody>
          <a:bodyPr wrap="none" rtlCol="0">
            <a:spAutoFit/>
          </a:bodyPr>
          <a:lstStyle/>
          <a:p>
            <a:r>
              <a:rPr kumimoji="1" lang="en-US" altLang="ja-JP" dirty="0" smtClean="0"/>
              <a:t>16bit</a:t>
            </a:r>
            <a:endParaRPr kumimoji="1" lang="ja-JP" altLang="en-US" dirty="0"/>
          </a:p>
        </p:txBody>
      </p:sp>
      <p:sp>
        <p:nvSpPr>
          <p:cNvPr id="38" name="テキスト ボックス 37"/>
          <p:cNvSpPr txBox="1"/>
          <p:nvPr/>
        </p:nvSpPr>
        <p:spPr>
          <a:xfrm>
            <a:off x="2952170" y="2776617"/>
            <a:ext cx="758541" cy="369332"/>
          </a:xfrm>
          <a:prstGeom prst="rect">
            <a:avLst/>
          </a:prstGeom>
          <a:noFill/>
        </p:spPr>
        <p:txBody>
          <a:bodyPr wrap="none" rtlCol="0">
            <a:spAutoFit/>
          </a:bodyPr>
          <a:lstStyle/>
          <a:p>
            <a:r>
              <a:rPr kumimoji="1" lang="en-US" altLang="ja-JP" dirty="0" smtClean="0"/>
              <a:t>16bit</a:t>
            </a:r>
            <a:endParaRPr kumimoji="1" lang="ja-JP" altLang="en-US" dirty="0"/>
          </a:p>
        </p:txBody>
      </p:sp>
      <p:sp>
        <p:nvSpPr>
          <p:cNvPr id="17" name="テキスト ボックス 16"/>
          <p:cNvSpPr txBox="1"/>
          <p:nvPr/>
        </p:nvSpPr>
        <p:spPr>
          <a:xfrm>
            <a:off x="2351584" y="4581128"/>
            <a:ext cx="7340471" cy="923330"/>
          </a:xfrm>
          <a:prstGeom prst="rect">
            <a:avLst/>
          </a:prstGeom>
          <a:noFill/>
        </p:spPr>
        <p:txBody>
          <a:bodyPr wrap="none" rtlCol="0">
            <a:spAutoFit/>
          </a:bodyPr>
          <a:lstStyle/>
          <a:p>
            <a:r>
              <a:rPr kumimoji="1" lang="ja-JP" altLang="en-US" dirty="0" smtClean="0"/>
              <a:t>・</a:t>
            </a:r>
            <a:r>
              <a:rPr kumimoji="1" lang="en-US" altLang="ja-JP" dirty="0" smtClean="0"/>
              <a:t>TCP</a:t>
            </a:r>
            <a:r>
              <a:rPr kumimoji="1" lang="ja-JP" altLang="en-US" dirty="0" smtClean="0"/>
              <a:t>と比較し、シーケンス、確認応答、ウィンドウサイズ等が無い</a:t>
            </a:r>
            <a:endParaRPr kumimoji="1" lang="en-US" altLang="ja-JP" dirty="0" smtClean="0"/>
          </a:p>
          <a:p>
            <a:endParaRPr kumimoji="1" lang="en-US" altLang="ja-JP" dirty="0"/>
          </a:p>
          <a:p>
            <a:r>
              <a:rPr kumimoji="1" lang="ja-JP" altLang="en-US" dirty="0" smtClean="0"/>
              <a:t>・状態遷移・データ保証・フロー制御のない単純なデータ通信が目的</a:t>
            </a:r>
            <a:endParaRPr kumimoji="1" lang="en-US" altLang="ja-JP" dirty="0" smtClean="0"/>
          </a:p>
        </p:txBody>
      </p:sp>
    </p:spTree>
    <p:extLst>
      <p:ext uri="{BB962C8B-B14F-4D97-AF65-F5344CB8AC3E}">
        <p14:creationId xmlns:p14="http://schemas.microsoft.com/office/powerpoint/2010/main" val="665956112"/>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p:cNvSpPr>
            <a:spLocks noGrp="1"/>
          </p:cNvSpPr>
          <p:nvPr>
            <p:ph type="body" sz="quarter" idx="11"/>
          </p:nvPr>
        </p:nvSpPr>
        <p:spPr>
          <a:xfrm>
            <a:off x="468000" y="1080000"/>
            <a:ext cx="9876472" cy="1795703"/>
          </a:xfrm>
        </p:spPr>
        <p:txBody>
          <a:bodyPr/>
          <a:lstStyle/>
          <a:p>
            <a:r>
              <a:rPr kumimoji="1" lang="ja-JP" altLang="en-US" cap="all" dirty="0" smtClean="0"/>
              <a:t>第</a:t>
            </a:r>
            <a:r>
              <a:rPr kumimoji="1" lang="en-US" altLang="ja-JP" cap="all" dirty="0"/>
              <a:t>4</a:t>
            </a:r>
            <a:r>
              <a:rPr kumimoji="1" lang="ja-JP" altLang="en-US" cap="all" dirty="0" smtClean="0"/>
              <a:t>章：</a:t>
            </a:r>
            <a:endParaRPr kumimoji="1" lang="en-US" altLang="ja-JP" cap="all" dirty="0" smtClean="0"/>
          </a:p>
          <a:p>
            <a:r>
              <a:rPr lang="en-US" altLang="ja-JP" dirty="0"/>
              <a:t>RX65N </a:t>
            </a:r>
            <a:r>
              <a:rPr lang="ja-JP" altLang="en-US" dirty="0"/>
              <a:t>周辺</a:t>
            </a:r>
            <a:r>
              <a:rPr lang="ja-JP" altLang="en-US" dirty="0" smtClean="0"/>
              <a:t>機能 </a:t>
            </a:r>
            <a:r>
              <a:rPr lang="en-US" altLang="ja-JP" dirty="0" err="1" smtClean="0"/>
              <a:t>EtherC</a:t>
            </a:r>
            <a:r>
              <a:rPr lang="en-US" altLang="ja-JP" dirty="0" smtClean="0"/>
              <a:t>/EDMAC </a:t>
            </a:r>
            <a:r>
              <a:rPr lang="ja-JP" altLang="en-US" dirty="0" smtClean="0"/>
              <a:t>解説</a:t>
            </a:r>
            <a:endParaRPr kumimoji="1" lang="en-US" altLang="ja-JP" cap="all"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3" name="スライド番号プレースホルダー 2"/>
          <p:cNvSpPr>
            <a:spLocks noGrp="1"/>
          </p:cNvSpPr>
          <p:nvPr>
            <p:ph type="sldNum" sz="quarter" idx="4294967295"/>
          </p:nvPr>
        </p:nvSpPr>
        <p:spPr>
          <a:xfrm>
            <a:off x="5591944" y="6525344"/>
            <a:ext cx="933450" cy="161925"/>
          </a:xfrm>
        </p:spPr>
        <p:txBody>
          <a:bodyPr/>
          <a:lstStyle/>
          <a:p>
            <a:pPr algn="l"/>
            <a:r>
              <a:rPr lang="de-DE" smtClean="0"/>
              <a:t>ページ </a:t>
            </a:r>
            <a:fld id="{3FD030EF-7044-4946-962A-5D7D09BD1B34}" type="slidenum">
              <a:rPr lang="de-DE" smtClean="0"/>
              <a:pPr algn="l"/>
              <a:t>164</a:t>
            </a:fld>
            <a:endParaRPr lang="de-DE" dirty="0"/>
          </a:p>
        </p:txBody>
      </p:sp>
    </p:spTree>
    <p:extLst>
      <p:ext uri="{BB962C8B-B14F-4D97-AF65-F5344CB8AC3E}">
        <p14:creationId xmlns:p14="http://schemas.microsoft.com/office/powerpoint/2010/main" val="728160625"/>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116632"/>
            <a:ext cx="9000000" cy="455509"/>
          </a:xfrm>
        </p:spPr>
        <p:txBody>
          <a:bodyPr/>
          <a:lstStyle/>
          <a:p>
            <a:r>
              <a:rPr lang="en-US" altLang="ja-JP" dirty="0" smtClean="0"/>
              <a:t>Ethernet</a:t>
            </a:r>
            <a:r>
              <a:rPr lang="ja-JP" altLang="en-US" dirty="0" smtClean="0"/>
              <a:t>フレームの構造</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165</a:t>
            </a:fld>
            <a:endParaRPr lang="de-DE" dirty="0"/>
          </a:p>
        </p:txBody>
      </p:sp>
      <p:pic>
        <p:nvPicPr>
          <p:cNvPr id="19" name="コンテンツ プレースホルダー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911424" y="572141"/>
            <a:ext cx="8362950" cy="3243262"/>
          </a:xfrm>
          <a:prstGeom prst="rect">
            <a:avLst/>
          </a:prstGeom>
          <a:ln>
            <a:solidFill>
              <a:schemeClr val="tx1"/>
            </a:solidFill>
            <a:miter lim="800000"/>
            <a:headEnd/>
            <a:tailEnd/>
          </a:ln>
        </p:spPr>
      </p:pic>
      <p:cxnSp>
        <p:nvCxnSpPr>
          <p:cNvPr id="20" name="直線コネクタ 7"/>
          <p:cNvCxnSpPr>
            <a:cxnSpLocks noChangeShapeType="1"/>
          </p:cNvCxnSpPr>
          <p:nvPr/>
        </p:nvCxnSpPr>
        <p:spPr bwMode="auto">
          <a:xfrm>
            <a:off x="2640212" y="572141"/>
            <a:ext cx="0" cy="518318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直線コネクタ 8"/>
          <p:cNvCxnSpPr>
            <a:cxnSpLocks noChangeShapeType="1"/>
          </p:cNvCxnSpPr>
          <p:nvPr/>
        </p:nvCxnSpPr>
        <p:spPr bwMode="auto">
          <a:xfrm>
            <a:off x="8472687" y="554678"/>
            <a:ext cx="0" cy="42656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右矢印 9"/>
          <p:cNvSpPr>
            <a:spLocks noChangeArrowheads="1"/>
          </p:cNvSpPr>
          <p:nvPr/>
        </p:nvSpPr>
        <p:spPr bwMode="auto">
          <a:xfrm>
            <a:off x="8472687" y="4172591"/>
            <a:ext cx="576262" cy="431800"/>
          </a:xfrm>
          <a:prstGeom prst="rightArrow">
            <a:avLst>
              <a:gd name="adj1" fmla="val 50000"/>
              <a:gd name="adj2" fmla="val 50046"/>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23" name="右矢印 11"/>
          <p:cNvSpPr>
            <a:spLocks noChangeArrowheads="1"/>
          </p:cNvSpPr>
          <p:nvPr/>
        </p:nvSpPr>
        <p:spPr bwMode="auto">
          <a:xfrm rot="10800000">
            <a:off x="2063949" y="4172591"/>
            <a:ext cx="576263" cy="431800"/>
          </a:xfrm>
          <a:prstGeom prst="rightArrow">
            <a:avLst>
              <a:gd name="adj1" fmla="val 50000"/>
              <a:gd name="adj2" fmla="val 50046"/>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24" name="テキスト ボックス 12"/>
          <p:cNvSpPr txBox="1">
            <a:spLocks noChangeArrowheads="1"/>
          </p:cNvSpPr>
          <p:nvPr/>
        </p:nvSpPr>
        <p:spPr bwMode="auto">
          <a:xfrm>
            <a:off x="1427362" y="4491678"/>
            <a:ext cx="125386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FontTx/>
              <a:buNone/>
            </a:pPr>
            <a:r>
              <a:rPr lang="en-US" altLang="ja-JP" sz="1600" dirty="0" smtClean="0">
                <a:latin typeface="Arial" panose="020B0604020202020204" pitchFamily="34" charset="0"/>
                <a:ea typeface="ＭＳ Ｐゴシック" panose="020B0600070205080204" pitchFamily="50" charset="-128"/>
              </a:rPr>
              <a:t>RX65N</a:t>
            </a:r>
            <a:r>
              <a:rPr lang="ja-JP" altLang="en-US" sz="1600" dirty="0">
                <a:latin typeface="Arial" panose="020B0604020202020204" pitchFamily="34" charset="0"/>
                <a:ea typeface="ＭＳ Ｐゴシック" panose="020B0600070205080204" pitchFamily="50" charset="-128"/>
              </a:rPr>
              <a:t>内蔵</a:t>
            </a:r>
            <a:endParaRPr lang="en-US" altLang="ja-JP" sz="1600" dirty="0">
              <a:latin typeface="Arial" panose="020B0604020202020204" pitchFamily="34" charset="0"/>
              <a:ea typeface="ＭＳ Ｐゴシック" panose="020B0600070205080204" pitchFamily="50" charset="-128"/>
            </a:endParaRPr>
          </a:p>
          <a:p>
            <a:pPr>
              <a:lnSpc>
                <a:spcPct val="100000"/>
              </a:lnSpc>
              <a:buClrTx/>
              <a:buFontTx/>
              <a:buNone/>
            </a:pPr>
            <a:r>
              <a:rPr lang="en-US" altLang="ja-JP" sz="1600" dirty="0">
                <a:latin typeface="Arial" panose="020B0604020202020204" pitchFamily="34" charset="0"/>
                <a:ea typeface="ＭＳ Ｐゴシック" panose="020B0600070205080204" pitchFamily="50" charset="-128"/>
              </a:rPr>
              <a:t>Ether</a:t>
            </a:r>
            <a:r>
              <a:rPr lang="ja-JP" altLang="en-US" sz="1600" dirty="0">
                <a:latin typeface="Arial" panose="020B0604020202020204" pitchFamily="34" charset="0"/>
                <a:ea typeface="ＭＳ Ｐゴシック" panose="020B0600070205080204" pitchFamily="50" charset="-128"/>
              </a:rPr>
              <a:t>コント</a:t>
            </a:r>
            <a:endParaRPr lang="en-US" altLang="ja-JP" sz="1600" dirty="0">
              <a:latin typeface="Arial" panose="020B0604020202020204" pitchFamily="34" charset="0"/>
              <a:ea typeface="ＭＳ Ｐゴシック" panose="020B0600070205080204" pitchFamily="50" charset="-128"/>
            </a:endParaRPr>
          </a:p>
          <a:p>
            <a:pPr>
              <a:lnSpc>
                <a:spcPct val="100000"/>
              </a:lnSpc>
              <a:buClrTx/>
              <a:buFontTx/>
              <a:buNone/>
            </a:pPr>
            <a:r>
              <a:rPr lang="ja-JP" altLang="en-US" sz="1600" dirty="0">
                <a:latin typeface="Arial" panose="020B0604020202020204" pitchFamily="34" charset="0"/>
                <a:ea typeface="ＭＳ Ｐゴシック" panose="020B0600070205080204" pitchFamily="50" charset="-128"/>
              </a:rPr>
              <a:t>ローラが</a:t>
            </a:r>
            <a:endParaRPr lang="en-US" altLang="ja-JP" sz="1600" dirty="0">
              <a:latin typeface="Arial" panose="020B0604020202020204" pitchFamily="34" charset="0"/>
              <a:ea typeface="ＭＳ Ｐゴシック" panose="020B0600070205080204" pitchFamily="50" charset="-128"/>
            </a:endParaRPr>
          </a:p>
          <a:p>
            <a:pPr>
              <a:lnSpc>
                <a:spcPct val="100000"/>
              </a:lnSpc>
              <a:buClrTx/>
              <a:buFontTx/>
              <a:buNone/>
            </a:pPr>
            <a:r>
              <a:rPr lang="ja-JP" altLang="en-US" sz="1600" dirty="0">
                <a:latin typeface="Arial" panose="020B0604020202020204" pitchFamily="34" charset="0"/>
                <a:ea typeface="ＭＳ Ｐゴシック" panose="020B0600070205080204" pitchFamily="50" charset="-128"/>
              </a:rPr>
              <a:t>自動処理</a:t>
            </a:r>
          </a:p>
        </p:txBody>
      </p:sp>
      <p:sp>
        <p:nvSpPr>
          <p:cNvPr id="25" name="テキスト ボックス 13"/>
          <p:cNvSpPr txBox="1">
            <a:spLocks noChangeArrowheads="1"/>
          </p:cNvSpPr>
          <p:nvPr/>
        </p:nvSpPr>
        <p:spPr bwMode="auto">
          <a:xfrm>
            <a:off x="8472687" y="4491678"/>
            <a:ext cx="125386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FontTx/>
              <a:buNone/>
            </a:pPr>
            <a:r>
              <a:rPr lang="en-US" altLang="ja-JP" sz="1600" dirty="0" smtClean="0">
                <a:latin typeface="Arial" panose="020B0604020202020204" pitchFamily="34" charset="0"/>
                <a:ea typeface="ＭＳ Ｐゴシック" panose="020B0600070205080204" pitchFamily="50" charset="-128"/>
              </a:rPr>
              <a:t>RX65N</a:t>
            </a:r>
            <a:r>
              <a:rPr lang="ja-JP" altLang="en-US" sz="1600" dirty="0">
                <a:latin typeface="Arial" panose="020B0604020202020204" pitchFamily="34" charset="0"/>
                <a:ea typeface="ＭＳ Ｐゴシック" panose="020B0600070205080204" pitchFamily="50" charset="-128"/>
              </a:rPr>
              <a:t>内蔵</a:t>
            </a:r>
            <a:endParaRPr lang="en-US" altLang="ja-JP" sz="1600" dirty="0">
              <a:latin typeface="Arial" panose="020B0604020202020204" pitchFamily="34" charset="0"/>
              <a:ea typeface="ＭＳ Ｐゴシック" panose="020B0600070205080204" pitchFamily="50" charset="-128"/>
            </a:endParaRPr>
          </a:p>
          <a:p>
            <a:pPr>
              <a:lnSpc>
                <a:spcPct val="100000"/>
              </a:lnSpc>
              <a:buClrTx/>
              <a:buFontTx/>
              <a:buNone/>
            </a:pPr>
            <a:r>
              <a:rPr lang="en-US" altLang="ja-JP" sz="1600" dirty="0">
                <a:latin typeface="Arial" panose="020B0604020202020204" pitchFamily="34" charset="0"/>
                <a:ea typeface="ＭＳ Ｐゴシック" panose="020B0600070205080204" pitchFamily="50" charset="-128"/>
              </a:rPr>
              <a:t>Ether</a:t>
            </a:r>
            <a:r>
              <a:rPr lang="ja-JP" altLang="en-US" sz="1600" dirty="0">
                <a:latin typeface="Arial" panose="020B0604020202020204" pitchFamily="34" charset="0"/>
                <a:ea typeface="ＭＳ Ｐゴシック" panose="020B0600070205080204" pitchFamily="50" charset="-128"/>
              </a:rPr>
              <a:t>コント</a:t>
            </a:r>
            <a:endParaRPr lang="en-US" altLang="ja-JP" sz="1600" dirty="0">
              <a:latin typeface="Arial" panose="020B0604020202020204" pitchFamily="34" charset="0"/>
              <a:ea typeface="ＭＳ Ｐゴシック" panose="020B0600070205080204" pitchFamily="50" charset="-128"/>
            </a:endParaRPr>
          </a:p>
          <a:p>
            <a:pPr>
              <a:lnSpc>
                <a:spcPct val="100000"/>
              </a:lnSpc>
              <a:buClrTx/>
              <a:buFontTx/>
              <a:buNone/>
            </a:pPr>
            <a:r>
              <a:rPr lang="ja-JP" altLang="en-US" sz="1600" dirty="0">
                <a:latin typeface="Arial" panose="020B0604020202020204" pitchFamily="34" charset="0"/>
                <a:ea typeface="ＭＳ Ｐゴシック" panose="020B0600070205080204" pitchFamily="50" charset="-128"/>
              </a:rPr>
              <a:t>ローラが</a:t>
            </a:r>
            <a:endParaRPr lang="en-US" altLang="ja-JP" sz="1600" dirty="0">
              <a:latin typeface="Arial" panose="020B0604020202020204" pitchFamily="34" charset="0"/>
              <a:ea typeface="ＭＳ Ｐゴシック" panose="020B0600070205080204" pitchFamily="50" charset="-128"/>
            </a:endParaRPr>
          </a:p>
          <a:p>
            <a:pPr>
              <a:lnSpc>
                <a:spcPct val="100000"/>
              </a:lnSpc>
              <a:buClrTx/>
              <a:buFontTx/>
              <a:buNone/>
            </a:pPr>
            <a:r>
              <a:rPr lang="ja-JP" altLang="en-US" sz="1600" dirty="0">
                <a:latin typeface="Arial" panose="020B0604020202020204" pitchFamily="34" charset="0"/>
                <a:ea typeface="ＭＳ Ｐゴシック" panose="020B0600070205080204" pitchFamily="50" charset="-128"/>
              </a:rPr>
              <a:t>自動処理</a:t>
            </a:r>
          </a:p>
        </p:txBody>
      </p:sp>
      <p:sp>
        <p:nvSpPr>
          <p:cNvPr id="26" name="左右矢印 14"/>
          <p:cNvSpPr>
            <a:spLocks noChangeArrowheads="1"/>
          </p:cNvSpPr>
          <p:nvPr/>
        </p:nvSpPr>
        <p:spPr bwMode="auto">
          <a:xfrm>
            <a:off x="2640212" y="4172591"/>
            <a:ext cx="5791200" cy="466725"/>
          </a:xfrm>
          <a:prstGeom prst="leftRightArrow">
            <a:avLst>
              <a:gd name="adj1" fmla="val 50000"/>
              <a:gd name="adj2" fmla="val 50092"/>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27" name="テキスト ボックス 15"/>
          <p:cNvSpPr txBox="1">
            <a:spLocks noChangeArrowheads="1"/>
          </p:cNvSpPr>
          <p:nvPr/>
        </p:nvSpPr>
        <p:spPr bwMode="auto">
          <a:xfrm>
            <a:off x="3627637" y="4491678"/>
            <a:ext cx="426878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FontTx/>
              <a:buNone/>
            </a:pPr>
            <a:r>
              <a:rPr lang="en-US" altLang="ja-JP" sz="1600" dirty="0" smtClean="0">
                <a:latin typeface="Arial" panose="020B0604020202020204" pitchFamily="34" charset="0"/>
                <a:ea typeface="ＭＳ Ｐゴシック" panose="020B0600070205080204" pitchFamily="50" charset="-128"/>
              </a:rPr>
              <a:t>RX65N</a:t>
            </a:r>
            <a:r>
              <a:rPr lang="ja-JP" altLang="en-US" sz="1600" dirty="0">
                <a:latin typeface="Arial" panose="020B0604020202020204" pitchFamily="34" charset="0"/>
                <a:ea typeface="ＭＳ Ｐゴシック" panose="020B0600070205080204" pitchFamily="50" charset="-128"/>
              </a:rPr>
              <a:t>内蔵</a:t>
            </a:r>
            <a:endParaRPr lang="en-US" altLang="ja-JP" sz="1600" dirty="0">
              <a:latin typeface="Arial" panose="020B0604020202020204" pitchFamily="34" charset="0"/>
              <a:ea typeface="ＭＳ Ｐゴシック" panose="020B0600070205080204" pitchFamily="50" charset="-128"/>
            </a:endParaRPr>
          </a:p>
          <a:p>
            <a:pPr>
              <a:lnSpc>
                <a:spcPct val="100000"/>
              </a:lnSpc>
              <a:buClrTx/>
              <a:buFontTx/>
              <a:buNone/>
            </a:pPr>
            <a:r>
              <a:rPr lang="en-US" altLang="ja-JP" sz="1600" dirty="0">
                <a:latin typeface="Arial" panose="020B0604020202020204" pitchFamily="34" charset="0"/>
                <a:ea typeface="ＭＳ Ｐゴシック" panose="020B0600070205080204" pitchFamily="50" charset="-128"/>
              </a:rPr>
              <a:t>Ether</a:t>
            </a:r>
            <a:r>
              <a:rPr lang="ja-JP" altLang="en-US" sz="1600" dirty="0">
                <a:latin typeface="Arial" panose="020B0604020202020204" pitchFamily="34" charset="0"/>
                <a:ea typeface="ＭＳ Ｐゴシック" panose="020B0600070205080204" pitchFamily="50" charset="-128"/>
              </a:rPr>
              <a:t>コントローラ専用</a:t>
            </a:r>
            <a:r>
              <a:rPr lang="en-US" altLang="ja-JP" sz="1600" dirty="0">
                <a:latin typeface="Arial" panose="020B0604020202020204" pitchFamily="34" charset="0"/>
                <a:ea typeface="ＭＳ Ｐゴシック" panose="020B0600070205080204" pitchFamily="50" charset="-128"/>
              </a:rPr>
              <a:t>DMAC(E-DMAC)</a:t>
            </a:r>
            <a:r>
              <a:rPr lang="ja-JP" altLang="en-US" sz="1600" dirty="0">
                <a:latin typeface="Arial" panose="020B0604020202020204" pitchFamily="34" charset="0"/>
                <a:ea typeface="ＭＳ Ｐゴシック" panose="020B0600070205080204" pitchFamily="50" charset="-128"/>
              </a:rPr>
              <a:t>が</a:t>
            </a:r>
            <a:endParaRPr lang="en-US" altLang="ja-JP" sz="1600" dirty="0">
              <a:latin typeface="Arial" panose="020B0604020202020204" pitchFamily="34" charset="0"/>
              <a:ea typeface="ＭＳ Ｐゴシック" panose="020B0600070205080204" pitchFamily="50" charset="-128"/>
            </a:endParaRPr>
          </a:p>
          <a:p>
            <a:pPr>
              <a:lnSpc>
                <a:spcPct val="100000"/>
              </a:lnSpc>
              <a:buClrTx/>
              <a:buFontTx/>
              <a:buNone/>
            </a:pPr>
            <a:r>
              <a:rPr lang="ja-JP" altLang="en-US" sz="1600" dirty="0">
                <a:latin typeface="Arial" panose="020B0604020202020204" pitchFamily="34" charset="0"/>
                <a:ea typeface="ＭＳ Ｐゴシック" panose="020B0600070205080204" pitchFamily="50" charset="-128"/>
              </a:rPr>
              <a:t>予め設定したアドレス</a:t>
            </a:r>
            <a:r>
              <a:rPr lang="en-US" altLang="ja-JP" sz="1600" dirty="0">
                <a:latin typeface="Arial" panose="020B0604020202020204" pitchFamily="34" charset="0"/>
                <a:ea typeface="ＭＳ Ｐゴシック" panose="020B0600070205080204" pitchFamily="50" charset="-128"/>
              </a:rPr>
              <a:t>(</a:t>
            </a:r>
            <a:r>
              <a:rPr lang="ja-JP" altLang="en-US" sz="1600" dirty="0">
                <a:latin typeface="Arial" panose="020B0604020202020204" pitchFamily="34" charset="0"/>
                <a:ea typeface="ＭＳ Ｐゴシック" panose="020B0600070205080204" pitchFamily="50" charset="-128"/>
              </a:rPr>
              <a:t>内蔵</a:t>
            </a:r>
            <a:r>
              <a:rPr lang="en-US" altLang="ja-JP" sz="1600" dirty="0">
                <a:latin typeface="Arial" panose="020B0604020202020204" pitchFamily="34" charset="0"/>
                <a:ea typeface="ＭＳ Ｐゴシック" panose="020B0600070205080204" pitchFamily="50" charset="-128"/>
              </a:rPr>
              <a:t>RAM/</a:t>
            </a:r>
            <a:r>
              <a:rPr lang="ja-JP" altLang="en-US" sz="1600" dirty="0">
                <a:latin typeface="Arial" panose="020B0604020202020204" pitchFamily="34" charset="0"/>
                <a:ea typeface="ＭＳ Ｐゴシック" panose="020B0600070205080204" pitchFamily="50" charset="-128"/>
              </a:rPr>
              <a:t>外部</a:t>
            </a:r>
            <a:r>
              <a:rPr lang="en-US" altLang="ja-JP" sz="1600" dirty="0">
                <a:latin typeface="Arial" panose="020B0604020202020204" pitchFamily="34" charset="0"/>
                <a:ea typeface="ＭＳ Ｐゴシック" panose="020B0600070205080204" pitchFamily="50" charset="-128"/>
              </a:rPr>
              <a:t>RAM)</a:t>
            </a:r>
            <a:r>
              <a:rPr lang="ja-JP" altLang="en-US" sz="1600" dirty="0">
                <a:latin typeface="Arial" panose="020B0604020202020204" pitchFamily="34" charset="0"/>
                <a:ea typeface="ＭＳ Ｐゴシック" panose="020B0600070205080204" pitchFamily="50" charset="-128"/>
              </a:rPr>
              <a:t>に</a:t>
            </a:r>
            <a:endParaRPr lang="en-US" altLang="ja-JP" sz="1600" dirty="0">
              <a:latin typeface="Arial" panose="020B0604020202020204" pitchFamily="34" charset="0"/>
              <a:ea typeface="ＭＳ Ｐゴシック" panose="020B0600070205080204" pitchFamily="50" charset="-128"/>
            </a:endParaRPr>
          </a:p>
          <a:p>
            <a:pPr>
              <a:lnSpc>
                <a:spcPct val="100000"/>
              </a:lnSpc>
              <a:buClrTx/>
              <a:buFontTx/>
              <a:buNone/>
            </a:pPr>
            <a:r>
              <a:rPr lang="ja-JP" altLang="en-US" sz="1600" dirty="0">
                <a:latin typeface="Arial" panose="020B0604020202020204" pitchFamily="34" charset="0"/>
                <a:ea typeface="ＭＳ Ｐゴシック" panose="020B0600070205080204" pitchFamily="50" charset="-128"/>
              </a:rPr>
              <a:t>自動転送。</a:t>
            </a:r>
          </a:p>
        </p:txBody>
      </p:sp>
      <p:cxnSp>
        <p:nvCxnSpPr>
          <p:cNvPr id="28" name="直線コネクタ 16"/>
          <p:cNvCxnSpPr>
            <a:cxnSpLocks noChangeShapeType="1"/>
          </p:cNvCxnSpPr>
          <p:nvPr/>
        </p:nvCxnSpPr>
        <p:spPr bwMode="auto">
          <a:xfrm>
            <a:off x="3460949" y="554678"/>
            <a:ext cx="0" cy="520065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左右矢印 19"/>
          <p:cNvSpPr>
            <a:spLocks noChangeArrowheads="1"/>
          </p:cNvSpPr>
          <p:nvPr/>
        </p:nvSpPr>
        <p:spPr bwMode="auto">
          <a:xfrm>
            <a:off x="2640212" y="5315591"/>
            <a:ext cx="820737" cy="468312"/>
          </a:xfrm>
          <a:prstGeom prst="leftRightArrow">
            <a:avLst>
              <a:gd name="adj1" fmla="val 50000"/>
              <a:gd name="adj2" fmla="val 49899"/>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30" name="テキスト ボックス 20"/>
          <p:cNvSpPr txBox="1">
            <a:spLocks noChangeArrowheads="1"/>
          </p:cNvSpPr>
          <p:nvPr/>
        </p:nvSpPr>
        <p:spPr bwMode="auto">
          <a:xfrm>
            <a:off x="2568774" y="5710878"/>
            <a:ext cx="37068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FontTx/>
              <a:buNone/>
            </a:pPr>
            <a:r>
              <a:rPr lang="ja-JP" altLang="en-US" sz="1400" dirty="0">
                <a:latin typeface="Arial" panose="020B0604020202020204" pitchFamily="34" charset="0"/>
                <a:ea typeface="ＭＳ Ｐゴシック" panose="020B0600070205080204" pitchFamily="50" charset="-128"/>
              </a:rPr>
              <a:t>受信時は</a:t>
            </a:r>
            <a:r>
              <a:rPr lang="en-US" altLang="ja-JP" sz="1400" dirty="0" smtClean="0">
                <a:latin typeface="Arial" panose="020B0604020202020204" pitchFamily="34" charset="0"/>
                <a:ea typeface="ＭＳ Ｐゴシック" panose="020B0600070205080204" pitchFamily="50" charset="-128"/>
              </a:rPr>
              <a:t>RX65N</a:t>
            </a:r>
            <a:r>
              <a:rPr lang="ja-JP" altLang="en-US" sz="1400" dirty="0">
                <a:latin typeface="Arial" panose="020B0604020202020204" pitchFamily="34" charset="0"/>
                <a:ea typeface="ＭＳ Ｐゴシック" panose="020B0600070205080204" pitchFamily="50" charset="-128"/>
              </a:rPr>
              <a:t>内蔵</a:t>
            </a:r>
            <a:r>
              <a:rPr lang="en-US" altLang="ja-JP" sz="1400" dirty="0">
                <a:latin typeface="Arial" panose="020B0604020202020204" pitchFamily="34" charset="0"/>
                <a:ea typeface="ＭＳ Ｐゴシック" panose="020B0600070205080204" pitchFamily="50" charset="-128"/>
              </a:rPr>
              <a:t>Ether</a:t>
            </a:r>
            <a:r>
              <a:rPr lang="ja-JP" altLang="en-US" sz="1400" dirty="0">
                <a:latin typeface="Arial" panose="020B0604020202020204" pitchFamily="34" charset="0"/>
                <a:ea typeface="ＭＳ Ｐゴシック" panose="020B0600070205080204" pitchFamily="50" charset="-128"/>
              </a:rPr>
              <a:t>コントローラが</a:t>
            </a:r>
            <a:endParaRPr lang="en-US" altLang="ja-JP" sz="1400" dirty="0">
              <a:latin typeface="Arial" panose="020B0604020202020204" pitchFamily="34" charset="0"/>
              <a:ea typeface="ＭＳ Ｐゴシック" panose="020B0600070205080204" pitchFamily="50" charset="-128"/>
            </a:endParaRPr>
          </a:p>
          <a:p>
            <a:pPr>
              <a:lnSpc>
                <a:spcPct val="100000"/>
              </a:lnSpc>
              <a:buClrTx/>
              <a:buFontTx/>
              <a:buNone/>
            </a:pPr>
            <a:r>
              <a:rPr lang="ja-JP" altLang="en-US" sz="1400" dirty="0">
                <a:latin typeface="Arial" panose="020B0604020202020204" pitchFamily="34" charset="0"/>
                <a:ea typeface="ＭＳ Ｐゴシック" panose="020B0600070205080204" pitchFamily="50" charset="-128"/>
              </a:rPr>
              <a:t>自</a:t>
            </a:r>
            <a:r>
              <a:rPr lang="en-US" altLang="ja-JP" sz="1400" dirty="0">
                <a:latin typeface="Arial" panose="020B0604020202020204" pitchFamily="34" charset="0"/>
                <a:ea typeface="ＭＳ Ｐゴシック" panose="020B0600070205080204" pitchFamily="50" charset="-128"/>
              </a:rPr>
              <a:t>MAC</a:t>
            </a:r>
            <a:r>
              <a:rPr lang="ja-JP" altLang="en-US" sz="1400" dirty="0">
                <a:latin typeface="Arial" panose="020B0604020202020204" pitchFamily="34" charset="0"/>
                <a:ea typeface="ＭＳ Ｐゴシック" panose="020B0600070205080204" pitchFamily="50" charset="-128"/>
              </a:rPr>
              <a:t>アドレスと比較。一致したら受信。</a:t>
            </a:r>
          </a:p>
        </p:txBody>
      </p:sp>
      <p:sp>
        <p:nvSpPr>
          <p:cNvPr id="4" name="正方形/長方形 3"/>
          <p:cNvSpPr/>
          <p:nvPr/>
        </p:nvSpPr>
        <p:spPr>
          <a:xfrm>
            <a:off x="6457726" y="5918902"/>
            <a:ext cx="5055615" cy="369332"/>
          </a:xfrm>
          <a:prstGeom prst="rect">
            <a:avLst/>
          </a:prstGeom>
        </p:spPr>
        <p:txBody>
          <a:bodyPr wrap="none">
            <a:spAutoFit/>
          </a:bodyPr>
          <a:lstStyle/>
          <a:p>
            <a:r>
              <a:rPr lang="ja-JP" altLang="en-US" dirty="0">
                <a:hlinkClick r:id="rId3"/>
              </a:rPr>
              <a:t>http://ascii.jp/elem/000/000/427/427324/</a:t>
            </a:r>
            <a:endParaRPr lang="ja-JP" altLang="en-US" dirty="0"/>
          </a:p>
        </p:txBody>
      </p:sp>
    </p:spTree>
    <p:extLst>
      <p:ext uri="{BB962C8B-B14F-4D97-AF65-F5344CB8AC3E}">
        <p14:creationId xmlns:p14="http://schemas.microsoft.com/office/powerpoint/2010/main" val="1059182269"/>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166</a:t>
            </a:fld>
            <a:endParaRPr lang="de-DE" dirty="0"/>
          </a:p>
        </p:txBody>
      </p:sp>
      <p:sp>
        <p:nvSpPr>
          <p:cNvPr id="4" name="タイトル 1"/>
          <p:cNvSpPr txBox="1">
            <a:spLocks/>
          </p:cNvSpPr>
          <p:nvPr/>
        </p:nvSpPr>
        <p:spPr>
          <a:xfrm>
            <a:off x="1080000" y="332656"/>
            <a:ext cx="9000000" cy="455509"/>
          </a:xfrm>
          <a:prstGeom prst="rect">
            <a:avLst/>
          </a:prstGeom>
        </p:spPr>
        <p:txBody>
          <a:bodyPr vert="horz" wrap="square" lIns="0" tIns="0" rIns="0" bIns="0" rtlCol="0" anchor="b" anchorCtr="0">
            <a:spAutoFit/>
          </a:bodyPr>
          <a:lstStyle>
            <a:lvl1pPr algn="l" defTabSz="914400" rtl="0" eaLnBrk="1" latinLnBrk="0" hangingPunct="1">
              <a:lnSpc>
                <a:spcPct val="90000"/>
              </a:lnSpc>
              <a:spcBef>
                <a:spcPct val="0"/>
              </a:spcBef>
              <a:buNone/>
              <a:defRPr sz="3200" b="1" kern="1200" cap="none" baseline="0">
                <a:solidFill>
                  <a:schemeClr val="tx2"/>
                </a:solidFill>
                <a:latin typeface="メイリオ" panose="020B0604030504040204" pitchFamily="50" charset="-128"/>
                <a:ea typeface="メイリオ" panose="020B0604030504040204" pitchFamily="50" charset="-128"/>
                <a:cs typeface="Meiryo" panose="020B0604030504040204" pitchFamily="34" charset="-128"/>
              </a:defRPr>
            </a:lvl1pPr>
          </a:lstStyle>
          <a:p>
            <a:r>
              <a:rPr lang="en-US" altLang="ja-JP" dirty="0"/>
              <a:t>RX</a:t>
            </a:r>
            <a:r>
              <a:rPr lang="ja-JP" altLang="en-US" dirty="0"/>
              <a:t>マイコンと</a:t>
            </a:r>
            <a:r>
              <a:rPr lang="en-US" altLang="ja-JP" dirty="0"/>
              <a:t>PHY</a:t>
            </a:r>
            <a:r>
              <a:rPr lang="ja-JP" altLang="en-US" dirty="0"/>
              <a:t>チップとの接続例</a:t>
            </a:r>
            <a:endParaRPr kumimoji="1" lang="ja-JP" altLang="en-US" dirty="0"/>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456" y="1268760"/>
            <a:ext cx="9447884" cy="4408518"/>
          </a:xfrm>
          <a:prstGeom prst="rect">
            <a:avLst/>
          </a:prstGeom>
        </p:spPr>
      </p:pic>
    </p:spTree>
    <p:extLst>
      <p:ext uri="{BB962C8B-B14F-4D97-AF65-F5344CB8AC3E}">
        <p14:creationId xmlns:p14="http://schemas.microsoft.com/office/powerpoint/2010/main" val="2575591586"/>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260648"/>
            <a:ext cx="9000000" cy="455509"/>
          </a:xfrm>
        </p:spPr>
        <p:txBody>
          <a:bodyPr/>
          <a:lstStyle/>
          <a:p>
            <a:r>
              <a:rPr lang="en-US" altLang="ja-JP" dirty="0" smtClean="0"/>
              <a:t>RX</a:t>
            </a:r>
            <a:r>
              <a:rPr lang="ja-JP" altLang="en-US" dirty="0" smtClean="0"/>
              <a:t>マイコンと</a:t>
            </a:r>
            <a:r>
              <a:rPr lang="en-US" altLang="ja-JP" dirty="0" smtClean="0"/>
              <a:t>PHY</a:t>
            </a:r>
            <a:r>
              <a:rPr lang="ja-JP" altLang="en-US" dirty="0" smtClean="0"/>
              <a:t>チップとの接続例</a:t>
            </a:r>
            <a:endParaRPr kumimoji="1" lang="ja-JP" altLang="en-US" dirty="0"/>
          </a:p>
        </p:txBody>
      </p:sp>
      <p:sp>
        <p:nvSpPr>
          <p:cNvPr id="3" name="スライド番号プレースホルダー 2"/>
          <p:cNvSpPr>
            <a:spLocks noGrp="1"/>
          </p:cNvSpPr>
          <p:nvPr>
            <p:ph type="sldNum" sz="quarter" idx="10"/>
          </p:nvPr>
        </p:nvSpPr>
        <p:spPr>
          <a:xfrm>
            <a:off x="5519936" y="6507777"/>
            <a:ext cx="932975" cy="161583"/>
          </a:xfrm>
        </p:spPr>
        <p:txBody>
          <a:bodyPr/>
          <a:lstStyle/>
          <a:p>
            <a:pPr algn="l"/>
            <a:r>
              <a:rPr lang="de-DE" dirty="0" smtClean="0"/>
              <a:t>ページ </a:t>
            </a:r>
            <a:fld id="{3FD030EF-7044-4946-962A-5D7D09BD1B34}" type="slidenum">
              <a:rPr lang="de-DE" smtClean="0"/>
              <a:pPr algn="l"/>
              <a:t>167</a:t>
            </a:fld>
            <a:endParaRPr lang="de-DE" dirty="0"/>
          </a:p>
        </p:txBody>
      </p:sp>
      <p:sp>
        <p:nvSpPr>
          <p:cNvPr id="27" name="コンテンツ プレースホルダー 2"/>
          <p:cNvSpPr txBox="1">
            <a:spLocks/>
          </p:cNvSpPr>
          <p:nvPr/>
        </p:nvSpPr>
        <p:spPr>
          <a:xfrm>
            <a:off x="457200" y="764704"/>
            <a:ext cx="11471448" cy="5111750"/>
          </a:xfrm>
          <a:prstGeom prst="rect">
            <a:avLst/>
          </a:prstGeom>
        </p:spPr>
        <p:txBody>
          <a:bodyPr/>
          <a:lstStyle>
            <a:lvl1pPr marL="0" indent="0" algn="l" defTabSz="914400" rtl="0" eaLnBrk="1" latinLnBrk="0" hangingPunct="1">
              <a:lnSpc>
                <a:spcPct val="120000"/>
              </a:lnSpc>
              <a:spcBef>
                <a:spcPts val="0"/>
              </a:spcBef>
              <a:spcAft>
                <a:spcPts val="800"/>
              </a:spcAft>
              <a:buFont typeface="Arial" panose="020B0604020202020204" pitchFamily="34" charset="0"/>
              <a:buNone/>
              <a:defRPr sz="1600" kern="1200">
                <a:solidFill>
                  <a:schemeClr val="tx1"/>
                </a:solidFill>
                <a:latin typeface="+mn-lt"/>
                <a:ea typeface="+mn-ea"/>
                <a:cs typeface="+mn-cs"/>
              </a:defRPr>
            </a:lvl1pPr>
            <a:lvl2pPr marL="177800" indent="-177800" algn="l" defTabSz="914400" rtl="0" eaLnBrk="1" latinLnBrk="0" hangingPunct="1">
              <a:lnSpc>
                <a:spcPct val="120000"/>
              </a:lnSpc>
              <a:spcBef>
                <a:spcPts val="0"/>
              </a:spcBef>
              <a:spcAft>
                <a:spcPts val="800"/>
              </a:spcAft>
              <a:buClr>
                <a:schemeClr val="tx2"/>
              </a:buClr>
              <a:buFont typeface="Wingdings" panose="05000000000000000000" pitchFamily="2" charset="2"/>
              <a:buChar char="§"/>
              <a:defRPr sz="1600" kern="1200">
                <a:solidFill>
                  <a:schemeClr val="tx1"/>
                </a:solidFill>
                <a:latin typeface="+mn-lt"/>
                <a:ea typeface="+mn-ea"/>
                <a:cs typeface="+mn-cs"/>
              </a:defRPr>
            </a:lvl2pPr>
            <a:lvl3pPr marL="355600" indent="-177800" algn="l" defTabSz="914400" rtl="0" eaLnBrk="1" latinLnBrk="0" hangingPunct="1">
              <a:lnSpc>
                <a:spcPct val="120000"/>
              </a:lnSpc>
              <a:spcBef>
                <a:spcPts val="0"/>
              </a:spcBef>
              <a:spcAft>
                <a:spcPts val="800"/>
              </a:spcAft>
              <a:buClr>
                <a:schemeClr val="tx2"/>
              </a:buClr>
              <a:buFont typeface="Wingdings" panose="05000000000000000000" pitchFamily="2" charset="2"/>
              <a:buChar char="§"/>
              <a:defRPr sz="1600" kern="1200">
                <a:solidFill>
                  <a:schemeClr val="tx1"/>
                </a:solidFill>
                <a:latin typeface="+mn-lt"/>
                <a:ea typeface="+mn-ea"/>
                <a:cs typeface="+mn-cs"/>
              </a:defRPr>
            </a:lvl3pPr>
            <a:lvl4pPr marL="539750" indent="-184150" algn="l" defTabSz="914400" rtl="0" eaLnBrk="1" latinLnBrk="0" hangingPunct="1">
              <a:lnSpc>
                <a:spcPct val="120000"/>
              </a:lnSpc>
              <a:spcBef>
                <a:spcPts val="0"/>
              </a:spcBef>
              <a:spcAft>
                <a:spcPts val="800"/>
              </a:spcAft>
              <a:buFont typeface="Symbol" panose="05050102010706020507" pitchFamily="18" charset="2"/>
              <a:buChar char="-"/>
              <a:defRPr sz="1600" kern="1200">
                <a:solidFill>
                  <a:schemeClr val="tx1"/>
                </a:solidFill>
                <a:latin typeface="+mn-lt"/>
                <a:ea typeface="+mn-ea"/>
                <a:cs typeface="+mn-cs"/>
              </a:defRPr>
            </a:lvl4pPr>
            <a:lvl5pPr marL="719138" indent="-179388" algn="l" defTabSz="914400" rtl="0" eaLnBrk="1" latinLnBrk="0" hangingPunct="1">
              <a:lnSpc>
                <a:spcPct val="120000"/>
              </a:lnSpc>
              <a:spcBef>
                <a:spcPts val="0"/>
              </a:spcBef>
              <a:spcAft>
                <a:spcPts val="800"/>
              </a:spcAft>
              <a:buFont typeface="Symbol" panose="05050102010706020507" pitchFamily="18"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ja-JP" dirty="0" smtClean="0"/>
              <a:t>LAN</a:t>
            </a:r>
            <a:r>
              <a:rPr lang="ja-JP" altLang="en-US" dirty="0" smtClean="0"/>
              <a:t>ケーブル＆</a:t>
            </a:r>
            <a:r>
              <a:rPr lang="en-US" altLang="ja-JP" dirty="0" smtClean="0"/>
              <a:t>PHY</a:t>
            </a:r>
            <a:r>
              <a:rPr lang="ja-JP" altLang="en-US" dirty="0" smtClean="0"/>
              <a:t>チップ周辺回路</a:t>
            </a:r>
            <a:endParaRPr lang="en-US" altLang="ja-JP" dirty="0" smtClean="0"/>
          </a:p>
          <a:p>
            <a:pPr lvl="1"/>
            <a:r>
              <a:rPr lang="en-US" altLang="ja-JP" dirty="0" smtClean="0"/>
              <a:t>RX65N</a:t>
            </a:r>
            <a:r>
              <a:rPr lang="ja-JP" altLang="en-US" dirty="0" smtClean="0"/>
              <a:t> </a:t>
            </a:r>
            <a:r>
              <a:rPr lang="en-US" altLang="ja-JP" dirty="0" smtClean="0"/>
              <a:t>RSK</a:t>
            </a:r>
            <a:r>
              <a:rPr lang="ja-JP" altLang="en-US" dirty="0" smtClean="0"/>
              <a:t>を</a:t>
            </a:r>
            <a:r>
              <a:rPr lang="ja-JP" altLang="en-US" dirty="0" smtClean="0"/>
              <a:t>題材に説明</a:t>
            </a:r>
            <a:endParaRPr lang="en-US" altLang="ja-JP" dirty="0" smtClean="0"/>
          </a:p>
          <a:p>
            <a:pPr lvl="2"/>
            <a:r>
              <a:rPr lang="en-US" altLang="ja-JP" sz="1050" dirty="0"/>
              <a:t>C:\WorkSpace\data\</a:t>
            </a:r>
            <a:r>
              <a:rPr lang="ja-JP" altLang="en-US" sz="1050" dirty="0"/>
              <a:t>ハードウェア設計資料</a:t>
            </a:r>
            <a:r>
              <a:rPr lang="en-US" altLang="ja-JP" sz="1050" dirty="0"/>
              <a:t>\CPU</a:t>
            </a:r>
            <a:r>
              <a:rPr lang="ja-JP" altLang="en-US" sz="1050" dirty="0" smtClean="0"/>
              <a:t>ボード</a:t>
            </a:r>
            <a:r>
              <a:rPr lang="en-US" altLang="ja-JP" sz="1050" dirty="0"/>
              <a:t>\r20ut3557eg0100-rsk+rx65n-schema.pdf</a:t>
            </a:r>
            <a:endParaRPr lang="ja-JP" altLang="en-US" dirty="0" smtClean="0"/>
          </a:p>
        </p:txBody>
      </p:sp>
      <p:pic>
        <p:nvPicPr>
          <p:cNvPr id="5" name="図 4"/>
          <p:cNvPicPr>
            <a:picLocks noChangeAspect="1"/>
          </p:cNvPicPr>
          <p:nvPr/>
        </p:nvPicPr>
        <p:blipFill>
          <a:blip r:embed="rId2"/>
          <a:stretch>
            <a:fillRect/>
          </a:stretch>
        </p:blipFill>
        <p:spPr>
          <a:xfrm>
            <a:off x="911424" y="1916832"/>
            <a:ext cx="9492716" cy="4279836"/>
          </a:xfrm>
          <a:prstGeom prst="rect">
            <a:avLst/>
          </a:prstGeom>
        </p:spPr>
      </p:pic>
      <p:sp>
        <p:nvSpPr>
          <p:cNvPr id="6" name="正方形/長方形 5"/>
          <p:cNvSpPr/>
          <p:nvPr/>
        </p:nvSpPr>
        <p:spPr>
          <a:xfrm>
            <a:off x="767408" y="4772872"/>
            <a:ext cx="4890374" cy="1680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50" dirty="0" smtClean="0"/>
              <a:t>ポイント①：</a:t>
            </a:r>
            <a:endParaRPr kumimoji="1" lang="en-US" altLang="ja-JP" sz="1050" dirty="0" smtClean="0"/>
          </a:p>
          <a:p>
            <a:r>
              <a:rPr kumimoji="1" lang="en-US" altLang="ja-JP" sz="1050" dirty="0" smtClean="0"/>
              <a:t>PHYAD=0b11110=30</a:t>
            </a:r>
          </a:p>
          <a:p>
            <a:r>
              <a:rPr kumimoji="1" lang="en-US" altLang="ja-JP" sz="1050" dirty="0" smtClean="0"/>
              <a:t>MDC/MDIO</a:t>
            </a:r>
            <a:r>
              <a:rPr kumimoji="1" lang="ja-JP" altLang="en-US" sz="1050" dirty="0" smtClean="0"/>
              <a:t>通信はアドレス付きクロック同期式シリアル通信。</a:t>
            </a:r>
            <a:endParaRPr kumimoji="1" lang="en-US" altLang="ja-JP" sz="1050" dirty="0" smtClean="0"/>
          </a:p>
          <a:p>
            <a:r>
              <a:rPr kumimoji="1" lang="ja-JP" altLang="en-US" sz="1050" dirty="0"/>
              <a:t>アドレス</a:t>
            </a:r>
            <a:r>
              <a:rPr kumimoji="1" lang="ja-JP" altLang="en-US" sz="1050" dirty="0" smtClean="0"/>
              <a:t>が合致しないと、</a:t>
            </a:r>
            <a:r>
              <a:rPr kumimoji="1" lang="en-US" altLang="ja-JP" sz="1050" dirty="0" smtClean="0"/>
              <a:t>PHY</a:t>
            </a:r>
            <a:r>
              <a:rPr kumimoji="1" lang="ja-JP" altLang="en-US" sz="1050" dirty="0" smtClean="0"/>
              <a:t>チップハム応答になる。</a:t>
            </a:r>
            <a:endParaRPr kumimoji="1" lang="en-US" altLang="ja-JP" sz="1050" dirty="0" smtClean="0"/>
          </a:p>
          <a:p>
            <a:r>
              <a:rPr kumimoji="1" lang="ja-JP" altLang="en-US" sz="1050" dirty="0"/>
              <a:t>ハードウェア</a:t>
            </a:r>
            <a:r>
              <a:rPr kumimoji="1" lang="ja-JP" altLang="en-US" sz="1050" dirty="0" smtClean="0"/>
              <a:t>を</a:t>
            </a:r>
            <a:r>
              <a:rPr kumimoji="1" lang="ja-JP" altLang="en-US" sz="1050" dirty="0"/>
              <a:t>作成</a:t>
            </a:r>
            <a:r>
              <a:rPr kumimoji="1" lang="ja-JP" altLang="en-US" sz="1050" dirty="0" smtClean="0"/>
              <a:t>した</a:t>
            </a:r>
            <a:r>
              <a:rPr kumimoji="1" lang="ja-JP" altLang="en-US" sz="1050" dirty="0"/>
              <a:t>際</a:t>
            </a:r>
            <a:r>
              <a:rPr kumimoji="1" lang="ja-JP" altLang="en-US" sz="1050" dirty="0" smtClean="0"/>
              <a:t>に、</a:t>
            </a:r>
            <a:r>
              <a:rPr kumimoji="1" lang="en-US" altLang="ja-JP" sz="1050" dirty="0" smtClean="0"/>
              <a:t>PHY</a:t>
            </a:r>
            <a:r>
              <a:rPr kumimoji="1" lang="ja-JP" altLang="en-US" sz="1050" dirty="0" smtClean="0"/>
              <a:t>チップと正しく通信が</a:t>
            </a:r>
            <a:endParaRPr kumimoji="1" lang="en-US" altLang="ja-JP" sz="1050" dirty="0" smtClean="0"/>
          </a:p>
          <a:p>
            <a:r>
              <a:rPr kumimoji="1" lang="ja-JP" altLang="en-US" sz="1050" dirty="0" smtClean="0"/>
              <a:t>できるかどうかが</a:t>
            </a:r>
            <a:r>
              <a:rPr kumimoji="1" lang="ja-JP" altLang="en-US" sz="1050" dirty="0"/>
              <a:t>最初</a:t>
            </a:r>
            <a:r>
              <a:rPr kumimoji="1" lang="ja-JP" altLang="en-US" sz="1050" dirty="0" smtClean="0"/>
              <a:t>のチェックポイントとなる。</a:t>
            </a:r>
            <a:endParaRPr kumimoji="1" lang="en-US" altLang="ja-JP" sz="1050" dirty="0" smtClean="0"/>
          </a:p>
          <a:p>
            <a:endParaRPr kumimoji="1" lang="en-US" altLang="ja-JP" sz="1050" dirty="0"/>
          </a:p>
          <a:p>
            <a:r>
              <a:rPr kumimoji="1" lang="en-US" altLang="ja-JP" sz="1050" dirty="0" smtClean="0"/>
              <a:t>PHYAD</a:t>
            </a:r>
            <a:r>
              <a:rPr kumimoji="1" lang="ja-JP" altLang="en-US" sz="1050" dirty="0" smtClean="0"/>
              <a:t>端子はどの</a:t>
            </a:r>
            <a:r>
              <a:rPr kumimoji="1" lang="en-US" altLang="ja-JP" sz="1050" dirty="0" smtClean="0"/>
              <a:t>PHY</a:t>
            </a:r>
            <a:r>
              <a:rPr kumimoji="1" lang="ja-JP" altLang="en-US" sz="1050" dirty="0" smtClean="0"/>
              <a:t>チップも何かの端子機能とマルチプレクスされており、リセット解除時に値を読み取って</a:t>
            </a:r>
            <a:r>
              <a:rPr kumimoji="1" lang="en-US" altLang="ja-JP" sz="1050" dirty="0" smtClean="0"/>
              <a:t>PHYAD</a:t>
            </a:r>
            <a:r>
              <a:rPr kumimoji="1" lang="ja-JP" altLang="en-US" sz="1050" dirty="0" smtClean="0"/>
              <a:t>が決定される。</a:t>
            </a:r>
            <a:endParaRPr kumimoji="1" lang="en-US" altLang="ja-JP" sz="1050" dirty="0" smtClean="0"/>
          </a:p>
          <a:p>
            <a:r>
              <a:rPr kumimoji="1" lang="en-US" altLang="ja-JP" sz="1050" dirty="0" smtClean="0"/>
              <a:t>(I2C</a:t>
            </a:r>
            <a:r>
              <a:rPr kumimoji="1" lang="ja-JP" altLang="en-US" sz="1050" dirty="0" smtClean="0"/>
              <a:t>バスの</a:t>
            </a:r>
            <a:r>
              <a:rPr kumimoji="1" lang="en-US" altLang="ja-JP" sz="1050" dirty="0" smtClean="0"/>
              <a:t>EEPROM</a:t>
            </a:r>
            <a:r>
              <a:rPr kumimoji="1" lang="ja-JP" altLang="en-US" sz="1050" dirty="0" smtClean="0"/>
              <a:t>と似ている</a:t>
            </a:r>
            <a:r>
              <a:rPr kumimoji="1" lang="en-US" altLang="ja-JP" sz="1050" dirty="0" smtClean="0"/>
              <a:t>)</a:t>
            </a:r>
            <a:endParaRPr kumimoji="1" lang="ja-JP" altLang="en-US" sz="1050" dirty="0"/>
          </a:p>
        </p:txBody>
      </p:sp>
      <p:sp>
        <p:nvSpPr>
          <p:cNvPr id="7" name="正方形/長方形 6"/>
          <p:cNvSpPr/>
          <p:nvPr/>
        </p:nvSpPr>
        <p:spPr>
          <a:xfrm>
            <a:off x="5729790" y="4509120"/>
            <a:ext cx="144016"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カギ線コネクタ 8"/>
          <p:cNvCxnSpPr>
            <a:stCxn id="6" idx="3"/>
            <a:endCxn id="7" idx="2"/>
          </p:cNvCxnSpPr>
          <p:nvPr/>
        </p:nvCxnSpPr>
        <p:spPr>
          <a:xfrm flipV="1">
            <a:off x="5657782" y="4869160"/>
            <a:ext cx="144016" cy="74394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正方形/長方形 48"/>
          <p:cNvSpPr/>
          <p:nvPr/>
        </p:nvSpPr>
        <p:spPr>
          <a:xfrm>
            <a:off x="5945814" y="5301208"/>
            <a:ext cx="366210"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p:cNvSpPr/>
          <p:nvPr/>
        </p:nvSpPr>
        <p:spPr>
          <a:xfrm>
            <a:off x="8757368" y="4581128"/>
            <a:ext cx="3365552" cy="1680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50" dirty="0" smtClean="0"/>
              <a:t>ポイント②：</a:t>
            </a:r>
            <a:endParaRPr kumimoji="1" lang="en-US" altLang="ja-JP" sz="1050" dirty="0" smtClean="0"/>
          </a:p>
          <a:p>
            <a:r>
              <a:rPr kumimoji="1" lang="en-US" altLang="ja-JP" sz="1050" dirty="0" smtClean="0"/>
              <a:t>PHY</a:t>
            </a:r>
            <a:r>
              <a:rPr kumimoji="1" lang="ja-JP" altLang="en-US" sz="1050" dirty="0" smtClean="0"/>
              <a:t>チップのクロック源は</a:t>
            </a:r>
            <a:endParaRPr kumimoji="1" lang="en-US" altLang="ja-JP" sz="1050" dirty="0" smtClean="0"/>
          </a:p>
          <a:p>
            <a:r>
              <a:rPr kumimoji="1" lang="en-US" altLang="ja-JP" sz="1050" dirty="0" smtClean="0"/>
              <a:t>MII</a:t>
            </a:r>
            <a:r>
              <a:rPr kumimoji="1" lang="ja-JP" altLang="en-US" sz="1050" dirty="0" smtClean="0"/>
              <a:t>接続の場合</a:t>
            </a:r>
            <a:r>
              <a:rPr kumimoji="1" lang="en-US" altLang="ja-JP" sz="1050" dirty="0" smtClean="0"/>
              <a:t>25MHz</a:t>
            </a:r>
            <a:r>
              <a:rPr kumimoji="1" lang="ja-JP" altLang="en-US" sz="1050" dirty="0" err="1" smtClean="0"/>
              <a:t>、</a:t>
            </a:r>
            <a:endParaRPr kumimoji="1" lang="en-US" altLang="ja-JP" sz="1050" dirty="0" smtClean="0"/>
          </a:p>
          <a:p>
            <a:r>
              <a:rPr kumimoji="1" lang="en-US" altLang="ja-JP" sz="1050" dirty="0" smtClean="0"/>
              <a:t>RMII</a:t>
            </a:r>
            <a:r>
              <a:rPr kumimoji="1" lang="ja-JP" altLang="en-US" sz="1050" dirty="0" smtClean="0"/>
              <a:t>接続の場合</a:t>
            </a:r>
            <a:r>
              <a:rPr kumimoji="1" lang="en-US" altLang="ja-JP" sz="1050" dirty="0" smtClean="0"/>
              <a:t>50MHz</a:t>
            </a:r>
            <a:r>
              <a:rPr kumimoji="1" lang="ja-JP" altLang="en-US" sz="1050" dirty="0" err="1" smtClean="0"/>
              <a:t>。</a:t>
            </a:r>
            <a:endParaRPr kumimoji="1" lang="en-US" altLang="ja-JP" sz="1050" dirty="0" smtClean="0"/>
          </a:p>
          <a:p>
            <a:endParaRPr kumimoji="1" lang="en-US" altLang="ja-JP" sz="1050" dirty="0"/>
          </a:p>
          <a:p>
            <a:r>
              <a:rPr kumimoji="1" lang="ja-JP" altLang="en-US" sz="1050" dirty="0" smtClean="0"/>
              <a:t>マイコンとの</a:t>
            </a:r>
            <a:r>
              <a:rPr kumimoji="1" lang="en-US" altLang="ja-JP" sz="1050" dirty="0" smtClean="0"/>
              <a:t>Ether</a:t>
            </a:r>
            <a:r>
              <a:rPr kumimoji="1" lang="ja-JP" altLang="en-US" sz="1050" dirty="0" smtClean="0"/>
              <a:t>データ通信ライン</a:t>
            </a:r>
            <a:r>
              <a:rPr kumimoji="1" lang="en-US" altLang="ja-JP" sz="1050" dirty="0"/>
              <a:t>TXD/RXD</a:t>
            </a:r>
            <a:r>
              <a:rPr kumimoji="1" lang="ja-JP" altLang="en-US" sz="1050" dirty="0" smtClean="0"/>
              <a:t>は</a:t>
            </a:r>
            <a:endParaRPr kumimoji="1" lang="en-US" altLang="ja-JP" sz="1050" dirty="0" smtClean="0"/>
          </a:p>
          <a:p>
            <a:r>
              <a:rPr kumimoji="1" lang="en-US" altLang="ja-JP" sz="1050" dirty="0" smtClean="0"/>
              <a:t>MII</a:t>
            </a:r>
            <a:r>
              <a:rPr kumimoji="1" lang="ja-JP" altLang="en-US" sz="1050" dirty="0" smtClean="0"/>
              <a:t>接続の場合それぞれ</a:t>
            </a:r>
            <a:r>
              <a:rPr kumimoji="1" lang="en-US" altLang="ja-JP" sz="1050" dirty="0" smtClean="0"/>
              <a:t>4</a:t>
            </a:r>
            <a:r>
              <a:rPr kumimoji="1" lang="ja-JP" altLang="en-US" sz="1050" dirty="0" smtClean="0"/>
              <a:t>本ずつで</a:t>
            </a:r>
            <a:r>
              <a:rPr kumimoji="1" lang="en-US" altLang="ja-JP" sz="1050" dirty="0" smtClean="0"/>
              <a:t>100Mbps</a:t>
            </a:r>
            <a:r>
              <a:rPr kumimoji="1" lang="ja-JP" altLang="en-US" sz="1050" dirty="0" err="1" smtClean="0"/>
              <a:t>、</a:t>
            </a:r>
            <a:endParaRPr kumimoji="1" lang="en-US" altLang="ja-JP" sz="1050" dirty="0" smtClean="0"/>
          </a:p>
          <a:p>
            <a:r>
              <a:rPr kumimoji="1" lang="en-US" altLang="ja-JP" sz="1050" dirty="0" smtClean="0"/>
              <a:t>RMII</a:t>
            </a:r>
            <a:r>
              <a:rPr kumimoji="1" lang="ja-JP" altLang="en-US" sz="1050" dirty="0"/>
              <a:t>接続の</a:t>
            </a:r>
            <a:r>
              <a:rPr kumimoji="1" lang="ja-JP" altLang="en-US" sz="1050" dirty="0" smtClean="0"/>
              <a:t>場合それぞれ</a:t>
            </a:r>
            <a:r>
              <a:rPr kumimoji="1" lang="en-US" altLang="ja-JP" sz="1050" dirty="0"/>
              <a:t>2</a:t>
            </a:r>
            <a:r>
              <a:rPr kumimoji="1" lang="ja-JP" altLang="en-US" sz="1050" dirty="0" smtClean="0"/>
              <a:t>本ずつで</a:t>
            </a:r>
            <a:r>
              <a:rPr kumimoji="1" lang="en-US" altLang="ja-JP" sz="1050" dirty="0" smtClean="0"/>
              <a:t>100Mbps</a:t>
            </a:r>
            <a:r>
              <a:rPr kumimoji="1" lang="ja-JP" altLang="en-US" sz="1050" dirty="0" smtClean="0"/>
              <a:t>を</a:t>
            </a:r>
            <a:endParaRPr kumimoji="1" lang="en-US" altLang="ja-JP" sz="1050" dirty="0" smtClean="0"/>
          </a:p>
          <a:p>
            <a:r>
              <a:rPr kumimoji="1" lang="ja-JP" altLang="en-US" sz="1050" dirty="0" smtClean="0"/>
              <a:t>実現している。</a:t>
            </a:r>
            <a:endParaRPr kumimoji="1" lang="en-US" altLang="ja-JP" sz="1050" dirty="0"/>
          </a:p>
        </p:txBody>
      </p:sp>
      <p:cxnSp>
        <p:nvCxnSpPr>
          <p:cNvPr id="54" name="カギ線コネクタ 53"/>
          <p:cNvCxnSpPr>
            <a:stCxn id="53" idx="1"/>
            <a:endCxn id="49" idx="3"/>
          </p:cNvCxnSpPr>
          <p:nvPr/>
        </p:nvCxnSpPr>
        <p:spPr>
          <a:xfrm rot="10800000" flipV="1">
            <a:off x="6312024" y="5421360"/>
            <a:ext cx="2445344" cy="59868"/>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正方形/長方形 54"/>
          <p:cNvSpPr/>
          <p:nvPr/>
        </p:nvSpPr>
        <p:spPr>
          <a:xfrm>
            <a:off x="5303912" y="2780928"/>
            <a:ext cx="144016"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p:cNvSpPr/>
          <p:nvPr/>
        </p:nvSpPr>
        <p:spPr>
          <a:xfrm>
            <a:off x="5303912" y="3268553"/>
            <a:ext cx="144016"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7" name="カギ線コネクタ 56"/>
          <p:cNvCxnSpPr>
            <a:stCxn id="53" idx="1"/>
            <a:endCxn id="56" idx="3"/>
          </p:cNvCxnSpPr>
          <p:nvPr/>
        </p:nvCxnSpPr>
        <p:spPr>
          <a:xfrm rot="10800000">
            <a:off x="5447928" y="3412570"/>
            <a:ext cx="3309440" cy="2008791"/>
          </a:xfrm>
          <a:prstGeom prst="bentConnector3">
            <a:avLst>
              <a:gd name="adj1" fmla="val 774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カギ線コネクタ 57"/>
          <p:cNvCxnSpPr>
            <a:stCxn id="53" idx="1"/>
            <a:endCxn id="55" idx="3"/>
          </p:cNvCxnSpPr>
          <p:nvPr/>
        </p:nvCxnSpPr>
        <p:spPr>
          <a:xfrm rot="10800000">
            <a:off x="5447928" y="2924944"/>
            <a:ext cx="3309440" cy="2496416"/>
          </a:xfrm>
          <a:prstGeom prst="bentConnector3">
            <a:avLst>
              <a:gd name="adj1" fmla="val 76249"/>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6611774"/>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332656"/>
            <a:ext cx="9000000" cy="455509"/>
          </a:xfrm>
        </p:spPr>
        <p:txBody>
          <a:bodyPr/>
          <a:lstStyle/>
          <a:p>
            <a:r>
              <a:rPr lang="en-US" altLang="ja-JP" dirty="0"/>
              <a:t>RX</a:t>
            </a:r>
            <a:r>
              <a:rPr lang="ja-JP" altLang="en-US" dirty="0"/>
              <a:t>マイコン</a:t>
            </a:r>
            <a:r>
              <a:rPr lang="ja-JP" altLang="en-US" dirty="0" smtClean="0"/>
              <a:t>内蔵</a:t>
            </a:r>
            <a:r>
              <a:rPr lang="en-US" altLang="ja-JP" dirty="0"/>
              <a:t>Ether</a:t>
            </a:r>
            <a:r>
              <a:rPr lang="ja-JP" altLang="en-US" dirty="0"/>
              <a:t>コントローラの仕組み</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168</a:t>
            </a:fld>
            <a:endParaRPr lang="de-DE" dirty="0"/>
          </a:p>
        </p:txBody>
      </p:sp>
      <p:pic>
        <p:nvPicPr>
          <p:cNvPr id="14" name="コンテンツ プレースホルダー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373688" y="939589"/>
            <a:ext cx="7775575" cy="5111750"/>
          </a:xfrm>
          <a:prstGeom prst="rect">
            <a:avLst/>
          </a:prstGeom>
        </p:spPr>
      </p:pic>
      <p:cxnSp>
        <p:nvCxnSpPr>
          <p:cNvPr id="15" name="直線矢印コネクタ 5"/>
          <p:cNvCxnSpPr>
            <a:cxnSpLocks noChangeShapeType="1"/>
          </p:cNvCxnSpPr>
          <p:nvPr/>
        </p:nvCxnSpPr>
        <p:spPr bwMode="auto">
          <a:xfrm flipH="1" flipV="1">
            <a:off x="5482138" y="2882689"/>
            <a:ext cx="1800225" cy="1009650"/>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テキスト ボックス 9"/>
          <p:cNvSpPr txBox="1">
            <a:spLocks noChangeArrowheads="1"/>
          </p:cNvSpPr>
          <p:nvPr/>
        </p:nvSpPr>
        <p:spPr bwMode="auto">
          <a:xfrm>
            <a:off x="6563225" y="3892339"/>
            <a:ext cx="3097213" cy="1076325"/>
          </a:xfrm>
          <a:prstGeom prst="rect">
            <a:avLst/>
          </a:prstGeom>
          <a:solidFill>
            <a:schemeClr val="bg1"/>
          </a:solidFill>
          <a:ln w="9525">
            <a:solidFill>
              <a:schemeClr val="tx1"/>
            </a:solidFill>
            <a:miter lim="800000"/>
            <a:headEnd/>
            <a:tailEnd/>
          </a:ln>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FontTx/>
              <a:buNone/>
            </a:pPr>
            <a:r>
              <a:rPr lang="ja-JP" altLang="en-US" sz="1600">
                <a:latin typeface="Arial" panose="020B0604020202020204" pitchFamily="34" charset="0"/>
                <a:ea typeface="ＭＳ Ｐゴシック" panose="020B0600070205080204" pitchFamily="50" charset="-128"/>
              </a:rPr>
              <a:t>プリアンブル、宛先</a:t>
            </a:r>
            <a:r>
              <a:rPr lang="en-US" altLang="ja-JP" sz="1600">
                <a:latin typeface="Arial" panose="020B0604020202020204" pitchFamily="34" charset="0"/>
                <a:ea typeface="ＭＳ Ｐゴシック" panose="020B0600070205080204" pitchFamily="50" charset="-128"/>
              </a:rPr>
              <a:t>MAC</a:t>
            </a:r>
            <a:r>
              <a:rPr lang="ja-JP" altLang="en-US" sz="1600">
                <a:latin typeface="Arial" panose="020B0604020202020204" pitchFamily="34" charset="0"/>
                <a:ea typeface="ＭＳ Ｐゴシック" panose="020B0600070205080204" pitchFamily="50" charset="-128"/>
              </a:rPr>
              <a:t>アドレス、</a:t>
            </a:r>
            <a:endParaRPr lang="en-US" altLang="ja-JP" sz="1600">
              <a:latin typeface="Arial" panose="020B0604020202020204" pitchFamily="34" charset="0"/>
              <a:ea typeface="ＭＳ Ｐゴシック" panose="020B0600070205080204" pitchFamily="50" charset="-128"/>
            </a:endParaRPr>
          </a:p>
          <a:p>
            <a:pPr>
              <a:lnSpc>
                <a:spcPct val="100000"/>
              </a:lnSpc>
              <a:buClrTx/>
              <a:buFontTx/>
              <a:buNone/>
            </a:pPr>
            <a:r>
              <a:rPr lang="en-US" altLang="ja-JP" sz="1600">
                <a:latin typeface="Arial" panose="020B0604020202020204" pitchFamily="34" charset="0"/>
                <a:ea typeface="ＭＳ Ｐゴシック" panose="020B0600070205080204" pitchFamily="50" charset="-128"/>
              </a:rPr>
              <a:t>FCS</a:t>
            </a:r>
            <a:r>
              <a:rPr lang="ja-JP" altLang="en-US" sz="1600">
                <a:latin typeface="Arial" panose="020B0604020202020204" pitchFamily="34" charset="0"/>
                <a:ea typeface="ＭＳ Ｐゴシック" panose="020B0600070205080204" pitchFamily="50" charset="-128"/>
              </a:rPr>
              <a:t>をチェックする。</a:t>
            </a:r>
            <a:endParaRPr lang="en-US" altLang="ja-JP" sz="1600">
              <a:latin typeface="Arial" panose="020B0604020202020204" pitchFamily="34" charset="0"/>
              <a:ea typeface="ＭＳ Ｐゴシック" panose="020B0600070205080204" pitchFamily="50" charset="-128"/>
            </a:endParaRPr>
          </a:p>
          <a:p>
            <a:pPr>
              <a:lnSpc>
                <a:spcPct val="100000"/>
              </a:lnSpc>
              <a:buClrTx/>
              <a:buFontTx/>
              <a:buNone/>
            </a:pPr>
            <a:r>
              <a:rPr lang="ja-JP" altLang="en-US" sz="1600">
                <a:latin typeface="Arial" panose="020B0604020202020204" pitchFamily="34" charset="0"/>
                <a:ea typeface="ＭＳ Ｐゴシック" panose="020B0600070205080204" pitchFamily="50" charset="-128"/>
              </a:rPr>
              <a:t>チェック結果</a:t>
            </a:r>
            <a:r>
              <a:rPr lang="en-US" altLang="ja-JP" sz="1600">
                <a:latin typeface="Arial" panose="020B0604020202020204" pitchFamily="34" charset="0"/>
                <a:ea typeface="ＭＳ Ｐゴシック" panose="020B0600070205080204" pitchFamily="50" charset="-128"/>
              </a:rPr>
              <a:t>NG</a:t>
            </a:r>
            <a:r>
              <a:rPr lang="ja-JP" altLang="en-US" sz="1600">
                <a:latin typeface="Arial" panose="020B0604020202020204" pitchFamily="34" charset="0"/>
                <a:ea typeface="ＭＳ Ｐゴシック" panose="020B0600070205080204" pitchFamily="50" charset="-128"/>
              </a:rPr>
              <a:t>の場合、</a:t>
            </a:r>
            <a:endParaRPr lang="en-US" altLang="ja-JP" sz="1600">
              <a:latin typeface="Arial" panose="020B0604020202020204" pitchFamily="34" charset="0"/>
              <a:ea typeface="ＭＳ Ｐゴシック" panose="020B0600070205080204" pitchFamily="50" charset="-128"/>
            </a:endParaRPr>
          </a:p>
          <a:p>
            <a:pPr>
              <a:lnSpc>
                <a:spcPct val="100000"/>
              </a:lnSpc>
              <a:buClrTx/>
              <a:buFontTx/>
              <a:buNone/>
            </a:pPr>
            <a:r>
              <a:rPr lang="ja-JP" altLang="en-US" sz="1600">
                <a:latin typeface="Arial" panose="020B0604020202020204" pitchFamily="34" charset="0"/>
                <a:ea typeface="ＭＳ Ｐゴシック" panose="020B0600070205080204" pitchFamily="50" charset="-128"/>
              </a:rPr>
              <a:t>受信パケットは破棄する</a:t>
            </a:r>
            <a:endParaRPr lang="en-US" altLang="ja-JP" sz="1600">
              <a:latin typeface="Arial" panose="020B0604020202020204" pitchFamily="34" charset="0"/>
              <a:ea typeface="ＭＳ Ｐゴシック" panose="020B0600070205080204" pitchFamily="50" charset="-128"/>
            </a:endParaRPr>
          </a:p>
        </p:txBody>
      </p:sp>
      <p:cxnSp>
        <p:nvCxnSpPr>
          <p:cNvPr id="17" name="直線矢印コネクタ 10"/>
          <p:cNvCxnSpPr>
            <a:cxnSpLocks noChangeShapeType="1"/>
          </p:cNvCxnSpPr>
          <p:nvPr/>
        </p:nvCxnSpPr>
        <p:spPr bwMode="auto">
          <a:xfrm flipH="1">
            <a:off x="6379075" y="2450889"/>
            <a:ext cx="615950" cy="339725"/>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テキスト ボックス 12"/>
          <p:cNvSpPr txBox="1">
            <a:spLocks noChangeArrowheads="1"/>
          </p:cNvSpPr>
          <p:nvPr/>
        </p:nvSpPr>
        <p:spPr bwMode="auto">
          <a:xfrm>
            <a:off x="6563225" y="2082751"/>
            <a:ext cx="2911475" cy="338137"/>
          </a:xfrm>
          <a:prstGeom prst="rect">
            <a:avLst/>
          </a:prstGeom>
          <a:solidFill>
            <a:schemeClr val="bg1"/>
          </a:solidFill>
          <a:ln w="9525">
            <a:solidFill>
              <a:schemeClr val="tx1"/>
            </a:solidFill>
            <a:miter lim="800000"/>
            <a:headEnd/>
            <a:tailEnd/>
          </a:ln>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FontTx/>
              <a:buNone/>
            </a:pPr>
            <a:r>
              <a:rPr lang="ja-JP" altLang="en-US" sz="1600">
                <a:latin typeface="Arial" panose="020B0604020202020204" pitchFamily="34" charset="0"/>
                <a:ea typeface="ＭＳ Ｐゴシック" panose="020B0600070205080204" pitchFamily="50" charset="-128"/>
              </a:rPr>
              <a:t>プリアンブル、</a:t>
            </a:r>
            <a:r>
              <a:rPr lang="en-US" altLang="ja-JP" sz="1600">
                <a:latin typeface="Arial" panose="020B0604020202020204" pitchFamily="34" charset="0"/>
                <a:ea typeface="ＭＳ Ｐゴシック" panose="020B0600070205080204" pitchFamily="50" charset="-128"/>
              </a:rPr>
              <a:t>FCS</a:t>
            </a:r>
            <a:r>
              <a:rPr lang="ja-JP" altLang="en-US" sz="1600">
                <a:latin typeface="Arial" panose="020B0604020202020204" pitchFamily="34" charset="0"/>
                <a:ea typeface="ＭＳ Ｐゴシック" panose="020B0600070205080204" pitchFamily="50" charset="-128"/>
              </a:rPr>
              <a:t>を付加する。</a:t>
            </a:r>
          </a:p>
        </p:txBody>
      </p:sp>
      <p:sp>
        <p:nvSpPr>
          <p:cNvPr id="19" name="正方形/長方形 14"/>
          <p:cNvSpPr>
            <a:spLocks noChangeArrowheads="1"/>
          </p:cNvSpPr>
          <p:nvPr/>
        </p:nvSpPr>
        <p:spPr bwMode="auto">
          <a:xfrm>
            <a:off x="4115300" y="3747877"/>
            <a:ext cx="1943100" cy="863600"/>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20" name="直線矢印コネクタ 15"/>
          <p:cNvCxnSpPr>
            <a:cxnSpLocks noChangeShapeType="1"/>
          </p:cNvCxnSpPr>
          <p:nvPr/>
        </p:nvCxnSpPr>
        <p:spPr bwMode="auto">
          <a:xfrm flipV="1">
            <a:off x="3250113" y="4179677"/>
            <a:ext cx="865187" cy="566737"/>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テキスト ボックス 18"/>
          <p:cNvSpPr txBox="1">
            <a:spLocks noChangeArrowheads="1"/>
          </p:cNvSpPr>
          <p:nvPr/>
        </p:nvSpPr>
        <p:spPr bwMode="auto">
          <a:xfrm>
            <a:off x="692650" y="4611477"/>
            <a:ext cx="3781425" cy="1200150"/>
          </a:xfrm>
          <a:prstGeom prst="rect">
            <a:avLst/>
          </a:prstGeom>
          <a:solidFill>
            <a:schemeClr val="bg1"/>
          </a:solidFill>
          <a:ln w="9525">
            <a:solidFill>
              <a:schemeClr val="tx1"/>
            </a:solidFill>
            <a:miter lim="800000"/>
            <a:headEnd/>
            <a:tailEnd/>
          </a:ln>
        </p:spPr>
        <p:txBody>
          <a:bodyP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FontTx/>
              <a:buNone/>
            </a:pPr>
            <a:r>
              <a:rPr lang="en-US" altLang="ja-JP" sz="1200" dirty="0">
                <a:latin typeface="Arial" panose="020B0604020202020204" pitchFamily="34" charset="0"/>
                <a:ea typeface="ＭＳ Ｐゴシック" panose="020B0600070205080204" pitchFamily="50" charset="-128"/>
              </a:rPr>
              <a:t>MII</a:t>
            </a:r>
            <a:r>
              <a:rPr lang="ja-JP" altLang="en-US" sz="1200" dirty="0">
                <a:latin typeface="Arial" panose="020B0604020202020204" pitchFamily="34" charset="0"/>
                <a:ea typeface="ＭＳ Ｐゴシック" panose="020B0600070205080204" pitchFamily="50" charset="-128"/>
              </a:rPr>
              <a:t>の前段に</a:t>
            </a:r>
            <a:r>
              <a:rPr lang="en-US" altLang="ja-JP" sz="1200" dirty="0">
                <a:latin typeface="Arial" panose="020B0604020202020204" pitchFamily="34" charset="0"/>
                <a:ea typeface="ＭＳ Ｐゴシック" panose="020B0600070205080204" pitchFamily="50" charset="-128"/>
              </a:rPr>
              <a:t>RMII</a:t>
            </a:r>
            <a:r>
              <a:rPr lang="ja-JP" altLang="en-US" sz="1200" dirty="0">
                <a:latin typeface="Arial" panose="020B0604020202020204" pitchFamily="34" charset="0"/>
                <a:ea typeface="ＭＳ Ｐゴシック" panose="020B0600070205080204" pitchFamily="50" charset="-128"/>
              </a:rPr>
              <a:t>があるため、</a:t>
            </a:r>
            <a:r>
              <a:rPr lang="en-US" altLang="ja-JP" sz="1200" dirty="0">
                <a:latin typeface="Arial" panose="020B0604020202020204" pitchFamily="34" charset="0"/>
                <a:ea typeface="ＭＳ Ｐゴシック" panose="020B0600070205080204" pitchFamily="50" charset="-128"/>
              </a:rPr>
              <a:t>RMII</a:t>
            </a:r>
            <a:r>
              <a:rPr lang="ja-JP" altLang="en-US" sz="1200" dirty="0">
                <a:latin typeface="Arial" panose="020B0604020202020204" pitchFamily="34" charset="0"/>
                <a:ea typeface="ＭＳ Ｐゴシック" panose="020B0600070205080204" pitchFamily="50" charset="-128"/>
              </a:rPr>
              <a:t>の場合、パケット送受信に際して</a:t>
            </a:r>
            <a:r>
              <a:rPr lang="en-US" altLang="ja-JP" sz="1200" dirty="0">
                <a:latin typeface="Arial" panose="020B0604020202020204" pitchFamily="34" charset="0"/>
                <a:ea typeface="ＭＳ Ｐゴシック" panose="020B0600070205080204" pitchFamily="50" charset="-128"/>
              </a:rPr>
              <a:t>us</a:t>
            </a:r>
            <a:r>
              <a:rPr lang="ja-JP" altLang="en-US" sz="1200" dirty="0">
                <a:latin typeface="Arial" panose="020B0604020202020204" pitchFamily="34" charset="0"/>
                <a:ea typeface="ＭＳ Ｐゴシック" panose="020B0600070205080204" pitchFamily="50" charset="-128"/>
              </a:rPr>
              <a:t>オーダの遅延が発生する。</a:t>
            </a:r>
            <a:endParaRPr lang="en-US" altLang="ja-JP" sz="1200" dirty="0">
              <a:latin typeface="Arial" panose="020B0604020202020204" pitchFamily="34" charset="0"/>
              <a:ea typeface="ＭＳ Ｐゴシック" panose="020B0600070205080204" pitchFamily="50" charset="-128"/>
            </a:endParaRPr>
          </a:p>
          <a:p>
            <a:pPr>
              <a:lnSpc>
                <a:spcPct val="100000"/>
              </a:lnSpc>
              <a:buClrTx/>
              <a:buFontTx/>
              <a:buNone/>
            </a:pPr>
            <a:r>
              <a:rPr lang="ja-JP" altLang="en-US" sz="1200" dirty="0">
                <a:latin typeface="Arial" panose="020B0604020202020204" pitchFamily="34" charset="0"/>
                <a:ea typeface="ＭＳ Ｐゴシック" panose="020B0600070205080204" pitchFamily="50" charset="-128"/>
              </a:rPr>
              <a:t>このため</a:t>
            </a:r>
            <a:r>
              <a:rPr lang="en-US" altLang="ja-JP" sz="1200" dirty="0">
                <a:latin typeface="Arial" panose="020B0604020202020204" pitchFamily="34" charset="0"/>
                <a:ea typeface="ＭＳ Ｐゴシック" panose="020B0600070205080204" pitchFamily="50" charset="-128"/>
              </a:rPr>
              <a:t>MII</a:t>
            </a:r>
            <a:r>
              <a:rPr lang="ja-JP" altLang="en-US" sz="1200" dirty="0">
                <a:latin typeface="Arial" panose="020B0604020202020204" pitchFamily="34" charset="0"/>
                <a:ea typeface="ＭＳ Ｐゴシック" panose="020B0600070205080204" pitchFamily="50" charset="-128"/>
              </a:rPr>
              <a:t>はリアルタイム性が必要なアプリに向く。</a:t>
            </a:r>
            <a:endParaRPr lang="en-US" altLang="ja-JP" sz="1200" dirty="0">
              <a:latin typeface="Arial" panose="020B0604020202020204" pitchFamily="34" charset="0"/>
              <a:ea typeface="ＭＳ Ｐゴシック" panose="020B0600070205080204" pitchFamily="50" charset="-128"/>
            </a:endParaRPr>
          </a:p>
          <a:p>
            <a:pPr>
              <a:lnSpc>
                <a:spcPct val="100000"/>
              </a:lnSpc>
              <a:buClrTx/>
              <a:buFontTx/>
              <a:buNone/>
            </a:pPr>
            <a:r>
              <a:rPr lang="ja-JP" altLang="en-US" sz="1200" dirty="0">
                <a:latin typeface="Arial" panose="020B0604020202020204" pitchFamily="34" charset="0"/>
                <a:ea typeface="ＭＳ Ｐゴシック" panose="020B0600070205080204" pitchFamily="50" charset="-128"/>
              </a:rPr>
              <a:t>転送速度には差はなく、</a:t>
            </a:r>
            <a:r>
              <a:rPr lang="en-US" altLang="ja-JP" sz="1200" dirty="0" smtClean="0">
                <a:latin typeface="Arial" panose="020B0604020202020204" pitchFamily="34" charset="0"/>
                <a:ea typeface="ＭＳ Ｐゴシック" panose="020B0600070205080204" pitchFamily="50" charset="-128"/>
              </a:rPr>
              <a:t>RX</a:t>
            </a:r>
            <a:r>
              <a:rPr lang="ja-JP" altLang="en-US" sz="1200" dirty="0" smtClean="0">
                <a:latin typeface="Arial" panose="020B0604020202020204" pitchFamily="34" charset="0"/>
                <a:ea typeface="ＭＳ Ｐゴシック" panose="020B0600070205080204" pitchFamily="50" charset="-128"/>
              </a:rPr>
              <a:t>マイコンユーザ</a:t>
            </a:r>
            <a:r>
              <a:rPr lang="ja-JP" altLang="en-US" sz="1200" dirty="0">
                <a:latin typeface="Arial" panose="020B0604020202020204" pitchFamily="34" charset="0"/>
                <a:ea typeface="ＭＳ Ｐゴシック" panose="020B0600070205080204" pitchFamily="50" charset="-128"/>
              </a:rPr>
              <a:t>は</a:t>
            </a:r>
            <a:endParaRPr lang="en-US" altLang="ja-JP" sz="1200" dirty="0">
              <a:latin typeface="Arial" panose="020B0604020202020204" pitchFamily="34" charset="0"/>
              <a:ea typeface="ＭＳ Ｐゴシック" panose="020B0600070205080204" pitchFamily="50" charset="-128"/>
            </a:endParaRPr>
          </a:p>
          <a:p>
            <a:pPr>
              <a:lnSpc>
                <a:spcPct val="100000"/>
              </a:lnSpc>
              <a:buClrTx/>
              <a:buFontTx/>
              <a:buNone/>
            </a:pPr>
            <a:r>
              <a:rPr lang="en-US" altLang="ja-JP" sz="1200" dirty="0">
                <a:latin typeface="Arial" panose="020B0604020202020204" pitchFamily="34" charset="0"/>
                <a:ea typeface="ＭＳ Ｐゴシック" panose="020B0600070205080204" pitchFamily="50" charset="-128"/>
              </a:rPr>
              <a:t>us</a:t>
            </a:r>
            <a:r>
              <a:rPr lang="ja-JP" altLang="en-US" sz="1200" dirty="0">
                <a:latin typeface="Arial" panose="020B0604020202020204" pitchFamily="34" charset="0"/>
                <a:ea typeface="ＭＳ Ｐゴシック" panose="020B0600070205080204" pitchFamily="50" charset="-128"/>
              </a:rPr>
              <a:t>オーダのタイムラグが気にならない場合が多いため、</a:t>
            </a:r>
            <a:endParaRPr lang="en-US" altLang="ja-JP" sz="1200" dirty="0">
              <a:latin typeface="Arial" panose="020B0604020202020204" pitchFamily="34" charset="0"/>
              <a:ea typeface="ＭＳ Ｐゴシック" panose="020B0600070205080204" pitchFamily="50" charset="-128"/>
            </a:endParaRPr>
          </a:p>
          <a:p>
            <a:pPr>
              <a:lnSpc>
                <a:spcPct val="100000"/>
              </a:lnSpc>
              <a:buClrTx/>
              <a:buFontTx/>
              <a:buNone/>
            </a:pPr>
            <a:r>
              <a:rPr lang="ja-JP" altLang="en-US" sz="1200" dirty="0">
                <a:latin typeface="Arial" panose="020B0604020202020204" pitchFamily="34" charset="0"/>
                <a:ea typeface="ＭＳ Ｐゴシック" panose="020B0600070205080204" pitchFamily="50" charset="-128"/>
              </a:rPr>
              <a:t>多くの顧客</a:t>
            </a:r>
            <a:r>
              <a:rPr lang="ja-JP" altLang="en-US" sz="1200" dirty="0" smtClean="0">
                <a:latin typeface="Arial" panose="020B0604020202020204" pitchFamily="34" charset="0"/>
                <a:ea typeface="ＭＳ Ｐゴシック" panose="020B0600070205080204" pitchFamily="50" charset="-128"/>
              </a:rPr>
              <a:t>は必要端子の少ない</a:t>
            </a:r>
            <a:r>
              <a:rPr lang="en-US" altLang="ja-JP" sz="1200" dirty="0" smtClean="0">
                <a:latin typeface="Arial" panose="020B0604020202020204" pitchFamily="34" charset="0"/>
                <a:ea typeface="ＭＳ Ｐゴシック" panose="020B0600070205080204" pitchFamily="50" charset="-128"/>
              </a:rPr>
              <a:t>RMII</a:t>
            </a:r>
            <a:r>
              <a:rPr lang="ja-JP" altLang="en-US" sz="1200" dirty="0">
                <a:latin typeface="Arial" panose="020B0604020202020204" pitchFamily="34" charset="0"/>
                <a:ea typeface="ＭＳ Ｐゴシック" panose="020B0600070205080204" pitchFamily="50" charset="-128"/>
              </a:rPr>
              <a:t>接続を好む。</a:t>
            </a:r>
          </a:p>
        </p:txBody>
      </p:sp>
      <p:sp>
        <p:nvSpPr>
          <p:cNvPr id="22" name="コンテンツ プレースホルダー 2"/>
          <p:cNvSpPr txBox="1">
            <a:spLocks/>
          </p:cNvSpPr>
          <p:nvPr/>
        </p:nvSpPr>
        <p:spPr bwMode="auto">
          <a:xfrm>
            <a:off x="1080000" y="939589"/>
            <a:ext cx="8362950" cy="511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lnSpc>
                <a:spcPct val="120000"/>
              </a:lnSpc>
              <a:spcBef>
                <a:spcPct val="0"/>
              </a:spcBef>
              <a:spcAft>
                <a:spcPct val="0"/>
              </a:spcAft>
              <a:buClr>
                <a:schemeClr val="folHlink"/>
              </a:buClr>
              <a:buFont typeface="Wingdings" panose="05000000000000000000" pitchFamily="2" charset="2"/>
              <a:buChar char="n"/>
              <a:defRPr kumimoji="1" sz="2000">
                <a:solidFill>
                  <a:schemeClr val="tx1"/>
                </a:solidFill>
                <a:latin typeface="+mn-lt"/>
                <a:ea typeface="+mn-ea"/>
                <a:cs typeface="+mn-cs"/>
              </a:defRPr>
            </a:lvl1pPr>
            <a:lvl2pPr marL="742950" indent="-285750" algn="l" rtl="0" eaLnBrk="0" fontAlgn="base" hangingPunct="0">
              <a:lnSpc>
                <a:spcPct val="120000"/>
              </a:lnSpc>
              <a:spcBef>
                <a:spcPct val="0"/>
              </a:spcBef>
              <a:spcAft>
                <a:spcPct val="0"/>
              </a:spcAft>
              <a:buClr>
                <a:schemeClr val="folHlink"/>
              </a:buClr>
              <a:buFont typeface="Wingdings" panose="05000000000000000000" pitchFamily="2" charset="2"/>
              <a:buChar char="l"/>
              <a:defRPr kumimoji="1">
                <a:solidFill>
                  <a:schemeClr val="tx1"/>
                </a:solidFill>
                <a:latin typeface="+mn-lt"/>
                <a:ea typeface="+mn-ea"/>
              </a:defRPr>
            </a:lvl2pPr>
            <a:lvl3pPr marL="1143000" indent="-228600" algn="l" rtl="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mn-lt"/>
                <a:ea typeface="+mn-ea"/>
              </a:defRPr>
            </a:lvl3pPr>
            <a:lvl4pPr marL="1600200" indent="-228600" algn="l" rtl="0" eaLnBrk="0" fontAlgn="base" hangingPunct="0">
              <a:lnSpc>
                <a:spcPct val="120000"/>
              </a:lnSpc>
              <a:spcBef>
                <a:spcPct val="0"/>
              </a:spcBef>
              <a:spcAft>
                <a:spcPct val="0"/>
              </a:spcAft>
              <a:buChar char="–"/>
              <a:defRPr kumimoji="1">
                <a:solidFill>
                  <a:schemeClr val="tx1"/>
                </a:solidFill>
                <a:latin typeface="+mn-lt"/>
                <a:ea typeface="+mn-ea"/>
              </a:defRPr>
            </a:lvl4pPr>
            <a:lvl5pPr marL="2057400" indent="-228600" algn="l" rtl="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mn-lt"/>
                <a:ea typeface="+mn-ea"/>
              </a:defRPr>
            </a:lvl5pPr>
            <a:lvl6pPr marL="2514600" indent="-228600" algn="l" rtl="0" fontAlgn="base">
              <a:lnSpc>
                <a:spcPct val="120000"/>
              </a:lnSpc>
              <a:spcBef>
                <a:spcPct val="0"/>
              </a:spcBef>
              <a:spcAft>
                <a:spcPct val="0"/>
              </a:spcAft>
              <a:buFont typeface="Arial" charset="0"/>
              <a:buChar char="–"/>
              <a:defRPr kumimoji="1">
                <a:solidFill>
                  <a:schemeClr val="tx1"/>
                </a:solidFill>
                <a:latin typeface="+mn-lt"/>
                <a:ea typeface="+mn-ea"/>
              </a:defRPr>
            </a:lvl6pPr>
            <a:lvl7pPr marL="2971800" indent="-228600" algn="l" rtl="0" fontAlgn="base">
              <a:lnSpc>
                <a:spcPct val="120000"/>
              </a:lnSpc>
              <a:spcBef>
                <a:spcPct val="0"/>
              </a:spcBef>
              <a:spcAft>
                <a:spcPct val="0"/>
              </a:spcAft>
              <a:buFont typeface="Arial" charset="0"/>
              <a:buChar char="–"/>
              <a:defRPr kumimoji="1">
                <a:solidFill>
                  <a:schemeClr val="tx1"/>
                </a:solidFill>
                <a:latin typeface="+mn-lt"/>
                <a:ea typeface="+mn-ea"/>
              </a:defRPr>
            </a:lvl7pPr>
            <a:lvl8pPr marL="3429000" indent="-228600" algn="l" rtl="0" fontAlgn="base">
              <a:lnSpc>
                <a:spcPct val="120000"/>
              </a:lnSpc>
              <a:spcBef>
                <a:spcPct val="0"/>
              </a:spcBef>
              <a:spcAft>
                <a:spcPct val="0"/>
              </a:spcAft>
              <a:buFont typeface="Arial" charset="0"/>
              <a:buChar char="–"/>
              <a:defRPr kumimoji="1">
                <a:solidFill>
                  <a:schemeClr val="tx1"/>
                </a:solidFill>
                <a:latin typeface="+mn-lt"/>
                <a:ea typeface="+mn-ea"/>
              </a:defRPr>
            </a:lvl8pPr>
            <a:lvl9pPr marL="3886200" indent="-228600" algn="l" rtl="0" fontAlgn="base">
              <a:lnSpc>
                <a:spcPct val="120000"/>
              </a:lnSpc>
              <a:spcBef>
                <a:spcPct val="0"/>
              </a:spcBef>
              <a:spcAft>
                <a:spcPct val="0"/>
              </a:spcAft>
              <a:buFont typeface="Arial" charset="0"/>
              <a:buChar char="–"/>
              <a:defRPr kumimoji="1">
                <a:solidFill>
                  <a:schemeClr val="tx1"/>
                </a:solidFill>
                <a:latin typeface="+mn-lt"/>
                <a:ea typeface="+mn-ea"/>
              </a:defRPr>
            </a:lvl9pPr>
          </a:lstStyle>
          <a:p>
            <a:pPr marL="0" indent="0">
              <a:buNone/>
              <a:defRPr/>
            </a:pPr>
            <a:r>
              <a:rPr lang="ja-JP" altLang="en-US" sz="1800" kern="0" dirty="0" smtClean="0"/>
              <a:t>　</a:t>
            </a:r>
            <a:r>
              <a:rPr lang="ja-JP" altLang="en-US" sz="1800" kern="0" dirty="0"/>
              <a:t>　</a:t>
            </a:r>
            <a:r>
              <a:rPr lang="ja-JP" altLang="en-US" sz="1800" kern="0" dirty="0" smtClean="0"/>
              <a:t>　</a:t>
            </a:r>
            <a:r>
              <a:rPr lang="en-US" altLang="ja-JP" sz="1800" dirty="0"/>
              <a:t> RX</a:t>
            </a:r>
            <a:r>
              <a:rPr lang="ja-JP" altLang="en-US" sz="1800" dirty="0"/>
              <a:t>マイコン</a:t>
            </a:r>
            <a:r>
              <a:rPr lang="ja-JP" altLang="en-US" sz="1800" kern="0" dirty="0" smtClean="0"/>
              <a:t>内部</a:t>
            </a:r>
            <a:endParaRPr lang="ja-JP" altLang="en-US" sz="1800" kern="0" dirty="0"/>
          </a:p>
        </p:txBody>
      </p:sp>
    </p:spTree>
    <p:extLst>
      <p:ext uri="{BB962C8B-B14F-4D97-AF65-F5344CB8AC3E}">
        <p14:creationId xmlns:p14="http://schemas.microsoft.com/office/powerpoint/2010/main" val="978699857"/>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44624"/>
            <a:ext cx="9000000" cy="455509"/>
          </a:xfrm>
        </p:spPr>
        <p:txBody>
          <a:bodyPr/>
          <a:lstStyle/>
          <a:p>
            <a:r>
              <a:rPr lang="en-US" altLang="ja-JP" dirty="0"/>
              <a:t>RX</a:t>
            </a:r>
            <a:r>
              <a:rPr lang="ja-JP" altLang="en-US" dirty="0"/>
              <a:t>マイコン</a:t>
            </a:r>
            <a:r>
              <a:rPr lang="ja-JP" altLang="en-US" dirty="0" smtClean="0"/>
              <a:t>内蔵</a:t>
            </a:r>
            <a:r>
              <a:rPr lang="en-US" altLang="ja-JP" dirty="0"/>
              <a:t>Ether</a:t>
            </a:r>
            <a:r>
              <a:rPr lang="ja-JP" altLang="en-US" dirty="0"/>
              <a:t>コントローラの仕組み</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169</a:t>
            </a:fld>
            <a:endParaRPr lang="de-DE" dirty="0"/>
          </a:p>
        </p:txBody>
      </p:sp>
      <p:sp>
        <p:nvSpPr>
          <p:cNvPr id="41" name="テキスト ボックス 38"/>
          <p:cNvSpPr txBox="1">
            <a:spLocks noChangeArrowheads="1"/>
          </p:cNvSpPr>
          <p:nvPr/>
        </p:nvSpPr>
        <p:spPr bwMode="auto">
          <a:xfrm>
            <a:off x="876800" y="5324571"/>
            <a:ext cx="82565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FontTx/>
              <a:buNone/>
            </a:pPr>
            <a:r>
              <a:rPr lang="en-US" altLang="ja-JP" sz="1400">
                <a:latin typeface="Arial" panose="020B0604020202020204" pitchFamily="34" charset="0"/>
                <a:ea typeface="ＭＳ Ｐゴシック" panose="020B0600070205080204" pitchFamily="50" charset="-128"/>
              </a:rPr>
              <a:t>EDMAC</a:t>
            </a:r>
            <a:r>
              <a:rPr lang="ja-JP" altLang="en-US" sz="1400">
                <a:latin typeface="Arial" panose="020B0604020202020204" pitchFamily="34" charset="0"/>
                <a:ea typeface="ＭＳ Ｐゴシック" panose="020B0600070205080204" pitchFamily="50" charset="-128"/>
              </a:rPr>
              <a:t>は</a:t>
            </a:r>
            <a:r>
              <a:rPr lang="en-US" altLang="ja-JP" sz="1400">
                <a:latin typeface="Arial" panose="020B0604020202020204" pitchFamily="34" charset="0"/>
                <a:ea typeface="ＭＳ Ｐゴシック" panose="020B0600070205080204" pitchFamily="50" charset="-128"/>
              </a:rPr>
              <a:t>1</a:t>
            </a:r>
            <a:r>
              <a:rPr lang="ja-JP" altLang="en-US" sz="1400">
                <a:latin typeface="Arial" panose="020B0604020202020204" pitchFamily="34" charset="0"/>
                <a:ea typeface="ＭＳ Ｐゴシック" panose="020B0600070205080204" pitchFamily="50" charset="-128"/>
              </a:rPr>
              <a:t>パケット入ってくると、受信ディスクリプタが指し示す先の受信バッファにデータを転送する。</a:t>
            </a:r>
            <a:endParaRPr lang="en-US" altLang="ja-JP" sz="1400">
              <a:latin typeface="Arial" panose="020B0604020202020204" pitchFamily="34" charset="0"/>
              <a:ea typeface="ＭＳ Ｐゴシック" panose="020B0600070205080204" pitchFamily="50" charset="-128"/>
            </a:endParaRPr>
          </a:p>
          <a:p>
            <a:pPr>
              <a:lnSpc>
                <a:spcPct val="100000"/>
              </a:lnSpc>
              <a:buClrTx/>
              <a:buFontTx/>
              <a:buNone/>
            </a:pPr>
            <a:r>
              <a:rPr lang="ja-JP" altLang="en-US" sz="1400">
                <a:latin typeface="Arial" panose="020B0604020202020204" pitchFamily="34" charset="0"/>
                <a:ea typeface="ＭＳ Ｐゴシック" panose="020B0600070205080204" pitchFamily="50" charset="-128"/>
              </a:rPr>
              <a:t>受信状況を使用中の受信ディスクリプタに書き込み、次の受信ディスクリプタに移動。</a:t>
            </a:r>
            <a:r>
              <a:rPr lang="en-US" altLang="ja-JP" sz="1400">
                <a:latin typeface="Arial" panose="020B0604020202020204" pitchFamily="34" charset="0"/>
                <a:ea typeface="ＭＳ Ｐゴシック" panose="020B0600070205080204" pitchFamily="50" charset="-128"/>
              </a:rPr>
              <a:t>1</a:t>
            </a:r>
            <a:r>
              <a:rPr lang="ja-JP" altLang="en-US" sz="1400">
                <a:latin typeface="Arial" panose="020B0604020202020204" pitchFamily="34" charset="0"/>
                <a:ea typeface="ＭＳ Ｐゴシック" panose="020B0600070205080204" pitchFamily="50" charset="-128"/>
              </a:rPr>
              <a:t>週すると先頭に戻る。</a:t>
            </a:r>
            <a:endParaRPr lang="en-US" altLang="ja-JP" sz="1400">
              <a:latin typeface="Arial" panose="020B0604020202020204" pitchFamily="34" charset="0"/>
              <a:ea typeface="ＭＳ Ｐゴシック" panose="020B0600070205080204" pitchFamily="50" charset="-128"/>
            </a:endParaRPr>
          </a:p>
          <a:p>
            <a:pPr>
              <a:lnSpc>
                <a:spcPct val="100000"/>
              </a:lnSpc>
              <a:buClrTx/>
              <a:buFontTx/>
              <a:buNone/>
            </a:pPr>
            <a:r>
              <a:rPr lang="ja-JP" altLang="en-US" sz="1400">
                <a:latin typeface="Arial" panose="020B0604020202020204" pitchFamily="34" charset="0"/>
                <a:ea typeface="ＭＳ Ｐゴシック" panose="020B0600070205080204" pitchFamily="50" charset="-128"/>
              </a:rPr>
              <a:t>先頭に戻ったときにソフトウェアが受信ディスクリプタ未処理の場合、受信データは</a:t>
            </a:r>
            <a:r>
              <a:rPr lang="en-US" altLang="ja-JP" sz="1400">
                <a:latin typeface="Arial" panose="020B0604020202020204" pitchFamily="34" charset="0"/>
                <a:ea typeface="ＭＳ Ｐゴシック" panose="020B0600070205080204" pitchFamily="50" charset="-128"/>
              </a:rPr>
              <a:t>EDMAC</a:t>
            </a:r>
            <a:r>
              <a:rPr lang="ja-JP" altLang="en-US" sz="1400">
                <a:latin typeface="Arial" panose="020B0604020202020204" pitchFamily="34" charset="0"/>
                <a:ea typeface="ＭＳ Ｐゴシック" panose="020B0600070205080204" pitchFamily="50" charset="-128"/>
              </a:rPr>
              <a:t>転送されず</a:t>
            </a:r>
            <a:endParaRPr lang="en-US" altLang="ja-JP" sz="1400">
              <a:latin typeface="Arial" panose="020B0604020202020204" pitchFamily="34" charset="0"/>
              <a:ea typeface="ＭＳ Ｐゴシック" panose="020B0600070205080204" pitchFamily="50" charset="-128"/>
            </a:endParaRPr>
          </a:p>
          <a:p>
            <a:pPr>
              <a:lnSpc>
                <a:spcPct val="100000"/>
              </a:lnSpc>
              <a:buClrTx/>
              <a:buFontTx/>
              <a:buNone/>
            </a:pPr>
            <a:r>
              <a:rPr lang="ja-JP" altLang="en-US" sz="1400">
                <a:latin typeface="Arial" panose="020B0604020202020204" pitchFamily="34" charset="0"/>
                <a:ea typeface="ＭＳ Ｐゴシック" panose="020B0600070205080204" pitchFamily="50" charset="-128"/>
              </a:rPr>
              <a:t>受信</a:t>
            </a:r>
            <a:r>
              <a:rPr lang="en-US" altLang="ja-JP" sz="1400">
                <a:latin typeface="Arial" panose="020B0604020202020204" pitchFamily="34" charset="0"/>
                <a:ea typeface="ＭＳ Ｐゴシック" panose="020B0600070205080204" pitchFamily="50" charset="-128"/>
              </a:rPr>
              <a:t>FIFO</a:t>
            </a:r>
            <a:r>
              <a:rPr lang="ja-JP" altLang="en-US" sz="1400">
                <a:latin typeface="Arial" panose="020B0604020202020204" pitchFamily="34" charset="0"/>
                <a:ea typeface="ＭＳ Ｐゴシック" panose="020B0600070205080204" pitchFamily="50" charset="-128"/>
              </a:rPr>
              <a:t>に留まる。受信ディスクリプタは</a:t>
            </a:r>
            <a:r>
              <a:rPr lang="en-US" altLang="ja-JP" sz="1400">
                <a:latin typeface="Arial" panose="020B0604020202020204" pitchFamily="34" charset="0"/>
                <a:ea typeface="ＭＳ Ｐゴシック" panose="020B0600070205080204" pitchFamily="50" charset="-128"/>
              </a:rPr>
              <a:t>Ether</a:t>
            </a:r>
            <a:r>
              <a:rPr lang="ja-JP" altLang="en-US" sz="1400">
                <a:latin typeface="Arial" panose="020B0604020202020204" pitchFamily="34" charset="0"/>
                <a:ea typeface="ＭＳ Ｐゴシック" panose="020B0600070205080204" pitchFamily="50" charset="-128"/>
              </a:rPr>
              <a:t>ドライバの設定で任意数に設定可能。</a:t>
            </a: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432" y="500133"/>
            <a:ext cx="7330640" cy="4824438"/>
          </a:xfrm>
          <a:prstGeom prst="rect">
            <a:avLst/>
          </a:prstGeom>
        </p:spPr>
      </p:pic>
      <p:sp>
        <p:nvSpPr>
          <p:cNvPr id="42" name="円弧 41"/>
          <p:cNvSpPr/>
          <p:nvPr/>
        </p:nvSpPr>
        <p:spPr bwMode="auto">
          <a:xfrm>
            <a:off x="7320135" y="3187576"/>
            <a:ext cx="144016" cy="97408"/>
          </a:xfrm>
          <a:prstGeom prst="arc">
            <a:avLst>
              <a:gd name="adj1" fmla="val 16200000"/>
              <a:gd name="adj2" fmla="val 5228254"/>
            </a:avLst>
          </a:prstGeom>
          <a:noFill/>
          <a:ln w="9525" cap="flat" cmpd="sng" algn="ctr">
            <a:solidFill>
              <a:srgbClr val="FF0000"/>
            </a:solidFill>
            <a:prstDash val="solid"/>
            <a:round/>
            <a:headEnd type="none" w="med" len="med"/>
            <a:tailEnd type="triangle" w="med" len="med"/>
          </a:ln>
          <a:effectLst/>
          <a:extLst/>
        </p:spPr>
        <p:txBody>
          <a:bodyPr wrap="square">
            <a:spAutoFit/>
          </a:bodyPr>
          <a:lstStyle/>
          <a:p>
            <a:pPr eaLnBrk="1" hangingPunct="1">
              <a:defRPr/>
            </a:pPr>
            <a:endParaRPr lang="ja-JP" altLang="en-US">
              <a:latin typeface="Arial" charset="0"/>
            </a:endParaRPr>
          </a:p>
        </p:txBody>
      </p:sp>
      <p:sp>
        <p:nvSpPr>
          <p:cNvPr id="50" name="円弧 49"/>
          <p:cNvSpPr/>
          <p:nvPr/>
        </p:nvSpPr>
        <p:spPr bwMode="auto">
          <a:xfrm>
            <a:off x="7320135" y="3293492"/>
            <a:ext cx="144016" cy="97408"/>
          </a:xfrm>
          <a:prstGeom prst="arc">
            <a:avLst>
              <a:gd name="adj1" fmla="val 16200000"/>
              <a:gd name="adj2" fmla="val 5228254"/>
            </a:avLst>
          </a:prstGeom>
          <a:noFill/>
          <a:ln w="9525" cap="flat" cmpd="sng" algn="ctr">
            <a:solidFill>
              <a:srgbClr val="FF0000"/>
            </a:solidFill>
            <a:prstDash val="solid"/>
            <a:round/>
            <a:headEnd type="none" w="med" len="med"/>
            <a:tailEnd type="triangle" w="med" len="med"/>
          </a:ln>
          <a:effectLst/>
          <a:extLst/>
        </p:spPr>
        <p:txBody>
          <a:bodyPr wrap="square">
            <a:spAutoFit/>
          </a:bodyPr>
          <a:lstStyle/>
          <a:p>
            <a:pPr eaLnBrk="1" hangingPunct="1">
              <a:defRPr/>
            </a:pPr>
            <a:endParaRPr lang="ja-JP" altLang="en-US">
              <a:latin typeface="Arial" charset="0"/>
            </a:endParaRPr>
          </a:p>
        </p:txBody>
      </p:sp>
      <p:sp>
        <p:nvSpPr>
          <p:cNvPr id="51" name="円弧 50"/>
          <p:cNvSpPr/>
          <p:nvPr/>
        </p:nvSpPr>
        <p:spPr bwMode="auto">
          <a:xfrm>
            <a:off x="7320135" y="3403600"/>
            <a:ext cx="144016" cy="97408"/>
          </a:xfrm>
          <a:prstGeom prst="arc">
            <a:avLst>
              <a:gd name="adj1" fmla="val 16200000"/>
              <a:gd name="adj2" fmla="val 5228254"/>
            </a:avLst>
          </a:prstGeom>
          <a:noFill/>
          <a:ln w="9525" cap="flat" cmpd="sng" algn="ctr">
            <a:solidFill>
              <a:srgbClr val="FF0000"/>
            </a:solidFill>
            <a:prstDash val="solid"/>
            <a:round/>
            <a:headEnd type="none" w="med" len="med"/>
            <a:tailEnd type="triangle" w="med" len="med"/>
          </a:ln>
          <a:effectLst/>
          <a:extLst/>
        </p:spPr>
        <p:txBody>
          <a:bodyPr wrap="square">
            <a:spAutoFit/>
          </a:bodyPr>
          <a:lstStyle/>
          <a:p>
            <a:pPr eaLnBrk="1" hangingPunct="1">
              <a:defRPr/>
            </a:pPr>
            <a:endParaRPr lang="ja-JP" altLang="en-US">
              <a:latin typeface="Arial" charset="0"/>
            </a:endParaRPr>
          </a:p>
        </p:txBody>
      </p:sp>
      <p:cxnSp>
        <p:nvCxnSpPr>
          <p:cNvPr id="7" name="直線コネクタ 6"/>
          <p:cNvCxnSpPr/>
          <p:nvPr/>
        </p:nvCxnSpPr>
        <p:spPr>
          <a:xfrm>
            <a:off x="7317977" y="3465004"/>
            <a:ext cx="0" cy="108012"/>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2" name="直線コネクタ 51"/>
          <p:cNvCxnSpPr/>
          <p:nvPr/>
        </p:nvCxnSpPr>
        <p:spPr>
          <a:xfrm>
            <a:off x="7104112" y="3570920"/>
            <a:ext cx="213865" cy="2096"/>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3" name="直線コネクタ 52"/>
          <p:cNvCxnSpPr/>
          <p:nvPr/>
        </p:nvCxnSpPr>
        <p:spPr>
          <a:xfrm flipH="1" flipV="1">
            <a:off x="7116752" y="3187576"/>
            <a:ext cx="2157" cy="38334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4" name="直線コネクタ 53"/>
          <p:cNvCxnSpPr/>
          <p:nvPr/>
        </p:nvCxnSpPr>
        <p:spPr>
          <a:xfrm>
            <a:off x="7104112" y="3196208"/>
            <a:ext cx="213865" cy="2096"/>
          </a:xfrm>
          <a:prstGeom prst="line">
            <a:avLst/>
          </a:prstGeom>
          <a:ln w="28575">
            <a:solidFill>
              <a:srgbClr val="FF0000"/>
            </a:solidFill>
            <a:headEnd type="none" w="med" len="med"/>
            <a:tailEnd type="triangle" w="med" len="med"/>
          </a:ln>
        </p:spPr>
        <p:style>
          <a:lnRef idx="1">
            <a:schemeClr val="accent2"/>
          </a:lnRef>
          <a:fillRef idx="0">
            <a:schemeClr val="accent2"/>
          </a:fillRef>
          <a:effectRef idx="0">
            <a:schemeClr val="accent2"/>
          </a:effectRef>
          <a:fontRef idx="minor">
            <a:schemeClr val="tx1"/>
          </a:fontRef>
        </p:style>
      </p:cxnSp>
      <p:sp>
        <p:nvSpPr>
          <p:cNvPr id="55" name="円弧 54"/>
          <p:cNvSpPr/>
          <p:nvPr/>
        </p:nvSpPr>
        <p:spPr bwMode="auto">
          <a:xfrm>
            <a:off x="6240016" y="3187576"/>
            <a:ext cx="144016" cy="97408"/>
          </a:xfrm>
          <a:prstGeom prst="arc">
            <a:avLst>
              <a:gd name="adj1" fmla="val 16200000"/>
              <a:gd name="adj2" fmla="val 5228254"/>
            </a:avLst>
          </a:prstGeom>
          <a:noFill/>
          <a:ln w="9525" cap="flat" cmpd="sng" algn="ctr">
            <a:solidFill>
              <a:srgbClr val="FF0000"/>
            </a:solidFill>
            <a:prstDash val="solid"/>
            <a:round/>
            <a:headEnd type="none" w="med" len="med"/>
            <a:tailEnd type="triangle" w="med" len="med"/>
          </a:ln>
          <a:effectLst/>
          <a:extLst/>
        </p:spPr>
        <p:txBody>
          <a:bodyPr wrap="square">
            <a:spAutoFit/>
          </a:bodyPr>
          <a:lstStyle/>
          <a:p>
            <a:pPr eaLnBrk="1" hangingPunct="1">
              <a:defRPr/>
            </a:pPr>
            <a:endParaRPr lang="ja-JP" altLang="en-US">
              <a:latin typeface="Arial" charset="0"/>
            </a:endParaRPr>
          </a:p>
        </p:txBody>
      </p:sp>
      <p:sp>
        <p:nvSpPr>
          <p:cNvPr id="56" name="円弧 55"/>
          <p:cNvSpPr/>
          <p:nvPr/>
        </p:nvSpPr>
        <p:spPr bwMode="auto">
          <a:xfrm>
            <a:off x="6240016" y="3293492"/>
            <a:ext cx="144016" cy="97408"/>
          </a:xfrm>
          <a:prstGeom prst="arc">
            <a:avLst>
              <a:gd name="adj1" fmla="val 16200000"/>
              <a:gd name="adj2" fmla="val 5228254"/>
            </a:avLst>
          </a:prstGeom>
          <a:noFill/>
          <a:ln w="9525" cap="flat" cmpd="sng" algn="ctr">
            <a:solidFill>
              <a:srgbClr val="FF0000"/>
            </a:solidFill>
            <a:prstDash val="solid"/>
            <a:round/>
            <a:headEnd type="none" w="med" len="med"/>
            <a:tailEnd type="triangle" w="med" len="med"/>
          </a:ln>
          <a:effectLst/>
          <a:extLst/>
        </p:spPr>
        <p:txBody>
          <a:bodyPr wrap="square">
            <a:spAutoFit/>
          </a:bodyPr>
          <a:lstStyle/>
          <a:p>
            <a:pPr eaLnBrk="1" hangingPunct="1">
              <a:defRPr/>
            </a:pPr>
            <a:endParaRPr lang="ja-JP" altLang="en-US">
              <a:latin typeface="Arial" charset="0"/>
            </a:endParaRPr>
          </a:p>
        </p:txBody>
      </p:sp>
      <p:sp>
        <p:nvSpPr>
          <p:cNvPr id="57" name="円弧 56"/>
          <p:cNvSpPr/>
          <p:nvPr/>
        </p:nvSpPr>
        <p:spPr bwMode="auto">
          <a:xfrm>
            <a:off x="6240016" y="3403600"/>
            <a:ext cx="144016" cy="97408"/>
          </a:xfrm>
          <a:prstGeom prst="arc">
            <a:avLst>
              <a:gd name="adj1" fmla="val 16200000"/>
              <a:gd name="adj2" fmla="val 5228254"/>
            </a:avLst>
          </a:prstGeom>
          <a:noFill/>
          <a:ln w="9525" cap="flat" cmpd="sng" algn="ctr">
            <a:solidFill>
              <a:srgbClr val="FF0000"/>
            </a:solidFill>
            <a:prstDash val="solid"/>
            <a:round/>
            <a:headEnd type="none" w="med" len="med"/>
            <a:tailEnd type="triangle" w="med" len="med"/>
          </a:ln>
          <a:effectLst/>
          <a:extLst/>
        </p:spPr>
        <p:txBody>
          <a:bodyPr wrap="square">
            <a:spAutoFit/>
          </a:bodyPr>
          <a:lstStyle/>
          <a:p>
            <a:pPr eaLnBrk="1" hangingPunct="1">
              <a:defRPr/>
            </a:pPr>
            <a:endParaRPr lang="ja-JP" altLang="en-US">
              <a:latin typeface="Arial" charset="0"/>
            </a:endParaRPr>
          </a:p>
        </p:txBody>
      </p:sp>
      <p:cxnSp>
        <p:nvCxnSpPr>
          <p:cNvPr id="58" name="直線コネクタ 57"/>
          <p:cNvCxnSpPr/>
          <p:nvPr/>
        </p:nvCxnSpPr>
        <p:spPr>
          <a:xfrm>
            <a:off x="6237858" y="3465004"/>
            <a:ext cx="0" cy="108012"/>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9" name="直線コネクタ 58"/>
          <p:cNvCxnSpPr/>
          <p:nvPr/>
        </p:nvCxnSpPr>
        <p:spPr>
          <a:xfrm>
            <a:off x="6023993" y="3570920"/>
            <a:ext cx="213865" cy="2096"/>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0" name="直線コネクタ 59"/>
          <p:cNvCxnSpPr/>
          <p:nvPr/>
        </p:nvCxnSpPr>
        <p:spPr>
          <a:xfrm flipH="1" flipV="1">
            <a:off x="6036633" y="3187576"/>
            <a:ext cx="2157" cy="38334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1" name="直線コネクタ 60"/>
          <p:cNvCxnSpPr/>
          <p:nvPr/>
        </p:nvCxnSpPr>
        <p:spPr>
          <a:xfrm>
            <a:off x="6023993" y="3196208"/>
            <a:ext cx="213865" cy="2096"/>
          </a:xfrm>
          <a:prstGeom prst="line">
            <a:avLst/>
          </a:prstGeom>
          <a:ln w="28575">
            <a:solidFill>
              <a:srgbClr val="FF0000"/>
            </a:solidFill>
            <a:headEnd type="none" w="med" len="med"/>
            <a:tailEnd type="triangle" w="med" len="med"/>
          </a:ln>
        </p:spPr>
        <p:style>
          <a:lnRef idx="1">
            <a:schemeClr val="accent2"/>
          </a:lnRef>
          <a:fillRef idx="0">
            <a:schemeClr val="accent2"/>
          </a:fillRef>
          <a:effectRef idx="0">
            <a:schemeClr val="accent2"/>
          </a:effectRef>
          <a:fontRef idx="minor">
            <a:schemeClr val="tx1"/>
          </a:fontRef>
        </p:style>
      </p:cxnSp>
      <p:sp>
        <p:nvSpPr>
          <p:cNvPr id="13" name="テキスト ボックス 12"/>
          <p:cNvSpPr txBox="1"/>
          <p:nvPr/>
        </p:nvSpPr>
        <p:spPr>
          <a:xfrm>
            <a:off x="5624421" y="4026500"/>
            <a:ext cx="4251485" cy="646331"/>
          </a:xfrm>
          <a:prstGeom prst="rect">
            <a:avLst/>
          </a:prstGeom>
          <a:noFill/>
        </p:spPr>
        <p:txBody>
          <a:bodyPr wrap="none" rtlCol="0">
            <a:spAutoFit/>
          </a:bodyPr>
          <a:lstStyle/>
          <a:p>
            <a:r>
              <a:rPr kumimoji="1" lang="ja-JP" altLang="en-US" dirty="0" smtClean="0"/>
              <a:t>送信完了毎</a:t>
            </a:r>
            <a:r>
              <a:rPr kumimoji="1" lang="en-US" altLang="ja-JP" dirty="0" smtClean="0"/>
              <a:t>/</a:t>
            </a:r>
            <a:r>
              <a:rPr kumimoji="1" lang="ja-JP" altLang="en-US" dirty="0" smtClean="0"/>
              <a:t>受信完了毎に、</a:t>
            </a:r>
            <a:endParaRPr kumimoji="1" lang="en-US" altLang="ja-JP" dirty="0" smtClean="0"/>
          </a:p>
          <a:p>
            <a:r>
              <a:rPr kumimoji="1" lang="ja-JP" altLang="en-US" dirty="0" smtClean="0"/>
              <a:t>ディスクリプタは自動で</a:t>
            </a:r>
            <a:r>
              <a:rPr kumimoji="1" lang="en-US" altLang="ja-JP" dirty="0" smtClean="0"/>
              <a:t>1</a:t>
            </a:r>
            <a:r>
              <a:rPr kumimoji="1" lang="ja-JP" altLang="en-US" dirty="0" smtClean="0"/>
              <a:t>個進みます。</a:t>
            </a:r>
            <a:endParaRPr kumimoji="1" lang="ja-JP" altLang="en-US" dirty="0"/>
          </a:p>
        </p:txBody>
      </p:sp>
    </p:spTree>
    <p:extLst>
      <p:ext uri="{BB962C8B-B14F-4D97-AF65-F5344CB8AC3E}">
        <p14:creationId xmlns:p14="http://schemas.microsoft.com/office/powerpoint/2010/main" val="41593961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kumimoji="1" lang="ja-JP" altLang="en-US" dirty="0"/>
              <a:t>今回の研修では</a:t>
            </a:r>
            <a:r>
              <a:rPr kumimoji="1" lang="ja-JP" altLang="en-US" dirty="0" smtClean="0"/>
              <a:t>？</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17</a:t>
            </a:fld>
            <a:endParaRPr lang="de-DE" dirty="0"/>
          </a:p>
        </p:txBody>
      </p:sp>
      <p:sp>
        <p:nvSpPr>
          <p:cNvPr id="8" name="テキスト ボックス 7"/>
          <p:cNvSpPr txBox="1"/>
          <p:nvPr/>
        </p:nvSpPr>
        <p:spPr>
          <a:xfrm>
            <a:off x="335360" y="5434408"/>
            <a:ext cx="1723549" cy="461665"/>
          </a:xfrm>
          <a:prstGeom prst="rect">
            <a:avLst/>
          </a:prstGeom>
          <a:noFill/>
        </p:spPr>
        <p:txBody>
          <a:bodyPr wrap="none" rtlCol="0">
            <a:spAutoFit/>
          </a:bodyPr>
          <a:lstStyle/>
          <a:p>
            <a:r>
              <a:rPr kumimoji="1" lang="ja-JP" altLang="en-US" sz="2400" dirty="0" smtClean="0"/>
              <a:t>ローエンド</a:t>
            </a:r>
            <a:endParaRPr kumimoji="1" lang="ja-JP" altLang="en-US" sz="2400" dirty="0"/>
          </a:p>
        </p:txBody>
      </p:sp>
      <p:pic>
        <p:nvPicPr>
          <p:cNvPr id="10" name="図 9"/>
          <p:cNvPicPr>
            <a:picLocks noChangeAspect="1"/>
          </p:cNvPicPr>
          <p:nvPr/>
        </p:nvPicPr>
        <p:blipFill>
          <a:blip r:embed="rId2"/>
          <a:stretch>
            <a:fillRect/>
          </a:stretch>
        </p:blipFill>
        <p:spPr>
          <a:xfrm>
            <a:off x="2870609" y="5013176"/>
            <a:ext cx="800212" cy="1095528"/>
          </a:xfrm>
          <a:prstGeom prst="rect">
            <a:avLst/>
          </a:prstGeom>
        </p:spPr>
      </p:pic>
      <p:sp>
        <p:nvSpPr>
          <p:cNvPr id="11" name="テキスト ボックス 10"/>
          <p:cNvSpPr txBox="1"/>
          <p:nvPr/>
        </p:nvSpPr>
        <p:spPr>
          <a:xfrm>
            <a:off x="4560768" y="5099275"/>
            <a:ext cx="4554452" cy="923330"/>
          </a:xfrm>
          <a:prstGeom prst="rect">
            <a:avLst/>
          </a:prstGeom>
          <a:noFill/>
        </p:spPr>
        <p:txBody>
          <a:bodyPr wrap="none" rtlCol="0">
            <a:spAutoFit/>
          </a:bodyPr>
          <a:lstStyle/>
          <a:p>
            <a:r>
              <a:rPr kumimoji="1" lang="ja-JP" altLang="en-US" dirty="0"/>
              <a:t>数</a:t>
            </a:r>
            <a:r>
              <a:rPr kumimoji="1" lang="en-US" altLang="ja-JP" dirty="0" smtClean="0"/>
              <a:t>MHz~</a:t>
            </a:r>
            <a:r>
              <a:rPr kumimoji="1" lang="ja-JP" altLang="en-US" dirty="0" smtClean="0"/>
              <a:t>数百</a:t>
            </a:r>
            <a:r>
              <a:rPr kumimoji="1" lang="en-US" altLang="ja-JP" dirty="0" smtClean="0"/>
              <a:t>MHz </a:t>
            </a:r>
            <a:r>
              <a:rPr kumimoji="1" lang="ja-JP" altLang="en-US" dirty="0" smtClean="0"/>
              <a:t>動作周波数の</a:t>
            </a:r>
            <a:r>
              <a:rPr kumimoji="1" lang="en-US" altLang="ja-JP" dirty="0" smtClean="0"/>
              <a:t>CPU</a:t>
            </a:r>
            <a:r>
              <a:rPr kumimoji="1" lang="ja-JP" altLang="en-US" dirty="0" smtClean="0"/>
              <a:t>を</a:t>
            </a:r>
            <a:r>
              <a:rPr kumimoji="1" lang="en-US" altLang="ja-JP" dirty="0" smtClean="0"/>
              <a:t>1</a:t>
            </a:r>
            <a:r>
              <a:rPr kumimoji="1" lang="ja-JP" altLang="en-US" dirty="0" smtClean="0"/>
              <a:t>個</a:t>
            </a:r>
            <a:endParaRPr kumimoji="1" lang="en-US" altLang="ja-JP" dirty="0" smtClean="0"/>
          </a:p>
          <a:p>
            <a:r>
              <a:rPr kumimoji="1" lang="ja-JP" altLang="en-US" dirty="0" smtClean="0"/>
              <a:t>低速なストレージを外付け</a:t>
            </a:r>
            <a:endParaRPr kumimoji="1" lang="en-US" altLang="ja-JP" dirty="0" smtClean="0"/>
          </a:p>
          <a:p>
            <a:r>
              <a:rPr kumimoji="1" lang="ja-JP" altLang="en-US" dirty="0"/>
              <a:t>低速</a:t>
            </a:r>
            <a:r>
              <a:rPr kumimoji="1" lang="ja-JP" altLang="en-US" dirty="0" smtClean="0"/>
              <a:t>なメモリを外付け</a:t>
            </a:r>
            <a:r>
              <a:rPr kumimoji="1" lang="en-US" altLang="ja-JP" dirty="0" smtClean="0"/>
              <a:t>/</a:t>
            </a:r>
            <a:r>
              <a:rPr kumimoji="1" lang="ja-JP" altLang="en-US" dirty="0" smtClean="0"/>
              <a:t>内</a:t>
            </a:r>
            <a:r>
              <a:rPr kumimoji="1" lang="ja-JP" altLang="en-US" dirty="0"/>
              <a:t>蔵</a:t>
            </a:r>
          </a:p>
        </p:txBody>
      </p:sp>
      <p:sp>
        <p:nvSpPr>
          <p:cNvPr id="12" name="テキスト ボックス 11"/>
          <p:cNvSpPr txBox="1"/>
          <p:nvPr/>
        </p:nvSpPr>
        <p:spPr>
          <a:xfrm>
            <a:off x="9146999" y="5099275"/>
            <a:ext cx="2925801" cy="1200329"/>
          </a:xfrm>
          <a:prstGeom prst="rect">
            <a:avLst/>
          </a:prstGeom>
          <a:noFill/>
        </p:spPr>
        <p:txBody>
          <a:bodyPr wrap="none" rtlCol="0">
            <a:spAutoFit/>
          </a:bodyPr>
          <a:lstStyle/>
          <a:p>
            <a:r>
              <a:rPr kumimoji="1" lang="en-US" altLang="ja-JP" dirty="0" err="1" smtClean="0"/>
              <a:t>FreeRTOS</a:t>
            </a:r>
            <a:r>
              <a:rPr kumimoji="1" lang="en-US" altLang="ja-JP" dirty="0" smtClean="0"/>
              <a:t>/ITRON</a:t>
            </a:r>
            <a:r>
              <a:rPr kumimoji="1" lang="ja-JP" altLang="en-US" dirty="0" smtClean="0"/>
              <a:t>などの</a:t>
            </a:r>
            <a:endParaRPr kumimoji="1" lang="en-US" altLang="ja-JP" dirty="0" smtClean="0"/>
          </a:p>
          <a:p>
            <a:r>
              <a:rPr kumimoji="1" lang="ja-JP" altLang="en-US" dirty="0"/>
              <a:t>組み込</a:t>
            </a:r>
            <a:r>
              <a:rPr kumimoji="1" lang="ja-JP" altLang="en-US" dirty="0" smtClean="0"/>
              <a:t>み機向け</a:t>
            </a:r>
            <a:r>
              <a:rPr kumimoji="1" lang="en-US" altLang="ja-JP" dirty="0" smtClean="0"/>
              <a:t>OS</a:t>
            </a:r>
            <a:r>
              <a:rPr kumimoji="1" lang="ja-JP" altLang="en-US" dirty="0" smtClean="0"/>
              <a:t>を搭載</a:t>
            </a:r>
            <a:endParaRPr kumimoji="1" lang="en-US" altLang="ja-JP" dirty="0" smtClean="0"/>
          </a:p>
          <a:p>
            <a:r>
              <a:rPr kumimoji="1" lang="ja-JP" altLang="en-US" dirty="0" smtClean="0"/>
              <a:t>あるいは</a:t>
            </a:r>
            <a:r>
              <a:rPr kumimoji="1" lang="en-US" altLang="ja-JP" dirty="0" smtClean="0"/>
              <a:t>OS</a:t>
            </a:r>
            <a:r>
              <a:rPr kumimoji="1" lang="ja-JP" altLang="en-US" dirty="0" smtClean="0"/>
              <a:t>レス。</a:t>
            </a:r>
            <a:endParaRPr kumimoji="1" lang="en-US" altLang="ja-JP" dirty="0" smtClean="0"/>
          </a:p>
          <a:p>
            <a:r>
              <a:rPr kumimoji="1" lang="en-US" altLang="ja-JP" dirty="0" smtClean="0"/>
              <a:t>(</a:t>
            </a:r>
            <a:r>
              <a:rPr kumimoji="1" lang="ja-JP" altLang="en-US" b="1" dirty="0" smtClean="0">
                <a:solidFill>
                  <a:srgbClr val="FF0000"/>
                </a:solidFill>
              </a:rPr>
              <a:t>インターネット機能無し</a:t>
            </a:r>
            <a:r>
              <a:rPr kumimoji="1" lang="en-US" altLang="ja-JP" dirty="0" smtClean="0"/>
              <a:t>)</a:t>
            </a:r>
            <a:endParaRPr kumimoji="1" lang="ja-JP" altLang="en-US" dirty="0"/>
          </a:p>
        </p:txBody>
      </p:sp>
      <p:sp>
        <p:nvSpPr>
          <p:cNvPr id="13" name="正方形/長方形 12"/>
          <p:cNvSpPr/>
          <p:nvPr/>
        </p:nvSpPr>
        <p:spPr>
          <a:xfrm>
            <a:off x="679728" y="1569095"/>
            <a:ext cx="11104903" cy="3416320"/>
          </a:xfrm>
          <a:prstGeom prst="rect">
            <a:avLst/>
          </a:prstGeom>
        </p:spPr>
        <p:txBody>
          <a:bodyPr wrap="square">
            <a:spAutoFit/>
          </a:bodyPr>
          <a:lstStyle/>
          <a:p>
            <a:pPr marL="177800" lvl="2" indent="0">
              <a:lnSpc>
                <a:spcPct val="100000"/>
              </a:lnSpc>
              <a:buNone/>
            </a:pPr>
            <a:r>
              <a:rPr kumimoji="1" lang="ja-JP" altLang="en-US" sz="2400" dirty="0" smtClean="0"/>
              <a:t>・</a:t>
            </a:r>
            <a:r>
              <a:rPr kumimoji="1" lang="ja-JP" altLang="en-US" sz="2400" b="1" dirty="0">
                <a:solidFill>
                  <a:srgbClr val="FF0000"/>
                </a:solidFill>
              </a:rPr>
              <a:t>ローエンド</a:t>
            </a:r>
            <a:r>
              <a:rPr kumimoji="1" lang="ja-JP" altLang="en-US" sz="2400" dirty="0"/>
              <a:t>の</a:t>
            </a:r>
            <a:r>
              <a:rPr kumimoji="1" lang="ja-JP" altLang="en-US" sz="2400" b="1" dirty="0">
                <a:solidFill>
                  <a:srgbClr val="FF0000"/>
                </a:solidFill>
              </a:rPr>
              <a:t>産業用機器等</a:t>
            </a:r>
            <a:r>
              <a:rPr kumimoji="1" lang="ja-JP" altLang="en-US" sz="2400" dirty="0"/>
              <a:t>を</a:t>
            </a:r>
            <a:r>
              <a:rPr kumimoji="1" lang="ja-JP" altLang="en-US" sz="2400" b="1" dirty="0">
                <a:solidFill>
                  <a:srgbClr val="FF0000"/>
                </a:solidFill>
              </a:rPr>
              <a:t>リアルタイム</a:t>
            </a:r>
            <a:r>
              <a:rPr kumimoji="1" lang="en-US" altLang="ja-JP" sz="2400" b="1" dirty="0">
                <a:solidFill>
                  <a:srgbClr val="FF0000"/>
                </a:solidFill>
              </a:rPr>
              <a:t>/OS</a:t>
            </a:r>
            <a:r>
              <a:rPr kumimoji="1" lang="ja-JP" altLang="en-US" sz="2400" b="1" dirty="0">
                <a:solidFill>
                  <a:srgbClr val="FF0000"/>
                </a:solidFill>
              </a:rPr>
              <a:t>レス</a:t>
            </a:r>
            <a:r>
              <a:rPr kumimoji="1" lang="ja-JP" altLang="en-US" sz="2400" dirty="0" smtClean="0"/>
              <a:t>で</a:t>
            </a:r>
            <a:endParaRPr kumimoji="1" lang="en-US" altLang="ja-JP" sz="2400" dirty="0" smtClean="0"/>
          </a:p>
          <a:p>
            <a:pPr marL="177800" lvl="2" indent="0">
              <a:lnSpc>
                <a:spcPct val="100000"/>
              </a:lnSpc>
              <a:buNone/>
            </a:pPr>
            <a:r>
              <a:rPr kumimoji="1" lang="ja-JP" altLang="en-US" sz="2400" dirty="0"/>
              <a:t>　</a:t>
            </a:r>
            <a:r>
              <a:rPr kumimoji="1" lang="ja-JP" altLang="en-US" sz="2400" dirty="0" smtClean="0"/>
              <a:t>インターネット</a:t>
            </a:r>
            <a:r>
              <a:rPr kumimoji="1" lang="ja-JP" altLang="en-US" sz="2400" dirty="0"/>
              <a:t>対応させる方法を学ぶことで</a:t>
            </a:r>
            <a:r>
              <a:rPr kumimoji="1" lang="ja-JP" altLang="en-US" sz="2400" dirty="0" smtClean="0"/>
              <a:t>、</a:t>
            </a:r>
            <a:endParaRPr kumimoji="1" lang="en-US" altLang="ja-JP" sz="2400" dirty="0" smtClean="0"/>
          </a:p>
          <a:p>
            <a:pPr marL="177800" lvl="2" indent="0">
              <a:lnSpc>
                <a:spcPct val="100000"/>
              </a:lnSpc>
              <a:buNone/>
            </a:pPr>
            <a:r>
              <a:rPr kumimoji="1" lang="ja-JP" altLang="en-US" sz="2400" b="1" dirty="0">
                <a:solidFill>
                  <a:srgbClr val="FF0000"/>
                </a:solidFill>
              </a:rPr>
              <a:t>　</a:t>
            </a:r>
            <a:r>
              <a:rPr kumimoji="1" lang="ja-JP" altLang="en-US" sz="2400" b="1" dirty="0" smtClean="0">
                <a:solidFill>
                  <a:srgbClr val="FF0000"/>
                </a:solidFill>
              </a:rPr>
              <a:t>全</a:t>
            </a:r>
            <a:r>
              <a:rPr kumimoji="1" lang="ja-JP" altLang="en-US" sz="2400" b="1" dirty="0">
                <a:solidFill>
                  <a:srgbClr val="FF0000"/>
                </a:solidFill>
              </a:rPr>
              <a:t>仕組みにおいて共通となる基幹技術</a:t>
            </a:r>
            <a:r>
              <a:rPr kumimoji="1" lang="en-US" altLang="ja-JP" sz="2400" b="1" dirty="0">
                <a:solidFill>
                  <a:srgbClr val="FF0000"/>
                </a:solidFill>
              </a:rPr>
              <a:t>(</a:t>
            </a:r>
            <a:r>
              <a:rPr kumimoji="1" lang="ja-JP" altLang="en-US" sz="2400" b="1" dirty="0">
                <a:solidFill>
                  <a:srgbClr val="FF0000"/>
                </a:solidFill>
              </a:rPr>
              <a:t>プリミティブ</a:t>
            </a:r>
            <a:r>
              <a:rPr kumimoji="1" lang="en-US" altLang="ja-JP" sz="2400" b="1" dirty="0">
                <a:solidFill>
                  <a:srgbClr val="FF0000"/>
                </a:solidFill>
              </a:rPr>
              <a:t>)</a:t>
            </a:r>
            <a:r>
              <a:rPr kumimoji="1" lang="ja-JP" altLang="en-US" sz="2400" dirty="0" err="1"/>
              <a:t>を習</a:t>
            </a:r>
            <a:r>
              <a:rPr kumimoji="1" lang="ja-JP" altLang="en-US" sz="2400" dirty="0" smtClean="0"/>
              <a:t>得</a:t>
            </a:r>
            <a:endParaRPr kumimoji="1" lang="en-US" altLang="ja-JP" sz="2400" dirty="0" smtClean="0"/>
          </a:p>
          <a:p>
            <a:pPr marL="177800" lvl="2" indent="0">
              <a:lnSpc>
                <a:spcPct val="100000"/>
              </a:lnSpc>
              <a:buNone/>
            </a:pPr>
            <a:endParaRPr kumimoji="1" lang="en-US" altLang="ja-JP" sz="2400" dirty="0"/>
          </a:p>
          <a:p>
            <a:pPr marL="177800" lvl="2" indent="0">
              <a:lnSpc>
                <a:spcPct val="100000"/>
              </a:lnSpc>
              <a:buNone/>
            </a:pPr>
            <a:r>
              <a:rPr kumimoji="1" lang="ja-JP" altLang="en-US" sz="2400" dirty="0" smtClean="0"/>
              <a:t>・</a:t>
            </a:r>
            <a:r>
              <a:rPr kumimoji="1" lang="ja-JP" altLang="en-US" sz="2400" dirty="0"/>
              <a:t>産業用機器向けでインターネット接続代表格である</a:t>
            </a:r>
            <a:r>
              <a:rPr kumimoji="1" lang="en-US" altLang="ja-JP" sz="2400" dirty="0"/>
              <a:t>Ethernet</a:t>
            </a:r>
            <a:r>
              <a:rPr kumimoji="1" lang="ja-JP" altLang="en-US" sz="2400" dirty="0"/>
              <a:t>に対応</a:t>
            </a:r>
            <a:r>
              <a:rPr kumimoji="1" lang="ja-JP" altLang="en-US" sz="2400" dirty="0" smtClean="0"/>
              <a:t>した　</a:t>
            </a:r>
            <a:endParaRPr kumimoji="1" lang="en-US" altLang="ja-JP" sz="2400" dirty="0" smtClean="0"/>
          </a:p>
          <a:p>
            <a:pPr marL="177800" lvl="2" indent="0">
              <a:lnSpc>
                <a:spcPct val="100000"/>
              </a:lnSpc>
              <a:buNone/>
            </a:pPr>
            <a:r>
              <a:rPr kumimoji="1" lang="ja-JP" altLang="en-US" sz="2400" dirty="0"/>
              <a:t>　</a:t>
            </a:r>
            <a:r>
              <a:rPr kumimoji="1" lang="en-US" altLang="ja-JP" sz="2400" dirty="0" smtClean="0"/>
              <a:t>RX65N</a:t>
            </a:r>
            <a:r>
              <a:rPr kumimoji="1" lang="ja-JP" altLang="en-US" sz="2400" dirty="0"/>
              <a:t>マイコンを使って</a:t>
            </a:r>
            <a:r>
              <a:rPr kumimoji="1" lang="ja-JP" altLang="en-US" sz="2400" dirty="0" smtClean="0"/>
              <a:t>学ぶ</a:t>
            </a:r>
            <a:endParaRPr kumimoji="1" lang="en-US" altLang="ja-JP" sz="2400" dirty="0" smtClean="0"/>
          </a:p>
          <a:p>
            <a:pPr marL="177800" lvl="2" indent="0">
              <a:lnSpc>
                <a:spcPct val="100000"/>
              </a:lnSpc>
              <a:buNone/>
            </a:pPr>
            <a:endParaRPr kumimoji="1" lang="en-US" altLang="ja-JP" sz="2400" dirty="0"/>
          </a:p>
          <a:p>
            <a:pPr marL="177800" lvl="2" indent="0">
              <a:lnSpc>
                <a:spcPct val="100000"/>
              </a:lnSpc>
              <a:buNone/>
            </a:pPr>
            <a:r>
              <a:rPr kumimoji="1" lang="ja-JP" altLang="en-US" sz="2400" dirty="0" smtClean="0"/>
              <a:t>・ハイエンド、ミッドレンジでは、</a:t>
            </a:r>
            <a:r>
              <a:rPr kumimoji="1" lang="en-US" altLang="ja-JP" sz="2400" dirty="0" smtClean="0"/>
              <a:t>OS</a:t>
            </a:r>
            <a:r>
              <a:rPr kumimoji="1" lang="ja-JP" altLang="en-US" sz="2400" dirty="0" smtClean="0"/>
              <a:t>機能を学べばインターネット接続方法</a:t>
            </a:r>
            <a:endParaRPr kumimoji="1" lang="en-US" altLang="ja-JP" sz="2400" dirty="0" smtClean="0"/>
          </a:p>
          <a:p>
            <a:pPr marL="177800" lvl="2" indent="0">
              <a:lnSpc>
                <a:spcPct val="100000"/>
              </a:lnSpc>
              <a:buNone/>
            </a:pPr>
            <a:r>
              <a:rPr kumimoji="1" lang="ja-JP" altLang="en-US" sz="2400" dirty="0"/>
              <a:t>　</a:t>
            </a:r>
            <a:r>
              <a:rPr kumimoji="1" lang="ja-JP" altLang="en-US" sz="2400" dirty="0" smtClean="0"/>
              <a:t>を独学で学ぶことができますが、そのメカニズムは学べません</a:t>
            </a:r>
            <a:endParaRPr kumimoji="1" lang="en-US" altLang="ja-JP" sz="2400" dirty="0"/>
          </a:p>
        </p:txBody>
      </p:sp>
      <p:sp>
        <p:nvSpPr>
          <p:cNvPr id="14" name="正方形/長方形 13"/>
          <p:cNvSpPr/>
          <p:nvPr/>
        </p:nvSpPr>
        <p:spPr>
          <a:xfrm>
            <a:off x="335360" y="5013176"/>
            <a:ext cx="11737440" cy="12864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97882026"/>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170</a:t>
            </a:fld>
            <a:endParaRPr lang="de-DE" dirty="0"/>
          </a:p>
        </p:txBody>
      </p:sp>
      <p:pic>
        <p:nvPicPr>
          <p:cNvPr id="4" name="コンテンツ プレースホルダー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080000" y="492801"/>
            <a:ext cx="8362950" cy="4505325"/>
          </a:xfrm>
          <a:prstGeom prst="rect">
            <a:avLst/>
          </a:prstGeom>
          <a:ln>
            <a:solidFill>
              <a:schemeClr val="tx1"/>
            </a:solidFill>
            <a:miter lim="800000"/>
            <a:headEnd/>
            <a:tailEnd/>
          </a:ln>
        </p:spPr>
      </p:pic>
      <p:sp>
        <p:nvSpPr>
          <p:cNvPr id="5" name="正方形/長方形 16"/>
          <p:cNvSpPr>
            <a:spLocks noChangeArrowheads="1"/>
          </p:cNvSpPr>
          <p:nvPr/>
        </p:nvSpPr>
        <p:spPr bwMode="auto">
          <a:xfrm>
            <a:off x="2602413" y="1053189"/>
            <a:ext cx="3240087" cy="1655762"/>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6" name="直線矢印コネクタ 12"/>
          <p:cNvCxnSpPr>
            <a:cxnSpLocks noChangeShapeType="1"/>
          </p:cNvCxnSpPr>
          <p:nvPr/>
        </p:nvCxnSpPr>
        <p:spPr bwMode="auto">
          <a:xfrm flipV="1">
            <a:off x="2242050" y="2724826"/>
            <a:ext cx="649288" cy="2376488"/>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テキスト ボックス 13"/>
          <p:cNvSpPr txBox="1">
            <a:spLocks noChangeArrowheads="1"/>
          </p:cNvSpPr>
          <p:nvPr/>
        </p:nvSpPr>
        <p:spPr bwMode="auto">
          <a:xfrm>
            <a:off x="730750" y="4956851"/>
            <a:ext cx="93345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FontTx/>
              <a:buNone/>
            </a:pPr>
            <a:r>
              <a:rPr lang="ja-JP" altLang="en-US" sz="1600">
                <a:latin typeface="Arial" panose="020B0604020202020204" pitchFamily="34" charset="0"/>
                <a:ea typeface="ＭＳ Ｐゴシック" panose="020B0600070205080204" pitchFamily="50" charset="-128"/>
              </a:rPr>
              <a:t>受信完了すると</a:t>
            </a:r>
            <a:r>
              <a:rPr lang="en-US" altLang="ja-JP" sz="1600">
                <a:latin typeface="Arial" panose="020B0604020202020204" pitchFamily="34" charset="0"/>
                <a:ea typeface="ＭＳ Ｐゴシック" panose="020B0600070205080204" pitchFamily="50" charset="-128"/>
              </a:rPr>
              <a:t>EDMAC</a:t>
            </a:r>
            <a:r>
              <a:rPr lang="ja-JP" altLang="en-US" sz="1600">
                <a:latin typeface="Arial" panose="020B0604020202020204" pitchFamily="34" charset="0"/>
                <a:ea typeface="ＭＳ Ｐゴシック" panose="020B0600070205080204" pitchFamily="50" charset="-128"/>
              </a:rPr>
              <a:t>は赤枠内に受信パケットに関する情報を書き込み、</a:t>
            </a:r>
            <a:r>
              <a:rPr lang="en-US" altLang="ja-JP" sz="1600">
                <a:latin typeface="Arial" panose="020B0604020202020204" pitchFamily="34" charset="0"/>
                <a:ea typeface="ＭＳ Ｐゴシック" panose="020B0600070205080204" pitchFamily="50" charset="-128"/>
              </a:rPr>
              <a:t>CPU</a:t>
            </a:r>
            <a:r>
              <a:rPr lang="ja-JP" altLang="en-US" sz="1600">
                <a:latin typeface="Arial" panose="020B0604020202020204" pitchFamily="34" charset="0"/>
                <a:ea typeface="ＭＳ Ｐゴシック" panose="020B0600070205080204" pitchFamily="50" charset="-128"/>
              </a:rPr>
              <a:t>に対し割り込み発行。</a:t>
            </a:r>
            <a:endParaRPr lang="en-US" altLang="ja-JP" sz="1600">
              <a:latin typeface="Arial" panose="020B0604020202020204" pitchFamily="34" charset="0"/>
              <a:ea typeface="ＭＳ Ｐゴシック" panose="020B0600070205080204" pitchFamily="50" charset="-128"/>
            </a:endParaRPr>
          </a:p>
          <a:p>
            <a:pPr>
              <a:lnSpc>
                <a:spcPct val="100000"/>
              </a:lnSpc>
              <a:buClrTx/>
              <a:buFontTx/>
              <a:buNone/>
            </a:pPr>
            <a:r>
              <a:rPr lang="ja-JP" altLang="en-US" sz="1600">
                <a:latin typeface="Arial" panose="020B0604020202020204" pitchFamily="34" charset="0"/>
                <a:ea typeface="ＭＳ Ｐゴシック" panose="020B0600070205080204" pitchFamily="50" charset="-128"/>
              </a:rPr>
              <a:t>　代表例：</a:t>
            </a:r>
            <a:endParaRPr lang="en-US" altLang="ja-JP" sz="1600">
              <a:latin typeface="Arial" panose="020B0604020202020204" pitchFamily="34" charset="0"/>
              <a:ea typeface="ＭＳ Ｐゴシック" panose="020B0600070205080204" pitchFamily="50" charset="-128"/>
            </a:endParaRPr>
          </a:p>
          <a:p>
            <a:pPr>
              <a:lnSpc>
                <a:spcPct val="100000"/>
              </a:lnSpc>
              <a:buClrTx/>
              <a:buFontTx/>
              <a:buNone/>
            </a:pPr>
            <a:r>
              <a:rPr lang="ja-JP" altLang="en-US" sz="1600">
                <a:latin typeface="Arial" panose="020B0604020202020204" pitchFamily="34" charset="0"/>
                <a:ea typeface="ＭＳ Ｐゴシック" panose="020B0600070205080204" pitchFamily="50" charset="-128"/>
              </a:rPr>
              <a:t>　　</a:t>
            </a:r>
            <a:r>
              <a:rPr lang="en-US" altLang="ja-JP" sz="1600">
                <a:latin typeface="Arial" panose="020B0604020202020204" pitchFamily="34" charset="0"/>
                <a:ea typeface="ＭＳ Ｐゴシック" panose="020B0600070205080204" pitchFamily="50" charset="-128"/>
              </a:rPr>
              <a:t>RACT</a:t>
            </a:r>
            <a:r>
              <a:rPr lang="ja-JP" altLang="en-US" sz="1600">
                <a:latin typeface="Arial" panose="020B0604020202020204" pitchFamily="34" charset="0"/>
                <a:ea typeface="ＭＳ Ｐゴシック" panose="020B0600070205080204" pitchFamily="50" charset="-128"/>
              </a:rPr>
              <a:t>→</a:t>
            </a:r>
            <a:r>
              <a:rPr lang="en-US" altLang="ja-JP" sz="1600">
                <a:latin typeface="Arial" panose="020B0604020202020204" pitchFamily="34" charset="0"/>
                <a:ea typeface="ＭＳ Ｐゴシック" panose="020B0600070205080204" pitchFamily="50" charset="-128"/>
              </a:rPr>
              <a:t>ON</a:t>
            </a:r>
            <a:r>
              <a:rPr lang="ja-JP" altLang="en-US" sz="1600">
                <a:latin typeface="Arial" panose="020B0604020202020204" pitchFamily="34" charset="0"/>
                <a:ea typeface="ＭＳ Ｐゴシック" panose="020B0600070205080204" pitchFamily="50" charset="-128"/>
              </a:rPr>
              <a:t>：受信バッファ空、</a:t>
            </a:r>
            <a:r>
              <a:rPr lang="en-US" altLang="ja-JP" sz="1600">
                <a:latin typeface="Arial" panose="020B0604020202020204" pitchFamily="34" charset="0"/>
                <a:ea typeface="ＭＳ Ｐゴシック" panose="020B0600070205080204" pitchFamily="50" charset="-128"/>
              </a:rPr>
              <a:t>OFF</a:t>
            </a:r>
            <a:r>
              <a:rPr lang="ja-JP" altLang="en-US" sz="1600">
                <a:latin typeface="Arial" panose="020B0604020202020204" pitchFamily="34" charset="0"/>
                <a:ea typeface="ＭＳ Ｐゴシック" panose="020B0600070205080204" pitchFamily="50" charset="-128"/>
              </a:rPr>
              <a:t>：受信バッファに有効受信データ有り</a:t>
            </a:r>
            <a:endParaRPr lang="en-US" altLang="ja-JP" sz="1600">
              <a:latin typeface="Arial" panose="020B0604020202020204" pitchFamily="34" charset="0"/>
              <a:ea typeface="ＭＳ Ｐゴシック" panose="020B0600070205080204" pitchFamily="50" charset="-128"/>
            </a:endParaRPr>
          </a:p>
          <a:p>
            <a:pPr>
              <a:lnSpc>
                <a:spcPct val="100000"/>
              </a:lnSpc>
              <a:buClrTx/>
              <a:buFontTx/>
              <a:buNone/>
            </a:pPr>
            <a:r>
              <a:rPr lang="ja-JP" altLang="en-US" sz="1600">
                <a:latin typeface="Arial" panose="020B0604020202020204" pitchFamily="34" charset="0"/>
                <a:ea typeface="ＭＳ Ｐゴシック" panose="020B0600070205080204" pitchFamily="50" charset="-128"/>
              </a:rPr>
              <a:t>　　</a:t>
            </a:r>
            <a:r>
              <a:rPr lang="en-US" altLang="ja-JP" sz="1600">
                <a:latin typeface="Arial" panose="020B0604020202020204" pitchFamily="34" charset="0"/>
                <a:ea typeface="ＭＳ Ｐゴシック" panose="020B0600070205080204" pitchFamily="50" charset="-128"/>
              </a:rPr>
              <a:t>RBA</a:t>
            </a:r>
            <a:r>
              <a:rPr lang="ja-JP" altLang="en-US" sz="1600">
                <a:latin typeface="Arial" panose="020B0604020202020204" pitchFamily="34" charset="0"/>
                <a:ea typeface="ＭＳ Ｐゴシック" panose="020B0600070205080204" pitchFamily="50" charset="-128"/>
              </a:rPr>
              <a:t>→受信バッファアドレス</a:t>
            </a:r>
            <a:r>
              <a:rPr lang="en-US" altLang="ja-JP" sz="1600">
                <a:latin typeface="Arial" panose="020B0604020202020204" pitchFamily="34" charset="0"/>
                <a:ea typeface="ＭＳ Ｐゴシック" panose="020B0600070205080204" pitchFamily="50" charset="-128"/>
              </a:rPr>
              <a:t>(</a:t>
            </a:r>
            <a:r>
              <a:rPr lang="ja-JP" altLang="en-US" sz="1600">
                <a:latin typeface="Arial" panose="020B0604020202020204" pitchFamily="34" charset="0"/>
                <a:ea typeface="ＭＳ Ｐゴシック" panose="020B0600070205080204" pitchFamily="50" charset="-128"/>
              </a:rPr>
              <a:t>初期設定時に</a:t>
            </a:r>
            <a:r>
              <a:rPr lang="en-US" altLang="ja-JP" sz="1600">
                <a:latin typeface="Arial" panose="020B0604020202020204" pitchFamily="34" charset="0"/>
                <a:ea typeface="ＭＳ Ｐゴシック" panose="020B0600070205080204" pitchFamily="50" charset="-128"/>
              </a:rPr>
              <a:t>Ether</a:t>
            </a:r>
            <a:r>
              <a:rPr lang="ja-JP" altLang="en-US" sz="1600">
                <a:latin typeface="Arial" panose="020B0604020202020204" pitchFamily="34" charset="0"/>
                <a:ea typeface="ＭＳ Ｐゴシック" panose="020B0600070205080204" pitchFamily="50" charset="-128"/>
              </a:rPr>
              <a:t>ドライバが書込み、</a:t>
            </a:r>
            <a:r>
              <a:rPr lang="en-US" altLang="ja-JP" sz="1600">
                <a:latin typeface="Arial" panose="020B0604020202020204" pitchFamily="34" charset="0"/>
                <a:ea typeface="ＭＳ Ｐゴシック" panose="020B0600070205080204" pitchFamily="50" charset="-128"/>
              </a:rPr>
              <a:t>EDMAC</a:t>
            </a:r>
            <a:r>
              <a:rPr lang="ja-JP" altLang="en-US" sz="1600">
                <a:latin typeface="Arial" panose="020B0604020202020204" pitchFamily="34" charset="0"/>
                <a:ea typeface="ＭＳ Ｐゴシック" panose="020B0600070205080204" pitchFamily="50" charset="-128"/>
              </a:rPr>
              <a:t>はこの先にデータ転送</a:t>
            </a:r>
            <a:r>
              <a:rPr lang="en-US" altLang="ja-JP" sz="1600">
                <a:latin typeface="Arial" panose="020B0604020202020204" pitchFamily="34" charset="0"/>
                <a:ea typeface="ＭＳ Ｐゴシック" panose="020B0600070205080204" pitchFamily="50" charset="-128"/>
              </a:rPr>
              <a:t>)</a:t>
            </a:r>
          </a:p>
          <a:p>
            <a:pPr>
              <a:lnSpc>
                <a:spcPct val="100000"/>
              </a:lnSpc>
              <a:buClrTx/>
              <a:buFontTx/>
              <a:buNone/>
            </a:pPr>
            <a:r>
              <a:rPr lang="ja-JP" altLang="en-US" sz="1600">
                <a:latin typeface="Arial" panose="020B0604020202020204" pitchFamily="34" charset="0"/>
                <a:ea typeface="ＭＳ Ｐゴシック" panose="020B0600070205080204" pitchFamily="50" charset="-128"/>
              </a:rPr>
              <a:t>　　</a:t>
            </a:r>
            <a:r>
              <a:rPr lang="en-US" altLang="ja-JP" sz="1600">
                <a:latin typeface="Arial" panose="020B0604020202020204" pitchFamily="34" charset="0"/>
                <a:ea typeface="ＭＳ Ｐゴシック" panose="020B0600070205080204" pitchFamily="50" charset="-128"/>
              </a:rPr>
              <a:t>RFL</a:t>
            </a:r>
            <a:r>
              <a:rPr lang="ja-JP" altLang="en-US" sz="1600">
                <a:latin typeface="Arial" panose="020B0604020202020204" pitchFamily="34" charset="0"/>
                <a:ea typeface="ＭＳ Ｐゴシック" panose="020B0600070205080204" pitchFamily="50" charset="-128"/>
              </a:rPr>
              <a:t>：有効受信データ長</a:t>
            </a:r>
            <a:endParaRPr lang="en-US" altLang="ja-JP" sz="1600">
              <a:latin typeface="Arial" panose="020B0604020202020204" pitchFamily="34" charset="0"/>
              <a:ea typeface="ＭＳ Ｐゴシック" panose="020B0600070205080204" pitchFamily="50" charset="-128"/>
            </a:endParaRPr>
          </a:p>
        </p:txBody>
      </p:sp>
      <p:sp>
        <p:nvSpPr>
          <p:cNvPr id="8" name="正方形/長方形 18"/>
          <p:cNvSpPr>
            <a:spLocks noChangeArrowheads="1"/>
          </p:cNvSpPr>
          <p:nvPr/>
        </p:nvSpPr>
        <p:spPr bwMode="auto">
          <a:xfrm>
            <a:off x="5647238" y="3156626"/>
            <a:ext cx="3924300" cy="1816100"/>
          </a:xfrm>
          <a:prstGeom prst="rect">
            <a:avLst/>
          </a:prstGeom>
          <a:solidFill>
            <a:schemeClr val="bg1"/>
          </a:solidFill>
          <a:ln w="9525">
            <a:solidFill>
              <a:srgbClr val="FF0000"/>
            </a:solidFill>
            <a:miter lim="800000"/>
            <a:headEnd/>
            <a:tailEnd/>
          </a:ln>
        </p:spPr>
        <p:txBody>
          <a:bodyP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FontTx/>
              <a:buNone/>
            </a:pPr>
            <a:r>
              <a:rPr lang="ja-JP" altLang="en-US" sz="1400">
                <a:latin typeface="Arial" panose="020B0604020202020204" pitchFamily="34" charset="0"/>
                <a:ea typeface="ＭＳ Ｐゴシック" panose="020B0600070205080204" pitchFamily="50" charset="-128"/>
              </a:rPr>
              <a:t>最重要ビット</a:t>
            </a:r>
            <a:r>
              <a:rPr lang="en-US" altLang="ja-JP" sz="1400">
                <a:latin typeface="Arial" panose="020B0604020202020204" pitchFamily="34" charset="0"/>
                <a:ea typeface="ＭＳ Ｐゴシック" panose="020B0600070205080204" pitchFamily="50" charset="-128"/>
              </a:rPr>
              <a:t>RACT</a:t>
            </a:r>
            <a:r>
              <a:rPr lang="ja-JP" altLang="en-US" sz="1400">
                <a:latin typeface="Arial" panose="020B0604020202020204" pitchFamily="34" charset="0"/>
                <a:ea typeface="ＭＳ Ｐゴシック" panose="020B0600070205080204" pitchFamily="50" charset="-128"/>
              </a:rPr>
              <a:t>のポイント：</a:t>
            </a:r>
            <a:endParaRPr lang="en-US" altLang="ja-JP" sz="1400">
              <a:latin typeface="Arial" panose="020B0604020202020204" pitchFamily="34" charset="0"/>
              <a:ea typeface="ＭＳ Ｐゴシック" panose="020B0600070205080204" pitchFamily="50" charset="-128"/>
            </a:endParaRPr>
          </a:p>
          <a:p>
            <a:pPr>
              <a:lnSpc>
                <a:spcPct val="100000"/>
              </a:lnSpc>
              <a:buClrTx/>
              <a:buFontTx/>
              <a:buNone/>
            </a:pPr>
            <a:r>
              <a:rPr lang="ja-JP" altLang="en-US" sz="1400">
                <a:latin typeface="Arial" panose="020B0604020202020204" pitchFamily="34" charset="0"/>
                <a:ea typeface="ＭＳ Ｐゴシック" panose="020B0600070205080204" pitchFamily="50" charset="-128"/>
              </a:rPr>
              <a:t>　</a:t>
            </a:r>
            <a:r>
              <a:rPr lang="en-US" altLang="ja-JP" sz="1400">
                <a:latin typeface="Arial" panose="020B0604020202020204" pitchFamily="34" charset="0"/>
                <a:ea typeface="ＭＳ Ｐゴシック" panose="020B0600070205080204" pitchFamily="50" charset="-128"/>
              </a:rPr>
              <a:t>Ether</a:t>
            </a:r>
            <a:r>
              <a:rPr lang="ja-JP" altLang="en-US" sz="1400">
                <a:latin typeface="Arial" panose="020B0604020202020204" pitchFamily="34" charset="0"/>
                <a:ea typeface="ＭＳ Ｐゴシック" panose="020B0600070205080204" pitchFamily="50" charset="-128"/>
              </a:rPr>
              <a:t>ドライバは割り込み発行を受け</a:t>
            </a:r>
            <a:endParaRPr lang="en-US" altLang="ja-JP" sz="1400">
              <a:latin typeface="Arial" panose="020B0604020202020204" pitchFamily="34" charset="0"/>
              <a:ea typeface="ＭＳ Ｐゴシック" panose="020B0600070205080204" pitchFamily="50" charset="-128"/>
            </a:endParaRPr>
          </a:p>
          <a:p>
            <a:pPr>
              <a:lnSpc>
                <a:spcPct val="100000"/>
              </a:lnSpc>
              <a:buClrTx/>
              <a:buFontTx/>
              <a:buNone/>
            </a:pPr>
            <a:r>
              <a:rPr lang="ja-JP" altLang="en-US" sz="1400">
                <a:latin typeface="Arial" panose="020B0604020202020204" pitchFamily="34" charset="0"/>
                <a:ea typeface="ＭＳ Ｐゴシック" panose="020B0600070205080204" pitchFamily="50" charset="-128"/>
              </a:rPr>
              <a:t>　</a:t>
            </a:r>
            <a:r>
              <a:rPr lang="en-US" altLang="ja-JP" sz="1400">
                <a:latin typeface="Arial" panose="020B0604020202020204" pitchFamily="34" charset="0"/>
                <a:ea typeface="ＭＳ Ｐゴシック" panose="020B0600070205080204" pitchFamily="50" charset="-128"/>
              </a:rPr>
              <a:t>TCP/IP</a:t>
            </a:r>
            <a:r>
              <a:rPr lang="ja-JP" altLang="en-US" sz="1400">
                <a:latin typeface="Arial" panose="020B0604020202020204" pitchFamily="34" charset="0"/>
                <a:ea typeface="ＭＳ Ｐゴシック" panose="020B0600070205080204" pitchFamily="50" charset="-128"/>
              </a:rPr>
              <a:t>にパケット処理を依頼し、</a:t>
            </a:r>
            <a:endParaRPr lang="en-US" altLang="ja-JP" sz="1400">
              <a:latin typeface="Arial" panose="020B0604020202020204" pitchFamily="34" charset="0"/>
              <a:ea typeface="ＭＳ Ｐゴシック" panose="020B0600070205080204" pitchFamily="50" charset="-128"/>
            </a:endParaRPr>
          </a:p>
          <a:p>
            <a:pPr>
              <a:lnSpc>
                <a:spcPct val="100000"/>
              </a:lnSpc>
              <a:buClrTx/>
              <a:buFontTx/>
              <a:buNone/>
            </a:pPr>
            <a:r>
              <a:rPr lang="ja-JP" altLang="en-US" sz="1400">
                <a:latin typeface="Arial" panose="020B0604020202020204" pitchFamily="34" charset="0"/>
                <a:ea typeface="ＭＳ Ｐゴシック" panose="020B0600070205080204" pitchFamily="50" charset="-128"/>
              </a:rPr>
              <a:t>　パケット処理完了すると、</a:t>
            </a:r>
            <a:r>
              <a:rPr lang="en-US" altLang="ja-JP" sz="1400">
                <a:latin typeface="Arial" panose="020B0604020202020204" pitchFamily="34" charset="0"/>
                <a:ea typeface="ＭＳ Ｐゴシック" panose="020B0600070205080204" pitchFamily="50" charset="-128"/>
              </a:rPr>
              <a:t>RACT</a:t>
            </a:r>
            <a:r>
              <a:rPr lang="ja-JP" altLang="en-US" sz="1400">
                <a:latin typeface="Arial" panose="020B0604020202020204" pitchFamily="34" charset="0"/>
                <a:ea typeface="ＭＳ Ｐゴシック" panose="020B0600070205080204" pitchFamily="50" charset="-128"/>
              </a:rPr>
              <a:t>を</a:t>
            </a:r>
            <a:r>
              <a:rPr lang="en-US" altLang="ja-JP" sz="1400">
                <a:latin typeface="Arial" panose="020B0604020202020204" pitchFamily="34" charset="0"/>
                <a:ea typeface="ＭＳ Ｐゴシック" panose="020B0600070205080204" pitchFamily="50" charset="-128"/>
              </a:rPr>
              <a:t>ON</a:t>
            </a:r>
            <a:r>
              <a:rPr lang="ja-JP" altLang="en-US" sz="1400">
                <a:latin typeface="Arial" panose="020B0604020202020204" pitchFamily="34" charset="0"/>
                <a:ea typeface="ＭＳ Ｐゴシック" panose="020B0600070205080204" pitchFamily="50" charset="-128"/>
              </a:rPr>
              <a:t>に戻す。</a:t>
            </a:r>
            <a:endParaRPr lang="en-US" altLang="ja-JP" sz="1400">
              <a:latin typeface="Arial" panose="020B0604020202020204" pitchFamily="34" charset="0"/>
              <a:ea typeface="ＭＳ Ｐゴシック" panose="020B0600070205080204" pitchFamily="50" charset="-128"/>
            </a:endParaRPr>
          </a:p>
          <a:p>
            <a:pPr>
              <a:lnSpc>
                <a:spcPct val="100000"/>
              </a:lnSpc>
              <a:buClrTx/>
              <a:buFontTx/>
              <a:buNone/>
            </a:pPr>
            <a:r>
              <a:rPr lang="ja-JP" altLang="en-US" sz="1400">
                <a:latin typeface="Arial" panose="020B0604020202020204" pitchFamily="34" charset="0"/>
                <a:ea typeface="ＭＳ Ｐゴシック" panose="020B0600070205080204" pitchFamily="50" charset="-128"/>
              </a:rPr>
              <a:t>　</a:t>
            </a:r>
            <a:r>
              <a:rPr lang="en-US" altLang="ja-JP" sz="1400">
                <a:latin typeface="Arial" panose="020B0604020202020204" pitchFamily="34" charset="0"/>
                <a:ea typeface="ＭＳ Ｐゴシック" panose="020B0600070205080204" pitchFamily="50" charset="-128"/>
              </a:rPr>
              <a:t>EDMAC</a:t>
            </a:r>
            <a:r>
              <a:rPr lang="ja-JP" altLang="en-US" sz="1400">
                <a:latin typeface="Arial" panose="020B0604020202020204" pitchFamily="34" charset="0"/>
                <a:ea typeface="ＭＳ Ｐゴシック" panose="020B0600070205080204" pitchFamily="50" charset="-128"/>
              </a:rPr>
              <a:t>は</a:t>
            </a:r>
            <a:r>
              <a:rPr lang="en-US" altLang="ja-JP" sz="1400">
                <a:latin typeface="Arial" panose="020B0604020202020204" pitchFamily="34" charset="0"/>
                <a:ea typeface="ＭＳ Ｐゴシック" panose="020B0600070205080204" pitchFamily="50" charset="-128"/>
              </a:rPr>
              <a:t>RACT</a:t>
            </a:r>
            <a:r>
              <a:rPr lang="ja-JP" altLang="en-US" sz="1400">
                <a:latin typeface="Arial" panose="020B0604020202020204" pitchFamily="34" charset="0"/>
                <a:ea typeface="ＭＳ Ｐゴシック" panose="020B0600070205080204" pitchFamily="50" charset="-128"/>
              </a:rPr>
              <a:t>が</a:t>
            </a:r>
            <a:r>
              <a:rPr lang="en-US" altLang="ja-JP" sz="1400">
                <a:latin typeface="Arial" panose="020B0604020202020204" pitchFamily="34" charset="0"/>
                <a:ea typeface="ＭＳ Ｐゴシック" panose="020B0600070205080204" pitchFamily="50" charset="-128"/>
              </a:rPr>
              <a:t>ON</a:t>
            </a:r>
            <a:r>
              <a:rPr lang="ja-JP" altLang="en-US" sz="1400">
                <a:latin typeface="Arial" panose="020B0604020202020204" pitchFamily="34" charset="0"/>
                <a:ea typeface="ＭＳ Ｐゴシック" panose="020B0600070205080204" pitchFamily="50" charset="-128"/>
              </a:rPr>
              <a:t>の場合のみ転送。</a:t>
            </a:r>
            <a:endParaRPr lang="en-US" altLang="ja-JP" sz="1400">
              <a:latin typeface="Arial" panose="020B0604020202020204" pitchFamily="34" charset="0"/>
              <a:ea typeface="ＭＳ Ｐゴシック" panose="020B0600070205080204" pitchFamily="50" charset="-128"/>
            </a:endParaRPr>
          </a:p>
          <a:p>
            <a:pPr>
              <a:lnSpc>
                <a:spcPct val="100000"/>
              </a:lnSpc>
              <a:buClrTx/>
              <a:buFontTx/>
              <a:buNone/>
            </a:pPr>
            <a:r>
              <a:rPr lang="ja-JP" altLang="en-US" sz="1400">
                <a:latin typeface="Arial" panose="020B0604020202020204" pitchFamily="34" charset="0"/>
                <a:ea typeface="ＭＳ Ｐゴシック" panose="020B0600070205080204" pitchFamily="50" charset="-128"/>
              </a:rPr>
              <a:t>　全ディスクリプタの</a:t>
            </a:r>
            <a:r>
              <a:rPr lang="en-US" altLang="ja-JP" sz="1400">
                <a:latin typeface="Arial" panose="020B0604020202020204" pitchFamily="34" charset="0"/>
                <a:ea typeface="ＭＳ Ｐゴシック" panose="020B0600070205080204" pitchFamily="50" charset="-128"/>
              </a:rPr>
              <a:t>RACT</a:t>
            </a:r>
            <a:r>
              <a:rPr lang="ja-JP" altLang="en-US" sz="1400">
                <a:latin typeface="Arial" panose="020B0604020202020204" pitchFamily="34" charset="0"/>
                <a:ea typeface="ＭＳ Ｐゴシック" panose="020B0600070205080204" pitchFamily="50" charset="-128"/>
              </a:rPr>
              <a:t>が</a:t>
            </a:r>
            <a:r>
              <a:rPr lang="en-US" altLang="ja-JP" sz="1400">
                <a:latin typeface="Arial" panose="020B0604020202020204" pitchFamily="34" charset="0"/>
                <a:ea typeface="ＭＳ Ｐゴシック" panose="020B0600070205080204" pitchFamily="50" charset="-128"/>
              </a:rPr>
              <a:t>OFF</a:t>
            </a:r>
            <a:r>
              <a:rPr lang="ja-JP" altLang="en-US" sz="1400">
                <a:latin typeface="Arial" panose="020B0604020202020204" pitchFamily="34" charset="0"/>
                <a:ea typeface="ＭＳ Ｐゴシック" panose="020B0600070205080204" pitchFamily="50" charset="-128"/>
              </a:rPr>
              <a:t>だと</a:t>
            </a:r>
            <a:r>
              <a:rPr lang="en-US" altLang="ja-JP" sz="1400">
                <a:latin typeface="Arial" panose="020B0604020202020204" pitchFamily="34" charset="0"/>
                <a:ea typeface="ＭＳ Ｐゴシック" panose="020B0600070205080204" pitchFamily="50" charset="-128"/>
              </a:rPr>
              <a:t>FIFO</a:t>
            </a:r>
            <a:r>
              <a:rPr lang="ja-JP" altLang="en-US" sz="1400">
                <a:latin typeface="Arial" panose="020B0604020202020204" pitchFamily="34" charset="0"/>
                <a:ea typeface="ＭＳ Ｐゴシック" panose="020B0600070205080204" pitchFamily="50" charset="-128"/>
              </a:rPr>
              <a:t>に</a:t>
            </a:r>
            <a:endParaRPr lang="en-US" altLang="ja-JP" sz="1400">
              <a:latin typeface="Arial" panose="020B0604020202020204" pitchFamily="34" charset="0"/>
              <a:ea typeface="ＭＳ Ｐゴシック" panose="020B0600070205080204" pitchFamily="50" charset="-128"/>
            </a:endParaRPr>
          </a:p>
          <a:p>
            <a:pPr>
              <a:lnSpc>
                <a:spcPct val="100000"/>
              </a:lnSpc>
              <a:buClrTx/>
              <a:buFontTx/>
              <a:buNone/>
            </a:pPr>
            <a:r>
              <a:rPr lang="ja-JP" altLang="en-US" sz="1400">
                <a:latin typeface="Arial" panose="020B0604020202020204" pitchFamily="34" charset="0"/>
                <a:ea typeface="ＭＳ Ｐゴシック" panose="020B0600070205080204" pitchFamily="50" charset="-128"/>
              </a:rPr>
              <a:t>　溜まっていき、</a:t>
            </a:r>
            <a:r>
              <a:rPr lang="en-US" altLang="ja-JP" sz="1400">
                <a:latin typeface="Arial" panose="020B0604020202020204" pitchFamily="34" charset="0"/>
                <a:ea typeface="ＭＳ Ｐゴシック" panose="020B0600070205080204" pitchFamily="50" charset="-128"/>
              </a:rPr>
              <a:t>FIFO</a:t>
            </a:r>
            <a:r>
              <a:rPr lang="ja-JP" altLang="en-US" sz="1400">
                <a:latin typeface="Arial" panose="020B0604020202020204" pitchFamily="34" charset="0"/>
                <a:ea typeface="ＭＳ Ｐゴシック" panose="020B0600070205080204" pitchFamily="50" charset="-128"/>
              </a:rPr>
              <a:t>も溢れると受信データは</a:t>
            </a:r>
            <a:endParaRPr lang="en-US" altLang="ja-JP" sz="1400">
              <a:latin typeface="Arial" panose="020B0604020202020204" pitchFamily="34" charset="0"/>
              <a:ea typeface="ＭＳ Ｐゴシック" panose="020B0600070205080204" pitchFamily="50" charset="-128"/>
            </a:endParaRPr>
          </a:p>
          <a:p>
            <a:pPr>
              <a:lnSpc>
                <a:spcPct val="100000"/>
              </a:lnSpc>
              <a:buClrTx/>
              <a:buFontTx/>
              <a:buNone/>
            </a:pPr>
            <a:r>
              <a:rPr lang="ja-JP" altLang="en-US" sz="1400">
                <a:latin typeface="Arial" panose="020B0604020202020204" pitchFamily="34" charset="0"/>
                <a:ea typeface="ＭＳ Ｐゴシック" panose="020B0600070205080204" pitchFamily="50" charset="-128"/>
              </a:rPr>
              <a:t>　破棄される。</a:t>
            </a:r>
          </a:p>
        </p:txBody>
      </p:sp>
      <p:sp>
        <p:nvSpPr>
          <p:cNvPr id="9" name="正方形/長方形 22"/>
          <p:cNvSpPr>
            <a:spLocks noChangeArrowheads="1"/>
          </p:cNvSpPr>
          <p:nvPr/>
        </p:nvSpPr>
        <p:spPr bwMode="auto">
          <a:xfrm>
            <a:off x="2602413" y="1053189"/>
            <a:ext cx="144462" cy="808037"/>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10" name="直線矢印コネクタ 24"/>
          <p:cNvCxnSpPr>
            <a:cxnSpLocks noChangeShapeType="1"/>
          </p:cNvCxnSpPr>
          <p:nvPr/>
        </p:nvCxnSpPr>
        <p:spPr bwMode="auto">
          <a:xfrm flipH="1" flipV="1">
            <a:off x="2691313" y="1881864"/>
            <a:ext cx="2952750" cy="1474787"/>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タイトル 1"/>
          <p:cNvSpPr txBox="1">
            <a:spLocks/>
          </p:cNvSpPr>
          <p:nvPr/>
        </p:nvSpPr>
        <p:spPr>
          <a:xfrm>
            <a:off x="1080000" y="44624"/>
            <a:ext cx="9000000" cy="455509"/>
          </a:xfrm>
          <a:prstGeom prst="rect">
            <a:avLst/>
          </a:prstGeom>
        </p:spPr>
        <p:txBody>
          <a:bodyPr vert="horz" wrap="square" lIns="0" tIns="0" rIns="0" bIns="0" rtlCol="0" anchor="b" anchorCtr="0">
            <a:spAutoFit/>
          </a:bodyPr>
          <a:lstStyle>
            <a:lvl1pPr algn="l" defTabSz="914400" rtl="0" eaLnBrk="1" latinLnBrk="0" hangingPunct="1">
              <a:lnSpc>
                <a:spcPct val="90000"/>
              </a:lnSpc>
              <a:spcBef>
                <a:spcPct val="0"/>
              </a:spcBef>
              <a:buNone/>
              <a:defRPr sz="3200" b="1" kern="1200" cap="none" baseline="0">
                <a:solidFill>
                  <a:schemeClr val="tx2"/>
                </a:solidFill>
                <a:latin typeface="メイリオ" panose="020B0604030504040204" pitchFamily="50" charset="-128"/>
                <a:ea typeface="メイリオ" panose="020B0604030504040204" pitchFamily="50" charset="-128"/>
                <a:cs typeface="Meiryo" panose="020B0604030504040204" pitchFamily="34" charset="-128"/>
              </a:defRPr>
            </a:lvl1pPr>
          </a:lstStyle>
          <a:p>
            <a:r>
              <a:rPr lang="en-US" altLang="ja-JP" dirty="0"/>
              <a:t>RX</a:t>
            </a:r>
            <a:r>
              <a:rPr lang="ja-JP" altLang="en-US" dirty="0"/>
              <a:t>マイコン</a:t>
            </a:r>
            <a:r>
              <a:rPr lang="ja-JP" altLang="en-US" dirty="0" smtClean="0"/>
              <a:t>内蔵</a:t>
            </a:r>
            <a:r>
              <a:rPr lang="en-US" altLang="ja-JP" dirty="0" smtClean="0"/>
              <a:t>Ether</a:t>
            </a:r>
            <a:r>
              <a:rPr lang="ja-JP" altLang="en-US" dirty="0" smtClean="0"/>
              <a:t>コントローラの仕組み</a:t>
            </a:r>
            <a:endParaRPr kumimoji="1" lang="ja-JP" altLang="en-US" dirty="0"/>
          </a:p>
        </p:txBody>
      </p:sp>
    </p:spTree>
    <p:extLst>
      <p:ext uri="{BB962C8B-B14F-4D97-AF65-F5344CB8AC3E}">
        <p14:creationId xmlns:p14="http://schemas.microsoft.com/office/powerpoint/2010/main" val="2284709993"/>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171</a:t>
            </a:fld>
            <a:endParaRPr lang="de-DE" dirty="0"/>
          </a:p>
        </p:txBody>
      </p:sp>
      <p:sp>
        <p:nvSpPr>
          <p:cNvPr id="4" name="正方形/長方形 3"/>
          <p:cNvSpPr/>
          <p:nvPr/>
        </p:nvSpPr>
        <p:spPr>
          <a:xfrm>
            <a:off x="5208630" y="2060848"/>
            <a:ext cx="3435664" cy="3960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dirty="0" smtClean="0"/>
          </a:p>
          <a:p>
            <a:pPr algn="ctr"/>
            <a:endParaRPr kumimoji="1" lang="en-US" altLang="ja-JP" dirty="0"/>
          </a:p>
          <a:p>
            <a:pPr algn="ctr"/>
            <a:endParaRPr kumimoji="1" lang="en-US" altLang="ja-JP" dirty="0" smtClean="0"/>
          </a:p>
          <a:p>
            <a:pPr algn="ctr"/>
            <a:endParaRPr kumimoji="1" lang="en-US" altLang="ja-JP" dirty="0"/>
          </a:p>
          <a:p>
            <a:pPr algn="ctr"/>
            <a:endParaRPr kumimoji="1" lang="en-US" altLang="ja-JP" dirty="0" smtClean="0"/>
          </a:p>
          <a:p>
            <a:pPr algn="ctr"/>
            <a:endParaRPr kumimoji="1" lang="en-US" altLang="ja-JP" dirty="0"/>
          </a:p>
          <a:p>
            <a:pPr algn="ctr"/>
            <a:endParaRPr kumimoji="1" lang="en-US" altLang="ja-JP" dirty="0" smtClean="0"/>
          </a:p>
          <a:p>
            <a:pPr algn="ctr"/>
            <a:endParaRPr kumimoji="1" lang="en-US" altLang="ja-JP" dirty="0"/>
          </a:p>
          <a:p>
            <a:pPr algn="ctr"/>
            <a:endParaRPr kumimoji="1" lang="en-US" altLang="ja-JP" dirty="0" smtClean="0"/>
          </a:p>
          <a:p>
            <a:pPr algn="ctr"/>
            <a:endParaRPr kumimoji="1" lang="en-US" altLang="ja-JP" dirty="0"/>
          </a:p>
          <a:p>
            <a:pPr algn="ctr"/>
            <a:endParaRPr kumimoji="1" lang="en-US" altLang="ja-JP" dirty="0" smtClean="0"/>
          </a:p>
          <a:p>
            <a:pPr algn="ctr"/>
            <a:endParaRPr kumimoji="1" lang="en-US" altLang="ja-JP" dirty="0"/>
          </a:p>
          <a:p>
            <a:pPr algn="ctr"/>
            <a:endParaRPr kumimoji="1" lang="en-US" altLang="ja-JP" dirty="0" smtClean="0"/>
          </a:p>
          <a:p>
            <a:pPr algn="ctr"/>
            <a:r>
              <a:rPr kumimoji="1" lang="en-US" altLang="ja-JP" dirty="0" smtClean="0"/>
              <a:t>Ether</a:t>
            </a:r>
            <a:r>
              <a:rPr kumimoji="1" lang="ja-JP" altLang="en-US" dirty="0" smtClean="0"/>
              <a:t>ドライバ</a:t>
            </a:r>
            <a:endParaRPr kumimoji="1" lang="en-US" altLang="ja-JP" dirty="0" smtClean="0"/>
          </a:p>
          <a:p>
            <a:pPr algn="ctr"/>
            <a:r>
              <a:rPr kumimoji="1" lang="en-US" altLang="ja-JP" dirty="0" smtClean="0"/>
              <a:t>(S/W)</a:t>
            </a:r>
          </a:p>
          <a:p>
            <a:pPr algn="ctr"/>
            <a:endParaRPr kumimoji="1" lang="ja-JP" altLang="en-US" dirty="0"/>
          </a:p>
        </p:txBody>
      </p:sp>
      <p:sp>
        <p:nvSpPr>
          <p:cNvPr id="5" name="正方形/長方形 4"/>
          <p:cNvSpPr/>
          <p:nvPr/>
        </p:nvSpPr>
        <p:spPr>
          <a:xfrm>
            <a:off x="407368" y="1772816"/>
            <a:ext cx="3312370" cy="42484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dirty="0" smtClean="0"/>
          </a:p>
          <a:p>
            <a:pPr algn="ctr"/>
            <a:endParaRPr kumimoji="1" lang="en-US" altLang="ja-JP" dirty="0"/>
          </a:p>
          <a:p>
            <a:pPr algn="ctr"/>
            <a:endParaRPr kumimoji="1" lang="en-US" altLang="ja-JP" dirty="0" smtClean="0"/>
          </a:p>
          <a:p>
            <a:pPr algn="ctr"/>
            <a:endParaRPr kumimoji="1" lang="en-US" altLang="ja-JP" dirty="0"/>
          </a:p>
          <a:p>
            <a:pPr algn="ctr"/>
            <a:endParaRPr kumimoji="1" lang="en-US" altLang="ja-JP" dirty="0" smtClean="0"/>
          </a:p>
          <a:p>
            <a:pPr algn="ctr"/>
            <a:endParaRPr kumimoji="1" lang="en-US" altLang="ja-JP" dirty="0"/>
          </a:p>
          <a:p>
            <a:pPr algn="ctr"/>
            <a:endParaRPr kumimoji="1" lang="en-US" altLang="ja-JP" dirty="0" smtClean="0"/>
          </a:p>
          <a:p>
            <a:pPr algn="ctr"/>
            <a:endParaRPr kumimoji="1" lang="en-US" altLang="ja-JP" dirty="0"/>
          </a:p>
          <a:p>
            <a:pPr algn="ctr"/>
            <a:endParaRPr kumimoji="1" lang="en-US" altLang="ja-JP" dirty="0" smtClean="0"/>
          </a:p>
          <a:p>
            <a:pPr algn="ctr"/>
            <a:endParaRPr kumimoji="1" lang="en-US" altLang="ja-JP" dirty="0"/>
          </a:p>
          <a:p>
            <a:pPr algn="ctr"/>
            <a:endParaRPr kumimoji="1" lang="en-US" altLang="ja-JP" dirty="0" smtClean="0"/>
          </a:p>
          <a:p>
            <a:pPr algn="ctr"/>
            <a:endParaRPr kumimoji="1" lang="en-US" altLang="ja-JP" dirty="0"/>
          </a:p>
          <a:p>
            <a:pPr algn="ctr"/>
            <a:endParaRPr kumimoji="1" lang="en-US" altLang="ja-JP" dirty="0" smtClean="0"/>
          </a:p>
          <a:p>
            <a:pPr algn="ctr"/>
            <a:r>
              <a:rPr kumimoji="1" lang="en-US" altLang="ja-JP" dirty="0" smtClean="0"/>
              <a:t>T4 </a:t>
            </a:r>
            <a:r>
              <a:rPr kumimoji="1" lang="ja-JP" altLang="en-US" dirty="0" smtClean="0"/>
              <a:t>ライブラリ</a:t>
            </a:r>
            <a:endParaRPr kumimoji="1" lang="ja-JP" altLang="en-US" dirty="0"/>
          </a:p>
        </p:txBody>
      </p:sp>
      <p:sp>
        <p:nvSpPr>
          <p:cNvPr id="10" name="角丸四角形 9"/>
          <p:cNvSpPr/>
          <p:nvPr/>
        </p:nvSpPr>
        <p:spPr>
          <a:xfrm>
            <a:off x="737750" y="2060848"/>
            <a:ext cx="1026469" cy="797002"/>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solidFill>
                  <a:schemeClr val="tx1"/>
                </a:solidFill>
              </a:rPr>
              <a:t>API</a:t>
            </a:r>
            <a:r>
              <a:rPr kumimoji="1" lang="ja-JP" altLang="en-US" sz="1200" dirty="0" smtClean="0">
                <a:solidFill>
                  <a:schemeClr val="tx1"/>
                </a:solidFill>
              </a:rPr>
              <a:t>受付</a:t>
            </a:r>
            <a:endParaRPr kumimoji="1" lang="ja-JP" altLang="en-US" sz="1200" dirty="0">
              <a:solidFill>
                <a:schemeClr val="tx1"/>
              </a:solidFill>
            </a:endParaRPr>
          </a:p>
        </p:txBody>
      </p:sp>
      <p:sp>
        <p:nvSpPr>
          <p:cNvPr id="13" name="角丸四角形 12"/>
          <p:cNvSpPr/>
          <p:nvPr/>
        </p:nvSpPr>
        <p:spPr>
          <a:xfrm>
            <a:off x="2290881" y="2060848"/>
            <a:ext cx="985506" cy="3384376"/>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rPr>
              <a:t>プロセス</a:t>
            </a:r>
            <a:endParaRPr kumimoji="1" lang="ja-JP" altLang="en-US" sz="1200" dirty="0">
              <a:solidFill>
                <a:schemeClr val="tx1"/>
              </a:solidFill>
            </a:endParaRPr>
          </a:p>
        </p:txBody>
      </p:sp>
      <p:cxnSp>
        <p:nvCxnSpPr>
          <p:cNvPr id="17" name="直線矢印コネクタ 16"/>
          <p:cNvCxnSpPr/>
          <p:nvPr/>
        </p:nvCxnSpPr>
        <p:spPr>
          <a:xfrm>
            <a:off x="5403932" y="1916832"/>
            <a:ext cx="0" cy="424847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4871864" y="1371474"/>
            <a:ext cx="1107996" cy="646331"/>
          </a:xfrm>
          <a:prstGeom prst="rect">
            <a:avLst/>
          </a:prstGeom>
          <a:noFill/>
        </p:spPr>
        <p:txBody>
          <a:bodyPr wrap="none" rtlCol="0">
            <a:spAutoFit/>
          </a:bodyPr>
          <a:lstStyle/>
          <a:p>
            <a:r>
              <a:rPr kumimoji="1" lang="en-US" altLang="ja-JP" dirty="0" smtClean="0"/>
              <a:t>Ether</a:t>
            </a:r>
          </a:p>
          <a:p>
            <a:r>
              <a:rPr kumimoji="1" lang="ja-JP" altLang="en-US" dirty="0" smtClean="0"/>
              <a:t>割り込み</a:t>
            </a:r>
            <a:endParaRPr kumimoji="1" lang="ja-JP" altLang="en-US" dirty="0"/>
          </a:p>
        </p:txBody>
      </p:sp>
      <p:cxnSp>
        <p:nvCxnSpPr>
          <p:cNvPr id="19" name="直線矢印コネクタ 18"/>
          <p:cNvCxnSpPr/>
          <p:nvPr/>
        </p:nvCxnSpPr>
        <p:spPr>
          <a:xfrm flipH="1">
            <a:off x="3719738" y="2996952"/>
            <a:ext cx="146326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flipH="1">
            <a:off x="3287690" y="2988655"/>
            <a:ext cx="432047"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3719738" y="2795818"/>
            <a:ext cx="1253869" cy="261610"/>
          </a:xfrm>
          <a:prstGeom prst="rect">
            <a:avLst/>
          </a:prstGeom>
          <a:noFill/>
        </p:spPr>
        <p:txBody>
          <a:bodyPr wrap="none" rtlCol="0">
            <a:spAutoFit/>
          </a:bodyPr>
          <a:lstStyle/>
          <a:p>
            <a:r>
              <a:rPr kumimoji="1" lang="en-US" altLang="ja-JP" sz="1100" dirty="0" err="1" smtClean="0"/>
              <a:t>process_tcpip</a:t>
            </a:r>
            <a:r>
              <a:rPr kumimoji="1" lang="en-US" altLang="ja-JP" sz="1100" dirty="0" smtClean="0"/>
              <a:t>()</a:t>
            </a:r>
            <a:endParaRPr kumimoji="1" lang="ja-JP" altLang="en-US" sz="1100" dirty="0"/>
          </a:p>
        </p:txBody>
      </p:sp>
      <p:cxnSp>
        <p:nvCxnSpPr>
          <p:cNvPr id="22" name="直線矢印コネクタ 21"/>
          <p:cNvCxnSpPr/>
          <p:nvPr/>
        </p:nvCxnSpPr>
        <p:spPr>
          <a:xfrm>
            <a:off x="3276387" y="3186554"/>
            <a:ext cx="432048"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a:off x="3719737" y="3186554"/>
            <a:ext cx="146326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3727151" y="2996952"/>
            <a:ext cx="909223" cy="261610"/>
          </a:xfrm>
          <a:prstGeom prst="rect">
            <a:avLst/>
          </a:prstGeom>
          <a:noFill/>
        </p:spPr>
        <p:txBody>
          <a:bodyPr wrap="none" rtlCol="0">
            <a:spAutoFit/>
          </a:bodyPr>
          <a:lstStyle/>
          <a:p>
            <a:r>
              <a:rPr kumimoji="1" lang="en-US" altLang="ja-JP" sz="1100" dirty="0" err="1" smtClean="0"/>
              <a:t>lan_read</a:t>
            </a:r>
            <a:r>
              <a:rPr kumimoji="1" lang="en-US" altLang="ja-JP" sz="1100" dirty="0" smtClean="0"/>
              <a:t>()</a:t>
            </a:r>
            <a:endParaRPr kumimoji="1" lang="ja-JP" altLang="en-US" sz="1100" dirty="0"/>
          </a:p>
        </p:txBody>
      </p:sp>
      <p:sp>
        <p:nvSpPr>
          <p:cNvPr id="27" name="テキスト ボックス 26"/>
          <p:cNvSpPr txBox="1"/>
          <p:nvPr/>
        </p:nvSpPr>
        <p:spPr>
          <a:xfrm>
            <a:off x="5688188" y="2857850"/>
            <a:ext cx="1007007" cy="261610"/>
          </a:xfrm>
          <a:prstGeom prst="rect">
            <a:avLst/>
          </a:prstGeom>
          <a:noFill/>
        </p:spPr>
        <p:txBody>
          <a:bodyPr wrap="none" rtlCol="0">
            <a:spAutoFit/>
          </a:bodyPr>
          <a:lstStyle/>
          <a:p>
            <a:r>
              <a:rPr kumimoji="1" lang="en-US" altLang="ja-JP" sz="1100" dirty="0" err="1" smtClean="0">
                <a:solidFill>
                  <a:schemeClr val="bg1"/>
                </a:solidFill>
              </a:rPr>
              <a:t>lan_inthdr</a:t>
            </a:r>
            <a:r>
              <a:rPr kumimoji="1" lang="en-US" altLang="ja-JP" sz="1100" dirty="0" smtClean="0">
                <a:solidFill>
                  <a:schemeClr val="bg1"/>
                </a:solidFill>
              </a:rPr>
              <a:t>()</a:t>
            </a:r>
            <a:endParaRPr kumimoji="1" lang="ja-JP" altLang="en-US" sz="1100" dirty="0">
              <a:solidFill>
                <a:schemeClr val="bg1"/>
              </a:solidFill>
            </a:endParaRPr>
          </a:p>
        </p:txBody>
      </p:sp>
      <p:sp>
        <p:nvSpPr>
          <p:cNvPr id="30" name="角丸四角形 29"/>
          <p:cNvSpPr/>
          <p:nvPr/>
        </p:nvSpPr>
        <p:spPr>
          <a:xfrm>
            <a:off x="737750" y="3149994"/>
            <a:ext cx="1026469" cy="1471285"/>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solidFill>
                  <a:schemeClr val="tx1"/>
                </a:solidFill>
              </a:rPr>
              <a:t>API</a:t>
            </a:r>
            <a:r>
              <a:rPr kumimoji="1" lang="ja-JP" altLang="en-US" sz="1200" dirty="0" smtClean="0">
                <a:solidFill>
                  <a:schemeClr val="tx1"/>
                </a:solidFill>
              </a:rPr>
              <a:t>完了</a:t>
            </a:r>
            <a:endParaRPr kumimoji="1" lang="en-US" altLang="ja-JP" sz="1200" dirty="0" smtClean="0">
              <a:solidFill>
                <a:schemeClr val="tx1"/>
              </a:solidFill>
            </a:endParaRPr>
          </a:p>
          <a:p>
            <a:pPr algn="ctr"/>
            <a:r>
              <a:rPr kumimoji="1" lang="ja-JP" altLang="en-US" sz="1200" dirty="0" smtClean="0">
                <a:solidFill>
                  <a:schemeClr val="tx1"/>
                </a:solidFill>
              </a:rPr>
              <a:t>判定</a:t>
            </a:r>
            <a:endParaRPr kumimoji="1" lang="en-US" altLang="ja-JP" sz="1200" dirty="0" smtClean="0">
              <a:solidFill>
                <a:schemeClr val="tx1"/>
              </a:solidFill>
            </a:endParaRPr>
          </a:p>
        </p:txBody>
      </p:sp>
      <p:sp>
        <p:nvSpPr>
          <p:cNvPr id="33" name="タイトル 1"/>
          <p:cNvSpPr txBox="1">
            <a:spLocks/>
          </p:cNvSpPr>
          <p:nvPr/>
        </p:nvSpPr>
        <p:spPr>
          <a:xfrm>
            <a:off x="1080000" y="44624"/>
            <a:ext cx="9000000" cy="455509"/>
          </a:xfrm>
          <a:prstGeom prst="rect">
            <a:avLst/>
          </a:prstGeom>
        </p:spPr>
        <p:txBody>
          <a:bodyPr vert="horz" wrap="square" lIns="0" tIns="0" rIns="0" bIns="0" rtlCol="0" anchor="b" anchorCtr="0">
            <a:spAutoFit/>
          </a:bodyPr>
          <a:lstStyle>
            <a:lvl1pPr algn="l" defTabSz="914400" rtl="0" eaLnBrk="1" latinLnBrk="0" hangingPunct="1">
              <a:lnSpc>
                <a:spcPct val="90000"/>
              </a:lnSpc>
              <a:spcBef>
                <a:spcPct val="0"/>
              </a:spcBef>
              <a:buNone/>
              <a:defRPr sz="3200" b="1" kern="1200" cap="none" baseline="0">
                <a:solidFill>
                  <a:schemeClr val="tx2"/>
                </a:solidFill>
                <a:latin typeface="メイリオ" panose="020B0604030504040204" pitchFamily="50" charset="-128"/>
                <a:ea typeface="メイリオ" panose="020B0604030504040204" pitchFamily="50" charset="-128"/>
                <a:cs typeface="Meiryo" panose="020B0604030504040204" pitchFamily="34" charset="-128"/>
              </a:defRPr>
            </a:lvl1pPr>
          </a:lstStyle>
          <a:p>
            <a:r>
              <a:rPr lang="en-US" altLang="ja-JP" dirty="0" smtClean="0"/>
              <a:t>RX</a:t>
            </a:r>
            <a:r>
              <a:rPr lang="ja-JP" altLang="en-US" dirty="0" smtClean="0"/>
              <a:t>マイコン内蔵</a:t>
            </a:r>
            <a:r>
              <a:rPr lang="en-US" altLang="ja-JP" dirty="0" smtClean="0"/>
              <a:t>Ether</a:t>
            </a:r>
            <a:r>
              <a:rPr lang="ja-JP" altLang="en-US" dirty="0" smtClean="0"/>
              <a:t>コントローラの仕組み</a:t>
            </a:r>
            <a:endParaRPr kumimoji="1" lang="ja-JP" altLang="en-US" dirty="0"/>
          </a:p>
        </p:txBody>
      </p:sp>
      <p:cxnSp>
        <p:nvCxnSpPr>
          <p:cNvPr id="50" name="直線矢印コネクタ 49"/>
          <p:cNvCxnSpPr/>
          <p:nvPr/>
        </p:nvCxnSpPr>
        <p:spPr>
          <a:xfrm>
            <a:off x="3276387" y="4943309"/>
            <a:ext cx="432048"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p:nvPr/>
        </p:nvCxnSpPr>
        <p:spPr>
          <a:xfrm>
            <a:off x="3719737" y="4943309"/>
            <a:ext cx="177936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テキスト ボックス 51"/>
          <p:cNvSpPr txBox="1"/>
          <p:nvPr/>
        </p:nvSpPr>
        <p:spPr>
          <a:xfrm>
            <a:off x="3727151" y="4753707"/>
            <a:ext cx="1455848" cy="261610"/>
          </a:xfrm>
          <a:prstGeom prst="rect">
            <a:avLst/>
          </a:prstGeom>
          <a:noFill/>
        </p:spPr>
        <p:txBody>
          <a:bodyPr wrap="none" rtlCol="0">
            <a:spAutoFit/>
          </a:bodyPr>
          <a:lstStyle/>
          <a:p>
            <a:r>
              <a:rPr kumimoji="1" lang="en-US" altLang="ja-JP" sz="1100" dirty="0" err="1" smtClean="0"/>
              <a:t>rcv_buff_release</a:t>
            </a:r>
            <a:r>
              <a:rPr kumimoji="1" lang="en-US" altLang="ja-JP" sz="1100" dirty="0" smtClean="0"/>
              <a:t>()</a:t>
            </a:r>
            <a:endParaRPr kumimoji="1" lang="ja-JP" altLang="en-US" sz="1100" dirty="0"/>
          </a:p>
        </p:txBody>
      </p:sp>
      <p:sp>
        <p:nvSpPr>
          <p:cNvPr id="61" name="正方形/長方形 60"/>
          <p:cNvSpPr/>
          <p:nvPr/>
        </p:nvSpPr>
        <p:spPr>
          <a:xfrm>
            <a:off x="9686210" y="2060848"/>
            <a:ext cx="2386454" cy="3960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dirty="0" smtClean="0"/>
          </a:p>
          <a:p>
            <a:pPr algn="ctr"/>
            <a:endParaRPr kumimoji="1" lang="en-US" altLang="ja-JP" dirty="0"/>
          </a:p>
          <a:p>
            <a:pPr algn="ctr"/>
            <a:endParaRPr kumimoji="1" lang="en-US" altLang="ja-JP" dirty="0" smtClean="0"/>
          </a:p>
          <a:p>
            <a:pPr algn="ctr"/>
            <a:endParaRPr kumimoji="1" lang="en-US" altLang="ja-JP" dirty="0"/>
          </a:p>
          <a:p>
            <a:pPr algn="ctr"/>
            <a:endParaRPr kumimoji="1" lang="en-US" altLang="ja-JP" dirty="0" smtClean="0"/>
          </a:p>
          <a:p>
            <a:pPr algn="ctr"/>
            <a:endParaRPr kumimoji="1" lang="en-US" altLang="ja-JP" dirty="0"/>
          </a:p>
          <a:p>
            <a:pPr algn="ctr"/>
            <a:endParaRPr kumimoji="1" lang="en-US" altLang="ja-JP" dirty="0" smtClean="0"/>
          </a:p>
          <a:p>
            <a:pPr algn="ctr"/>
            <a:endParaRPr kumimoji="1" lang="en-US" altLang="ja-JP" dirty="0"/>
          </a:p>
          <a:p>
            <a:pPr algn="ctr"/>
            <a:endParaRPr kumimoji="1" lang="en-US" altLang="ja-JP" dirty="0" smtClean="0"/>
          </a:p>
          <a:p>
            <a:pPr algn="ctr"/>
            <a:endParaRPr kumimoji="1" lang="en-US" altLang="ja-JP" dirty="0"/>
          </a:p>
          <a:p>
            <a:pPr algn="ctr"/>
            <a:endParaRPr kumimoji="1" lang="en-US" altLang="ja-JP" dirty="0" smtClean="0"/>
          </a:p>
          <a:p>
            <a:pPr algn="ctr"/>
            <a:endParaRPr kumimoji="1" lang="en-US" altLang="ja-JP" dirty="0"/>
          </a:p>
          <a:p>
            <a:pPr algn="ctr"/>
            <a:endParaRPr kumimoji="1" lang="en-US" altLang="ja-JP" dirty="0" smtClean="0"/>
          </a:p>
          <a:p>
            <a:pPr algn="ctr"/>
            <a:r>
              <a:rPr kumimoji="1" lang="en-US" altLang="ja-JP" dirty="0" err="1" smtClean="0"/>
              <a:t>EtherC</a:t>
            </a:r>
            <a:r>
              <a:rPr kumimoji="1" lang="en-US" altLang="ja-JP" dirty="0" smtClean="0"/>
              <a:t>/EDMAC</a:t>
            </a:r>
            <a:r>
              <a:rPr kumimoji="1" lang="ja-JP" altLang="en-US" dirty="0" smtClean="0"/>
              <a:t> </a:t>
            </a:r>
            <a:r>
              <a:rPr kumimoji="1" lang="en-US" altLang="ja-JP" dirty="0" smtClean="0"/>
              <a:t>(H/W)</a:t>
            </a:r>
          </a:p>
          <a:p>
            <a:pPr algn="ctr"/>
            <a:endParaRPr kumimoji="1" lang="ja-JP" altLang="en-US" dirty="0"/>
          </a:p>
        </p:txBody>
      </p:sp>
      <p:cxnSp>
        <p:nvCxnSpPr>
          <p:cNvPr id="62" name="直線矢印コネクタ 61"/>
          <p:cNvCxnSpPr/>
          <p:nvPr/>
        </p:nvCxnSpPr>
        <p:spPr>
          <a:xfrm>
            <a:off x="9911246" y="1916832"/>
            <a:ext cx="0" cy="424847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矢印コネクタ 62"/>
          <p:cNvCxnSpPr/>
          <p:nvPr/>
        </p:nvCxnSpPr>
        <p:spPr>
          <a:xfrm flipH="1">
            <a:off x="6695195" y="2988655"/>
            <a:ext cx="1949100"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線矢印コネクタ 64"/>
          <p:cNvCxnSpPr/>
          <p:nvPr/>
        </p:nvCxnSpPr>
        <p:spPr>
          <a:xfrm flipH="1">
            <a:off x="8644294" y="2996952"/>
            <a:ext cx="104191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直線矢印コネクタ 66"/>
          <p:cNvCxnSpPr/>
          <p:nvPr/>
        </p:nvCxnSpPr>
        <p:spPr>
          <a:xfrm flipH="1">
            <a:off x="9695223" y="2988655"/>
            <a:ext cx="216023"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9" name="テキスト ボックス 68"/>
          <p:cNvSpPr txBox="1"/>
          <p:nvPr/>
        </p:nvSpPr>
        <p:spPr>
          <a:xfrm>
            <a:off x="7561324" y="2735342"/>
            <a:ext cx="1031051" cy="261610"/>
          </a:xfrm>
          <a:prstGeom prst="rect">
            <a:avLst/>
          </a:prstGeom>
          <a:noFill/>
        </p:spPr>
        <p:txBody>
          <a:bodyPr wrap="none" rtlCol="0">
            <a:spAutoFit/>
          </a:bodyPr>
          <a:lstStyle/>
          <a:p>
            <a:r>
              <a:rPr kumimoji="1" lang="ja-JP" altLang="en-US" sz="1100" dirty="0" smtClean="0">
                <a:solidFill>
                  <a:schemeClr val="bg1"/>
                </a:solidFill>
              </a:rPr>
              <a:t>割り込み</a:t>
            </a:r>
            <a:r>
              <a:rPr kumimoji="1" lang="ja-JP" altLang="en-US" sz="1100" dirty="0">
                <a:solidFill>
                  <a:schemeClr val="bg1"/>
                </a:solidFill>
              </a:rPr>
              <a:t>通知</a:t>
            </a:r>
          </a:p>
        </p:txBody>
      </p:sp>
      <p:sp>
        <p:nvSpPr>
          <p:cNvPr id="73" name="テキスト ボックス 72"/>
          <p:cNvSpPr txBox="1"/>
          <p:nvPr/>
        </p:nvSpPr>
        <p:spPr>
          <a:xfrm>
            <a:off x="7318802" y="3257482"/>
            <a:ext cx="952505" cy="430887"/>
          </a:xfrm>
          <a:prstGeom prst="rect">
            <a:avLst/>
          </a:prstGeom>
          <a:noFill/>
        </p:spPr>
        <p:txBody>
          <a:bodyPr wrap="none" rtlCol="0">
            <a:spAutoFit/>
          </a:bodyPr>
          <a:lstStyle/>
          <a:p>
            <a:r>
              <a:rPr kumimoji="1" lang="en-US" altLang="ja-JP" sz="1100" dirty="0" smtClean="0">
                <a:solidFill>
                  <a:schemeClr val="bg1"/>
                </a:solidFill>
              </a:rPr>
              <a:t>RACT=OFF</a:t>
            </a:r>
          </a:p>
          <a:p>
            <a:r>
              <a:rPr kumimoji="1" lang="en-US" altLang="ja-JP" sz="1100" dirty="0" smtClean="0">
                <a:solidFill>
                  <a:schemeClr val="bg1"/>
                </a:solidFill>
              </a:rPr>
              <a:t>(</a:t>
            </a:r>
            <a:r>
              <a:rPr kumimoji="1" lang="ja-JP" altLang="en-US" sz="1100" dirty="0" smtClean="0">
                <a:solidFill>
                  <a:schemeClr val="bg1"/>
                </a:solidFill>
              </a:rPr>
              <a:t>受信禁止</a:t>
            </a:r>
            <a:r>
              <a:rPr kumimoji="1" lang="en-US" altLang="ja-JP" sz="1100" dirty="0" smtClean="0">
                <a:solidFill>
                  <a:schemeClr val="bg1"/>
                </a:solidFill>
              </a:rPr>
              <a:t>)</a:t>
            </a:r>
            <a:endParaRPr kumimoji="1" lang="ja-JP" altLang="en-US" sz="1100" dirty="0">
              <a:solidFill>
                <a:schemeClr val="bg1"/>
              </a:solidFill>
            </a:endParaRPr>
          </a:p>
        </p:txBody>
      </p:sp>
      <p:sp>
        <p:nvSpPr>
          <p:cNvPr id="74" name="テキスト ボックス 73"/>
          <p:cNvSpPr txBox="1"/>
          <p:nvPr/>
        </p:nvSpPr>
        <p:spPr>
          <a:xfrm>
            <a:off x="5584326" y="4536327"/>
            <a:ext cx="886781" cy="430887"/>
          </a:xfrm>
          <a:prstGeom prst="rect">
            <a:avLst/>
          </a:prstGeom>
          <a:noFill/>
        </p:spPr>
        <p:txBody>
          <a:bodyPr wrap="none" rtlCol="0">
            <a:spAutoFit/>
          </a:bodyPr>
          <a:lstStyle/>
          <a:p>
            <a:r>
              <a:rPr kumimoji="1" lang="en-US" altLang="ja-JP" sz="1100" dirty="0" smtClean="0">
                <a:solidFill>
                  <a:schemeClr val="bg1"/>
                </a:solidFill>
              </a:rPr>
              <a:t>RACT=ON</a:t>
            </a:r>
          </a:p>
          <a:p>
            <a:r>
              <a:rPr kumimoji="1" lang="en-US" altLang="ja-JP" sz="1100" dirty="0" smtClean="0">
                <a:solidFill>
                  <a:schemeClr val="bg1"/>
                </a:solidFill>
              </a:rPr>
              <a:t>(</a:t>
            </a:r>
            <a:r>
              <a:rPr kumimoji="1" lang="ja-JP" altLang="en-US" sz="1100" dirty="0" smtClean="0">
                <a:solidFill>
                  <a:schemeClr val="bg1"/>
                </a:solidFill>
              </a:rPr>
              <a:t>受信許可</a:t>
            </a:r>
            <a:r>
              <a:rPr kumimoji="1" lang="en-US" altLang="ja-JP" sz="1100" dirty="0" smtClean="0">
                <a:solidFill>
                  <a:schemeClr val="bg1"/>
                </a:solidFill>
              </a:rPr>
              <a:t>)</a:t>
            </a:r>
            <a:endParaRPr kumimoji="1" lang="ja-JP" altLang="en-US" sz="1100" dirty="0">
              <a:solidFill>
                <a:schemeClr val="bg1"/>
              </a:solidFill>
            </a:endParaRPr>
          </a:p>
        </p:txBody>
      </p:sp>
      <p:sp>
        <p:nvSpPr>
          <p:cNvPr id="34" name="テキスト ボックス 33"/>
          <p:cNvSpPr txBox="1"/>
          <p:nvPr/>
        </p:nvSpPr>
        <p:spPr>
          <a:xfrm>
            <a:off x="9474693" y="1371474"/>
            <a:ext cx="1865319" cy="646331"/>
          </a:xfrm>
          <a:prstGeom prst="rect">
            <a:avLst/>
          </a:prstGeom>
          <a:noFill/>
        </p:spPr>
        <p:txBody>
          <a:bodyPr wrap="none" rtlCol="0">
            <a:spAutoFit/>
          </a:bodyPr>
          <a:lstStyle/>
          <a:p>
            <a:r>
              <a:rPr kumimoji="1" lang="en-US" altLang="ja-JP" dirty="0" err="1" smtClean="0"/>
              <a:t>EtherC</a:t>
            </a:r>
            <a:r>
              <a:rPr kumimoji="1" lang="en-US" altLang="ja-JP" dirty="0" smtClean="0"/>
              <a:t>/EDMAC</a:t>
            </a:r>
          </a:p>
          <a:p>
            <a:r>
              <a:rPr kumimoji="1" lang="ja-JP" altLang="en-US" dirty="0" smtClean="0"/>
              <a:t>動作</a:t>
            </a:r>
            <a:endParaRPr kumimoji="1" lang="ja-JP" altLang="en-US" dirty="0"/>
          </a:p>
        </p:txBody>
      </p:sp>
      <p:sp>
        <p:nvSpPr>
          <p:cNvPr id="36" name="角丸四角形 35"/>
          <p:cNvSpPr/>
          <p:nvPr/>
        </p:nvSpPr>
        <p:spPr>
          <a:xfrm>
            <a:off x="6700077" y="3603730"/>
            <a:ext cx="1800200" cy="1769486"/>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rPr>
              <a:t>受信ディスクリプタ</a:t>
            </a:r>
            <a:endParaRPr kumimoji="1" lang="en-US" altLang="ja-JP" sz="1200" dirty="0" smtClean="0">
              <a:solidFill>
                <a:schemeClr val="tx1"/>
              </a:solidFill>
            </a:endParaRPr>
          </a:p>
          <a:p>
            <a:pPr algn="ctr"/>
            <a:endParaRPr kumimoji="1" lang="en-US" altLang="ja-JP" sz="1200" dirty="0">
              <a:solidFill>
                <a:schemeClr val="tx1"/>
              </a:solidFill>
            </a:endParaRPr>
          </a:p>
          <a:p>
            <a:pPr algn="ctr"/>
            <a:endParaRPr kumimoji="1" lang="en-US" altLang="ja-JP" sz="1200" dirty="0" smtClean="0">
              <a:solidFill>
                <a:schemeClr val="tx1"/>
              </a:solidFill>
            </a:endParaRPr>
          </a:p>
          <a:p>
            <a:pPr algn="ctr"/>
            <a:endParaRPr kumimoji="1" lang="en-US" altLang="ja-JP" sz="1200" dirty="0">
              <a:solidFill>
                <a:schemeClr val="tx1"/>
              </a:solidFill>
            </a:endParaRPr>
          </a:p>
          <a:p>
            <a:pPr algn="ctr"/>
            <a:endParaRPr kumimoji="1" lang="en-US" altLang="ja-JP" sz="1200" dirty="0" smtClean="0">
              <a:solidFill>
                <a:schemeClr val="tx1"/>
              </a:solidFill>
            </a:endParaRPr>
          </a:p>
          <a:p>
            <a:pPr algn="ctr"/>
            <a:endParaRPr kumimoji="1" lang="en-US" altLang="ja-JP" sz="1200" dirty="0">
              <a:solidFill>
                <a:schemeClr val="tx1"/>
              </a:solidFill>
            </a:endParaRPr>
          </a:p>
          <a:p>
            <a:pPr algn="ctr"/>
            <a:endParaRPr kumimoji="1" lang="en-US" altLang="ja-JP" sz="1200" dirty="0" smtClean="0">
              <a:solidFill>
                <a:schemeClr val="tx1"/>
              </a:solidFill>
            </a:endParaRPr>
          </a:p>
          <a:p>
            <a:pPr algn="ctr"/>
            <a:endParaRPr kumimoji="1" lang="en-US" altLang="ja-JP" sz="1200" dirty="0">
              <a:solidFill>
                <a:schemeClr val="tx1"/>
              </a:solidFill>
            </a:endParaRPr>
          </a:p>
        </p:txBody>
      </p:sp>
      <p:sp>
        <p:nvSpPr>
          <p:cNvPr id="53" name="角丸四角形 52"/>
          <p:cNvSpPr/>
          <p:nvPr/>
        </p:nvSpPr>
        <p:spPr>
          <a:xfrm>
            <a:off x="6978186" y="4753707"/>
            <a:ext cx="1293121" cy="303153"/>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solidFill>
                  <a:schemeClr val="tx1"/>
                </a:solidFill>
              </a:rPr>
              <a:t>RACT</a:t>
            </a:r>
            <a:r>
              <a:rPr kumimoji="1" lang="ja-JP" altLang="en-US" sz="1200" dirty="0" smtClean="0">
                <a:solidFill>
                  <a:schemeClr val="tx1"/>
                </a:solidFill>
              </a:rPr>
              <a:t>ビット</a:t>
            </a:r>
            <a:endParaRPr kumimoji="1" lang="en-US" altLang="ja-JP" sz="1200" dirty="0" smtClean="0">
              <a:solidFill>
                <a:schemeClr val="tx1"/>
              </a:solidFill>
            </a:endParaRPr>
          </a:p>
        </p:txBody>
      </p:sp>
      <p:cxnSp>
        <p:nvCxnSpPr>
          <p:cNvPr id="70" name="直線矢印コネクタ 69"/>
          <p:cNvCxnSpPr/>
          <p:nvPr/>
        </p:nvCxnSpPr>
        <p:spPr>
          <a:xfrm>
            <a:off x="8212244" y="2988655"/>
            <a:ext cx="0" cy="176505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8" name="角丸四角形 37"/>
          <p:cNvSpPr/>
          <p:nvPr/>
        </p:nvSpPr>
        <p:spPr>
          <a:xfrm>
            <a:off x="6972220" y="4136084"/>
            <a:ext cx="1096007" cy="473607"/>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smtClean="0">
                <a:solidFill>
                  <a:schemeClr val="tx1"/>
                </a:solidFill>
              </a:rPr>
              <a:t>受信バッファポインタ</a:t>
            </a:r>
            <a:endParaRPr kumimoji="1" lang="en-US" altLang="ja-JP" sz="1050" dirty="0" smtClean="0">
              <a:solidFill>
                <a:schemeClr val="tx1"/>
              </a:solidFill>
            </a:endParaRPr>
          </a:p>
        </p:txBody>
      </p:sp>
      <p:sp>
        <p:nvSpPr>
          <p:cNvPr id="42" name="角丸四角形 41"/>
          <p:cNvSpPr/>
          <p:nvPr/>
        </p:nvSpPr>
        <p:spPr>
          <a:xfrm>
            <a:off x="7875584" y="5141952"/>
            <a:ext cx="1047726" cy="429907"/>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rPr>
              <a:t>受信</a:t>
            </a:r>
            <a:endParaRPr kumimoji="1" lang="en-US" altLang="ja-JP" sz="1200" dirty="0" smtClean="0">
              <a:solidFill>
                <a:schemeClr val="tx1"/>
              </a:solidFill>
            </a:endParaRPr>
          </a:p>
          <a:p>
            <a:pPr algn="ctr"/>
            <a:r>
              <a:rPr kumimoji="1" lang="ja-JP" altLang="en-US" sz="1200" dirty="0" smtClean="0">
                <a:solidFill>
                  <a:schemeClr val="tx1"/>
                </a:solidFill>
              </a:rPr>
              <a:t>バッファ</a:t>
            </a:r>
            <a:endParaRPr kumimoji="1" lang="en-US" altLang="ja-JP" sz="1200" dirty="0">
              <a:solidFill>
                <a:schemeClr val="tx1"/>
              </a:solidFill>
            </a:endParaRPr>
          </a:p>
        </p:txBody>
      </p:sp>
      <p:cxnSp>
        <p:nvCxnSpPr>
          <p:cNvPr id="58" name="直線矢印コネクタ 57"/>
          <p:cNvCxnSpPr/>
          <p:nvPr/>
        </p:nvCxnSpPr>
        <p:spPr>
          <a:xfrm flipV="1">
            <a:off x="5247972" y="4943309"/>
            <a:ext cx="1678490" cy="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矢印コネクタ 63"/>
          <p:cNvCxnSpPr>
            <a:stCxn id="27" idx="1"/>
          </p:cNvCxnSpPr>
          <p:nvPr/>
        </p:nvCxnSpPr>
        <p:spPr>
          <a:xfrm flipH="1">
            <a:off x="5208630" y="2988655"/>
            <a:ext cx="479558"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矢印コネクタ 65"/>
          <p:cNvCxnSpPr/>
          <p:nvPr/>
        </p:nvCxnSpPr>
        <p:spPr>
          <a:xfrm>
            <a:off x="8573406" y="2988655"/>
            <a:ext cx="0" cy="215329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8" name="テキスト ボックス 67"/>
          <p:cNvSpPr txBox="1"/>
          <p:nvPr/>
        </p:nvSpPr>
        <p:spPr>
          <a:xfrm>
            <a:off x="8587422" y="4245659"/>
            <a:ext cx="1172116" cy="938719"/>
          </a:xfrm>
          <a:prstGeom prst="rect">
            <a:avLst/>
          </a:prstGeom>
          <a:noFill/>
        </p:spPr>
        <p:txBody>
          <a:bodyPr wrap="none" rtlCol="0">
            <a:spAutoFit/>
          </a:bodyPr>
          <a:lstStyle/>
          <a:p>
            <a:r>
              <a:rPr kumimoji="1" lang="ja-JP" altLang="en-US" sz="1100" dirty="0" smtClean="0"/>
              <a:t>受信バッファ</a:t>
            </a:r>
            <a:endParaRPr kumimoji="1" lang="en-US" altLang="ja-JP" sz="1100" dirty="0" smtClean="0"/>
          </a:p>
          <a:p>
            <a:r>
              <a:rPr kumimoji="1" lang="ja-JP" altLang="en-US" sz="1100" dirty="0"/>
              <a:t>ポインタ</a:t>
            </a:r>
            <a:r>
              <a:rPr kumimoji="1" lang="ja-JP" altLang="en-US" sz="1100" dirty="0" smtClean="0"/>
              <a:t>が</a:t>
            </a:r>
            <a:endParaRPr kumimoji="1" lang="en-US" altLang="ja-JP" sz="1100" dirty="0" smtClean="0"/>
          </a:p>
          <a:p>
            <a:r>
              <a:rPr kumimoji="1" lang="ja-JP" altLang="en-US" sz="1100" dirty="0" smtClean="0"/>
              <a:t>指し示す</a:t>
            </a:r>
            <a:endParaRPr kumimoji="1" lang="en-US" altLang="ja-JP" sz="1100" dirty="0" smtClean="0"/>
          </a:p>
          <a:p>
            <a:r>
              <a:rPr kumimoji="1" lang="ja-JP" altLang="en-US" sz="1100" dirty="0" smtClean="0"/>
              <a:t>受信バッファに</a:t>
            </a:r>
            <a:endParaRPr kumimoji="1" lang="en-US" altLang="ja-JP" sz="1100" dirty="0" smtClean="0"/>
          </a:p>
          <a:p>
            <a:r>
              <a:rPr kumimoji="1" lang="ja-JP" altLang="en-US" sz="1100" dirty="0"/>
              <a:t>書き込</a:t>
            </a:r>
            <a:r>
              <a:rPr kumimoji="1" lang="ja-JP" altLang="en-US" sz="1100" dirty="0" smtClean="0"/>
              <a:t>み</a:t>
            </a:r>
            <a:endParaRPr kumimoji="1" lang="ja-JP" altLang="en-US" sz="1100" dirty="0"/>
          </a:p>
        </p:txBody>
      </p:sp>
      <p:cxnSp>
        <p:nvCxnSpPr>
          <p:cNvPr id="75" name="直線コネクタ 74"/>
          <p:cNvCxnSpPr/>
          <p:nvPr/>
        </p:nvCxnSpPr>
        <p:spPr>
          <a:xfrm>
            <a:off x="5256128" y="3181672"/>
            <a:ext cx="314331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直線矢印コネクタ 75"/>
          <p:cNvCxnSpPr/>
          <p:nvPr/>
        </p:nvCxnSpPr>
        <p:spPr>
          <a:xfrm>
            <a:off x="8399447" y="3181672"/>
            <a:ext cx="0" cy="196028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8" name="テキスト ボックス 77"/>
          <p:cNvSpPr txBox="1"/>
          <p:nvPr/>
        </p:nvSpPr>
        <p:spPr>
          <a:xfrm>
            <a:off x="3727151" y="3194851"/>
            <a:ext cx="1031051" cy="430887"/>
          </a:xfrm>
          <a:prstGeom prst="rect">
            <a:avLst/>
          </a:prstGeom>
          <a:noFill/>
        </p:spPr>
        <p:txBody>
          <a:bodyPr wrap="none" rtlCol="0">
            <a:spAutoFit/>
          </a:bodyPr>
          <a:lstStyle/>
          <a:p>
            <a:r>
              <a:rPr kumimoji="1" lang="ja-JP" altLang="en-US" sz="1100" dirty="0" smtClean="0"/>
              <a:t>受信バッファ</a:t>
            </a:r>
            <a:endParaRPr kumimoji="1" lang="en-US" altLang="ja-JP" sz="1100" dirty="0" smtClean="0"/>
          </a:p>
          <a:p>
            <a:r>
              <a:rPr kumimoji="1" lang="ja-JP" altLang="en-US" sz="1100" dirty="0" smtClean="0"/>
              <a:t>ポインタ</a:t>
            </a:r>
            <a:r>
              <a:rPr kumimoji="1" lang="ja-JP" altLang="en-US" sz="1100" dirty="0"/>
              <a:t>取得</a:t>
            </a:r>
          </a:p>
        </p:txBody>
      </p:sp>
      <p:cxnSp>
        <p:nvCxnSpPr>
          <p:cNvPr id="79" name="直線矢印コネクタ 78"/>
          <p:cNvCxnSpPr/>
          <p:nvPr/>
        </p:nvCxnSpPr>
        <p:spPr>
          <a:xfrm flipV="1">
            <a:off x="8046512" y="4361595"/>
            <a:ext cx="540910" cy="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3766081"/>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172</a:t>
            </a:fld>
            <a:endParaRPr lang="de-DE" dirty="0"/>
          </a:p>
        </p:txBody>
      </p:sp>
      <p:sp>
        <p:nvSpPr>
          <p:cNvPr id="11" name="タイトル 1"/>
          <p:cNvSpPr txBox="1">
            <a:spLocks/>
          </p:cNvSpPr>
          <p:nvPr/>
        </p:nvSpPr>
        <p:spPr>
          <a:xfrm>
            <a:off x="1080000" y="44624"/>
            <a:ext cx="9000000" cy="455509"/>
          </a:xfrm>
          <a:prstGeom prst="rect">
            <a:avLst/>
          </a:prstGeom>
        </p:spPr>
        <p:txBody>
          <a:bodyPr vert="horz" wrap="square" lIns="0" tIns="0" rIns="0" bIns="0" rtlCol="0" anchor="b" anchorCtr="0">
            <a:spAutoFit/>
          </a:bodyPr>
          <a:lstStyle>
            <a:lvl1pPr algn="l" defTabSz="914400" rtl="0" eaLnBrk="1" latinLnBrk="0" hangingPunct="1">
              <a:lnSpc>
                <a:spcPct val="90000"/>
              </a:lnSpc>
              <a:spcBef>
                <a:spcPct val="0"/>
              </a:spcBef>
              <a:buNone/>
              <a:defRPr sz="3200" b="1" kern="1200" cap="none" baseline="0">
                <a:solidFill>
                  <a:schemeClr val="tx2"/>
                </a:solidFill>
                <a:latin typeface="メイリオ" panose="020B0604030504040204" pitchFamily="50" charset="-128"/>
                <a:ea typeface="メイリオ" panose="020B0604030504040204" pitchFamily="50" charset="-128"/>
                <a:cs typeface="Meiryo" panose="020B0604030504040204" pitchFamily="34" charset="-128"/>
              </a:defRPr>
            </a:lvl1pPr>
          </a:lstStyle>
          <a:p>
            <a:r>
              <a:rPr lang="en-US" altLang="ja-JP" dirty="0" smtClean="0"/>
              <a:t>RX</a:t>
            </a:r>
            <a:r>
              <a:rPr lang="ja-JP" altLang="en-US" dirty="0" smtClean="0"/>
              <a:t>マイコン内蔵</a:t>
            </a:r>
            <a:r>
              <a:rPr lang="en-US" altLang="ja-JP" dirty="0" smtClean="0"/>
              <a:t>Ether</a:t>
            </a:r>
            <a:r>
              <a:rPr lang="ja-JP" altLang="en-US" dirty="0" smtClean="0"/>
              <a:t>コントローラの仕組み</a:t>
            </a:r>
            <a:endParaRPr kumimoji="1" lang="ja-JP" altLang="en-US" dirty="0"/>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432" y="500133"/>
            <a:ext cx="4085852" cy="5733256"/>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3952" y="500133"/>
            <a:ext cx="6030883" cy="5549226"/>
          </a:xfrm>
          <a:prstGeom prst="rect">
            <a:avLst/>
          </a:prstGeom>
        </p:spPr>
      </p:pic>
      <p:sp>
        <p:nvSpPr>
          <p:cNvPr id="28" name="正方形/長方形 16"/>
          <p:cNvSpPr>
            <a:spLocks noChangeArrowheads="1"/>
          </p:cNvSpPr>
          <p:nvPr/>
        </p:nvSpPr>
        <p:spPr bwMode="auto">
          <a:xfrm>
            <a:off x="983433" y="500446"/>
            <a:ext cx="1512168" cy="455196"/>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29" name="正方形/長方形 16"/>
          <p:cNvSpPr>
            <a:spLocks noChangeArrowheads="1"/>
          </p:cNvSpPr>
          <p:nvPr/>
        </p:nvSpPr>
        <p:spPr bwMode="auto">
          <a:xfrm>
            <a:off x="2495601" y="5949280"/>
            <a:ext cx="1512168" cy="455196"/>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30" name="正方形/長方形 16"/>
          <p:cNvSpPr>
            <a:spLocks noChangeArrowheads="1"/>
          </p:cNvSpPr>
          <p:nvPr/>
        </p:nvSpPr>
        <p:spPr bwMode="auto">
          <a:xfrm>
            <a:off x="5684322" y="1010398"/>
            <a:ext cx="804767" cy="169102"/>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33" name="正方形/長方形 16"/>
          <p:cNvSpPr>
            <a:spLocks noChangeArrowheads="1"/>
          </p:cNvSpPr>
          <p:nvPr/>
        </p:nvSpPr>
        <p:spPr bwMode="auto">
          <a:xfrm>
            <a:off x="5807968" y="1605214"/>
            <a:ext cx="804767" cy="169102"/>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34" name="正方形/長方形 16"/>
          <p:cNvSpPr>
            <a:spLocks noChangeArrowheads="1"/>
          </p:cNvSpPr>
          <p:nvPr/>
        </p:nvSpPr>
        <p:spPr bwMode="auto">
          <a:xfrm>
            <a:off x="7320136" y="4509120"/>
            <a:ext cx="804767" cy="169102"/>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35" name="正方形/長方形 16"/>
          <p:cNvSpPr>
            <a:spLocks noChangeArrowheads="1"/>
          </p:cNvSpPr>
          <p:nvPr/>
        </p:nvSpPr>
        <p:spPr bwMode="auto">
          <a:xfrm>
            <a:off x="10776520" y="1052736"/>
            <a:ext cx="444727" cy="21131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36" name="正方形/長方形 16"/>
          <p:cNvSpPr>
            <a:spLocks noChangeArrowheads="1"/>
          </p:cNvSpPr>
          <p:nvPr/>
        </p:nvSpPr>
        <p:spPr bwMode="auto">
          <a:xfrm>
            <a:off x="8760296" y="3573016"/>
            <a:ext cx="2088232" cy="432048"/>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37" name="直線矢印コネクタ 24"/>
          <p:cNvCxnSpPr>
            <a:cxnSpLocks noChangeShapeType="1"/>
            <a:stCxn id="28" idx="2"/>
            <a:endCxn id="29" idx="0"/>
          </p:cNvCxnSpPr>
          <p:nvPr/>
        </p:nvCxnSpPr>
        <p:spPr bwMode="auto">
          <a:xfrm>
            <a:off x="1739517" y="955642"/>
            <a:ext cx="1512168" cy="4993638"/>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直線矢印コネクタ 24"/>
          <p:cNvCxnSpPr>
            <a:cxnSpLocks noChangeShapeType="1"/>
            <a:stCxn id="29" idx="3"/>
            <a:endCxn id="30" idx="1"/>
          </p:cNvCxnSpPr>
          <p:nvPr/>
        </p:nvCxnSpPr>
        <p:spPr bwMode="auto">
          <a:xfrm flipV="1">
            <a:off x="4007769" y="1094949"/>
            <a:ext cx="1676553" cy="5081929"/>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直線矢印コネクタ 24"/>
          <p:cNvCxnSpPr>
            <a:cxnSpLocks noChangeShapeType="1"/>
            <a:stCxn id="30" idx="2"/>
            <a:endCxn id="33" idx="0"/>
          </p:cNvCxnSpPr>
          <p:nvPr/>
        </p:nvCxnSpPr>
        <p:spPr bwMode="auto">
          <a:xfrm>
            <a:off x="6086706" y="1179500"/>
            <a:ext cx="123646" cy="425714"/>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直線矢印コネクタ 24"/>
          <p:cNvCxnSpPr>
            <a:cxnSpLocks noChangeShapeType="1"/>
            <a:stCxn id="33" idx="2"/>
            <a:endCxn id="34" idx="1"/>
          </p:cNvCxnSpPr>
          <p:nvPr/>
        </p:nvCxnSpPr>
        <p:spPr bwMode="auto">
          <a:xfrm>
            <a:off x="6210352" y="1774316"/>
            <a:ext cx="1109784" cy="2819355"/>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直線矢印コネクタ 24"/>
          <p:cNvCxnSpPr>
            <a:cxnSpLocks noChangeShapeType="1"/>
            <a:stCxn id="34" idx="0"/>
            <a:endCxn id="35" idx="1"/>
          </p:cNvCxnSpPr>
          <p:nvPr/>
        </p:nvCxnSpPr>
        <p:spPr bwMode="auto">
          <a:xfrm flipV="1">
            <a:off x="7722520" y="1158394"/>
            <a:ext cx="3054000" cy="3350726"/>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直線矢印コネクタ 24"/>
          <p:cNvCxnSpPr>
            <a:cxnSpLocks noChangeShapeType="1"/>
            <a:stCxn id="35" idx="2"/>
            <a:endCxn id="36" idx="0"/>
          </p:cNvCxnSpPr>
          <p:nvPr/>
        </p:nvCxnSpPr>
        <p:spPr bwMode="auto">
          <a:xfrm flipH="1">
            <a:off x="9804412" y="1264051"/>
            <a:ext cx="1194472" cy="2308965"/>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テキスト ボックス 26"/>
          <p:cNvSpPr txBox="1">
            <a:spLocks noChangeArrowheads="1"/>
          </p:cNvSpPr>
          <p:nvPr/>
        </p:nvSpPr>
        <p:spPr bwMode="auto">
          <a:xfrm>
            <a:off x="399104" y="846438"/>
            <a:ext cx="1024639" cy="338554"/>
          </a:xfrm>
          <a:prstGeom prst="rect">
            <a:avLst/>
          </a:prstGeom>
          <a:solidFill>
            <a:schemeClr val="bg1"/>
          </a:solidFill>
          <a:ln w="9525">
            <a:solidFill>
              <a:schemeClr val="tx1"/>
            </a:solidFill>
            <a:miter lim="800000"/>
            <a:headEnd/>
            <a:tailEnd/>
          </a:ln>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FontTx/>
              <a:buNone/>
            </a:pPr>
            <a:r>
              <a:rPr lang="ja-JP" altLang="en-US" sz="1600" dirty="0" smtClean="0">
                <a:latin typeface="Arial" panose="020B0604020202020204" pitchFamily="34" charset="0"/>
                <a:ea typeface="ＭＳ Ｐゴシック" panose="020B0600070205080204" pitchFamily="50" charset="-128"/>
              </a:rPr>
              <a:t>右クリック</a:t>
            </a:r>
            <a:endParaRPr lang="en-US" altLang="ja-JP" sz="1600" dirty="0">
              <a:latin typeface="Arial" panose="020B0604020202020204" pitchFamily="34" charset="0"/>
              <a:ea typeface="ＭＳ Ｐゴシック" panose="020B0600070205080204" pitchFamily="50" charset="-128"/>
            </a:endParaRPr>
          </a:p>
        </p:txBody>
      </p:sp>
      <p:sp>
        <p:nvSpPr>
          <p:cNvPr id="48" name="テキスト ボックス 26"/>
          <p:cNvSpPr txBox="1">
            <a:spLocks noChangeArrowheads="1"/>
          </p:cNvSpPr>
          <p:nvPr/>
        </p:nvSpPr>
        <p:spPr bwMode="auto">
          <a:xfrm>
            <a:off x="8859653" y="3952350"/>
            <a:ext cx="2957861" cy="2308324"/>
          </a:xfrm>
          <a:prstGeom prst="rect">
            <a:avLst/>
          </a:prstGeom>
          <a:solidFill>
            <a:schemeClr val="bg1"/>
          </a:solidFill>
          <a:ln w="9525">
            <a:solidFill>
              <a:schemeClr val="tx1"/>
            </a:solidFill>
            <a:miter lim="800000"/>
            <a:headEnd/>
            <a:tailEnd/>
          </a:ln>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FontTx/>
              <a:buNone/>
            </a:pPr>
            <a:r>
              <a:rPr lang="en-US" altLang="ja-JP" sz="1600" dirty="0" smtClean="0">
                <a:latin typeface="Arial" panose="020B0604020202020204" pitchFamily="34" charset="0"/>
                <a:ea typeface="ＭＳ Ｐゴシック" panose="020B0600070205080204" pitchFamily="50" charset="-128"/>
              </a:rPr>
              <a:t>0x00010000</a:t>
            </a:r>
            <a:r>
              <a:rPr lang="ja-JP" altLang="en-US" sz="1600" dirty="0" smtClean="0">
                <a:latin typeface="Arial" panose="020B0604020202020204" pitchFamily="34" charset="0"/>
                <a:ea typeface="ＭＳ Ｐゴシック" panose="020B0600070205080204" pitchFamily="50" charset="-128"/>
              </a:rPr>
              <a:t>番地から</a:t>
            </a:r>
            <a:endParaRPr lang="en-US" altLang="ja-JP" sz="1600" dirty="0" smtClean="0">
              <a:latin typeface="Arial" panose="020B0604020202020204" pitchFamily="34" charset="0"/>
              <a:ea typeface="ＭＳ Ｐゴシック" panose="020B0600070205080204" pitchFamily="50" charset="-128"/>
            </a:endParaRPr>
          </a:p>
          <a:p>
            <a:pPr>
              <a:lnSpc>
                <a:spcPct val="100000"/>
              </a:lnSpc>
              <a:buClrTx/>
              <a:buFontTx/>
              <a:buNone/>
            </a:pPr>
            <a:r>
              <a:rPr lang="en-US" altLang="ja-JP" sz="1600" dirty="0" smtClean="0">
                <a:latin typeface="Arial" panose="020B0604020202020204" pitchFamily="34" charset="0"/>
                <a:ea typeface="ＭＳ Ｐゴシック" panose="020B0600070205080204" pitchFamily="50" charset="-128"/>
              </a:rPr>
              <a:t>Ether</a:t>
            </a:r>
            <a:r>
              <a:rPr lang="ja-JP" altLang="en-US" sz="1600" dirty="0" smtClean="0">
                <a:latin typeface="Arial" panose="020B0604020202020204" pitchFamily="34" charset="0"/>
                <a:ea typeface="ＭＳ Ｐゴシック" panose="020B0600070205080204" pitchFamily="50" charset="-128"/>
              </a:rPr>
              <a:t>関連のセクション配置に</a:t>
            </a:r>
            <a:endParaRPr lang="en-US" altLang="ja-JP" sz="1600" dirty="0" smtClean="0">
              <a:latin typeface="Arial" panose="020B0604020202020204" pitchFamily="34" charset="0"/>
              <a:ea typeface="ＭＳ Ｐゴシック" panose="020B0600070205080204" pitchFamily="50" charset="-128"/>
            </a:endParaRPr>
          </a:p>
          <a:p>
            <a:pPr>
              <a:lnSpc>
                <a:spcPct val="100000"/>
              </a:lnSpc>
              <a:buClrTx/>
              <a:buFontTx/>
              <a:buNone/>
            </a:pPr>
            <a:r>
              <a:rPr lang="ja-JP" altLang="en-US" sz="1600" dirty="0" smtClean="0">
                <a:latin typeface="Arial" panose="020B0604020202020204" pitchFamily="34" charset="0"/>
                <a:ea typeface="ＭＳ Ｐゴシック" panose="020B0600070205080204" pitchFamily="50" charset="-128"/>
              </a:rPr>
              <a:t>なっていることを確認。</a:t>
            </a:r>
            <a:endParaRPr lang="en-US" altLang="ja-JP" sz="1600" dirty="0" smtClean="0">
              <a:latin typeface="Arial" panose="020B0604020202020204" pitchFamily="34" charset="0"/>
              <a:ea typeface="ＭＳ Ｐゴシック" panose="020B0600070205080204" pitchFamily="50" charset="-128"/>
            </a:endParaRPr>
          </a:p>
          <a:p>
            <a:pPr>
              <a:lnSpc>
                <a:spcPct val="100000"/>
              </a:lnSpc>
              <a:buClrTx/>
              <a:buFontTx/>
              <a:buNone/>
            </a:pPr>
            <a:endParaRPr lang="en-US" altLang="ja-JP" sz="1600" dirty="0">
              <a:latin typeface="Arial" panose="020B0604020202020204" pitchFamily="34" charset="0"/>
              <a:ea typeface="ＭＳ Ｐゴシック" panose="020B0600070205080204" pitchFamily="50" charset="-128"/>
            </a:endParaRPr>
          </a:p>
          <a:p>
            <a:pPr>
              <a:lnSpc>
                <a:spcPct val="100000"/>
              </a:lnSpc>
              <a:buClrTx/>
              <a:buFontTx/>
              <a:buNone/>
            </a:pPr>
            <a:r>
              <a:rPr lang="ja-JP" altLang="en-US" sz="1600" dirty="0" smtClean="0">
                <a:latin typeface="Arial" panose="020B0604020202020204" pitchFamily="34" charset="0"/>
                <a:ea typeface="ＭＳ Ｐゴシック" panose="020B0600070205080204" pitchFamily="50" charset="-128"/>
              </a:rPr>
              <a:t>本</a:t>
            </a:r>
            <a:r>
              <a:rPr lang="en-US" altLang="ja-JP" sz="1600" dirty="0" smtClean="0">
                <a:latin typeface="Arial" panose="020B0604020202020204" pitchFamily="34" charset="0"/>
                <a:ea typeface="ＭＳ Ｐゴシック" panose="020B0600070205080204" pitchFamily="50" charset="-128"/>
              </a:rPr>
              <a:t>Ether</a:t>
            </a:r>
            <a:r>
              <a:rPr lang="ja-JP" altLang="en-US" sz="1600" dirty="0" smtClean="0">
                <a:latin typeface="Arial" panose="020B0604020202020204" pitchFamily="34" charset="0"/>
                <a:ea typeface="ＭＳ Ｐゴシック" panose="020B0600070205080204" pitchFamily="50" charset="-128"/>
              </a:rPr>
              <a:t>コントローラは、</a:t>
            </a:r>
            <a:endParaRPr lang="en-US" altLang="ja-JP" sz="1600" dirty="0" smtClean="0">
              <a:latin typeface="Arial" panose="020B0604020202020204" pitchFamily="34" charset="0"/>
              <a:ea typeface="ＭＳ Ｐゴシック" panose="020B0600070205080204" pitchFamily="50" charset="-128"/>
            </a:endParaRPr>
          </a:p>
          <a:p>
            <a:pPr>
              <a:lnSpc>
                <a:spcPct val="100000"/>
              </a:lnSpc>
              <a:buClrTx/>
              <a:buFontTx/>
              <a:buNone/>
            </a:pPr>
            <a:r>
              <a:rPr lang="ja-JP" altLang="en-US" sz="1600" dirty="0" smtClean="0">
                <a:latin typeface="Arial" panose="020B0604020202020204" pitchFamily="34" charset="0"/>
                <a:ea typeface="ＭＳ Ｐゴシック" panose="020B0600070205080204" pitchFamily="50" charset="-128"/>
              </a:rPr>
              <a:t>バッファは</a:t>
            </a:r>
            <a:r>
              <a:rPr lang="en-US" altLang="ja-JP" sz="1600" dirty="0" smtClean="0">
                <a:latin typeface="Arial" panose="020B0604020202020204" pitchFamily="34" charset="0"/>
                <a:ea typeface="ＭＳ Ｐゴシック" panose="020B0600070205080204" pitchFamily="50" charset="-128"/>
              </a:rPr>
              <a:t>32</a:t>
            </a:r>
            <a:r>
              <a:rPr lang="ja-JP" altLang="en-US" sz="1600" dirty="0" smtClean="0">
                <a:latin typeface="Arial" panose="020B0604020202020204" pitchFamily="34" charset="0"/>
                <a:ea typeface="ＭＳ Ｐゴシック" panose="020B0600070205080204" pitchFamily="50" charset="-128"/>
              </a:rPr>
              <a:t>バイト、</a:t>
            </a:r>
            <a:endParaRPr lang="en-US" altLang="ja-JP" sz="1600" dirty="0" smtClean="0">
              <a:latin typeface="Arial" panose="020B0604020202020204" pitchFamily="34" charset="0"/>
              <a:ea typeface="ＭＳ Ｐゴシック" panose="020B0600070205080204" pitchFamily="50" charset="-128"/>
            </a:endParaRPr>
          </a:p>
          <a:p>
            <a:pPr>
              <a:lnSpc>
                <a:spcPct val="100000"/>
              </a:lnSpc>
              <a:buClrTx/>
              <a:buFontTx/>
              <a:buNone/>
            </a:pPr>
            <a:r>
              <a:rPr lang="ja-JP" altLang="en-US" sz="1600" dirty="0" smtClean="0">
                <a:latin typeface="Arial" panose="020B0604020202020204" pitchFamily="34" charset="0"/>
                <a:ea typeface="ＭＳ Ｐゴシック" panose="020B0600070205080204" pitchFamily="50" charset="-128"/>
              </a:rPr>
              <a:t>ディスクリプタは</a:t>
            </a:r>
            <a:r>
              <a:rPr lang="en-US" altLang="ja-JP" sz="1600" dirty="0" smtClean="0">
                <a:latin typeface="Arial" panose="020B0604020202020204" pitchFamily="34" charset="0"/>
                <a:ea typeface="ＭＳ Ｐゴシック" panose="020B0600070205080204" pitchFamily="50" charset="-128"/>
              </a:rPr>
              <a:t>16</a:t>
            </a:r>
            <a:r>
              <a:rPr lang="ja-JP" altLang="en-US" sz="1600" dirty="0" smtClean="0">
                <a:latin typeface="Arial" panose="020B0604020202020204" pitchFamily="34" charset="0"/>
                <a:ea typeface="ＭＳ Ｐゴシック" panose="020B0600070205080204" pitchFamily="50" charset="-128"/>
              </a:rPr>
              <a:t>バイト境界に</a:t>
            </a:r>
            <a:endParaRPr lang="en-US" altLang="ja-JP" sz="1600" dirty="0" smtClean="0">
              <a:latin typeface="Arial" panose="020B0604020202020204" pitchFamily="34" charset="0"/>
              <a:ea typeface="ＭＳ Ｐゴシック" panose="020B0600070205080204" pitchFamily="50" charset="-128"/>
            </a:endParaRPr>
          </a:p>
          <a:p>
            <a:pPr>
              <a:lnSpc>
                <a:spcPct val="100000"/>
              </a:lnSpc>
              <a:buClrTx/>
              <a:buFontTx/>
              <a:buNone/>
            </a:pPr>
            <a:r>
              <a:rPr lang="ja-JP" altLang="en-US" sz="1600" dirty="0">
                <a:latin typeface="Arial" panose="020B0604020202020204" pitchFamily="34" charset="0"/>
                <a:ea typeface="ＭＳ Ｐゴシック" panose="020B0600070205080204" pitchFamily="50" charset="-128"/>
              </a:rPr>
              <a:t>配置</a:t>
            </a:r>
            <a:r>
              <a:rPr lang="ja-JP" altLang="en-US" sz="1600" dirty="0" smtClean="0">
                <a:latin typeface="Arial" panose="020B0604020202020204" pitchFamily="34" charset="0"/>
                <a:ea typeface="ＭＳ Ｐゴシック" panose="020B0600070205080204" pitchFamily="50" charset="-128"/>
              </a:rPr>
              <a:t>する</a:t>
            </a:r>
            <a:r>
              <a:rPr lang="ja-JP" altLang="en-US" sz="1600" dirty="0">
                <a:latin typeface="Arial" panose="020B0604020202020204" pitchFamily="34" charset="0"/>
                <a:ea typeface="ＭＳ Ｐゴシック" panose="020B0600070205080204" pitchFamily="50" charset="-128"/>
              </a:rPr>
              <a:t>必要</a:t>
            </a:r>
            <a:r>
              <a:rPr lang="ja-JP" altLang="en-US" sz="1600" dirty="0" smtClean="0">
                <a:latin typeface="Arial" panose="020B0604020202020204" pitchFamily="34" charset="0"/>
                <a:ea typeface="ＭＳ Ｐゴシック" panose="020B0600070205080204" pitchFamily="50" charset="-128"/>
              </a:rPr>
              <a:t>があるため</a:t>
            </a:r>
            <a:endParaRPr lang="en-US" altLang="ja-JP" sz="1600" dirty="0" smtClean="0">
              <a:latin typeface="Arial" panose="020B0604020202020204" pitchFamily="34" charset="0"/>
              <a:ea typeface="ＭＳ Ｐゴシック" panose="020B0600070205080204" pitchFamily="50" charset="-128"/>
            </a:endParaRPr>
          </a:p>
          <a:p>
            <a:pPr>
              <a:lnSpc>
                <a:spcPct val="100000"/>
              </a:lnSpc>
              <a:buClrTx/>
              <a:buFontTx/>
              <a:buNone/>
            </a:pPr>
            <a:r>
              <a:rPr lang="ja-JP" altLang="en-US" sz="1600" dirty="0">
                <a:latin typeface="Arial" panose="020B0604020202020204" pitchFamily="34" charset="0"/>
                <a:ea typeface="ＭＳ Ｐゴシック" panose="020B0600070205080204" pitchFamily="50" charset="-128"/>
              </a:rPr>
              <a:t>特殊</a:t>
            </a:r>
            <a:r>
              <a:rPr lang="ja-JP" altLang="en-US" sz="1600" dirty="0" smtClean="0">
                <a:latin typeface="Arial" panose="020B0604020202020204" pitchFamily="34" charset="0"/>
                <a:ea typeface="ＭＳ Ｐゴシック" panose="020B0600070205080204" pitchFamily="50" charset="-128"/>
              </a:rPr>
              <a:t>なセクション</a:t>
            </a:r>
            <a:r>
              <a:rPr lang="ja-JP" altLang="en-US" sz="1600" dirty="0">
                <a:latin typeface="Arial" panose="020B0604020202020204" pitchFamily="34" charset="0"/>
                <a:ea typeface="ＭＳ Ｐゴシック" panose="020B0600070205080204" pitchFamily="50" charset="-128"/>
              </a:rPr>
              <a:t>設定</a:t>
            </a:r>
            <a:r>
              <a:rPr lang="ja-JP" altLang="en-US" sz="1600" dirty="0" smtClean="0">
                <a:latin typeface="Arial" panose="020B0604020202020204" pitchFamily="34" charset="0"/>
                <a:ea typeface="ＭＳ Ｐゴシック" panose="020B0600070205080204" pitchFamily="50" charset="-128"/>
              </a:rPr>
              <a:t>が必要</a:t>
            </a:r>
            <a:r>
              <a:rPr lang="ja-JP" altLang="en-US" sz="1600" dirty="0">
                <a:latin typeface="Arial" panose="020B0604020202020204" pitchFamily="34" charset="0"/>
                <a:ea typeface="ＭＳ Ｐゴシック" panose="020B0600070205080204" pitchFamily="50" charset="-128"/>
              </a:rPr>
              <a:t>。</a:t>
            </a:r>
            <a:endParaRPr lang="en-US" altLang="ja-JP" sz="1600" dirty="0" smtClean="0">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4018487100"/>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lang="en-US" altLang="ja-JP" dirty="0"/>
              <a:t>RX</a:t>
            </a:r>
            <a:r>
              <a:rPr lang="ja-JP" altLang="en-US" dirty="0"/>
              <a:t>マイコン内蔵</a:t>
            </a:r>
            <a:r>
              <a:rPr lang="en-US" altLang="ja-JP" dirty="0"/>
              <a:t>Ether</a:t>
            </a:r>
            <a:r>
              <a:rPr lang="ja-JP" altLang="en-US" dirty="0"/>
              <a:t>コントローラの</a:t>
            </a:r>
            <a:r>
              <a:rPr lang="ja-JP" altLang="en-US" dirty="0" smtClean="0"/>
              <a:t>仕組み</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173</a:t>
            </a:fld>
            <a:endParaRPr lang="de-DE" dirty="0"/>
          </a:p>
        </p:txBody>
      </p:sp>
      <p:sp>
        <p:nvSpPr>
          <p:cNvPr id="4" name="テキスト ボックス 3"/>
          <p:cNvSpPr txBox="1"/>
          <p:nvPr/>
        </p:nvSpPr>
        <p:spPr>
          <a:xfrm>
            <a:off x="1127448" y="2780928"/>
            <a:ext cx="6186309" cy="369332"/>
          </a:xfrm>
          <a:prstGeom prst="rect">
            <a:avLst/>
          </a:prstGeom>
          <a:noFill/>
        </p:spPr>
        <p:txBody>
          <a:bodyPr wrap="none" rtlCol="0">
            <a:spAutoFit/>
          </a:bodyPr>
          <a:lstStyle/>
          <a:p>
            <a:r>
              <a:rPr kumimoji="1" lang="ja-JP" altLang="en-US" dirty="0"/>
              <a:t>受信</a:t>
            </a:r>
            <a:r>
              <a:rPr kumimoji="1" lang="ja-JP" altLang="en-US" dirty="0" smtClean="0"/>
              <a:t>のみに観察</a:t>
            </a:r>
            <a:r>
              <a:rPr kumimoji="1" lang="ja-JP" altLang="en-US" dirty="0"/>
              <a:t>対象</a:t>
            </a:r>
            <a:r>
              <a:rPr kumimoji="1" lang="ja-JP" altLang="en-US" dirty="0" smtClean="0"/>
              <a:t>を絞って、受信時の動作を確認します</a:t>
            </a:r>
            <a:endParaRPr kumimoji="1" lang="ja-JP" altLang="en-US" dirty="0"/>
          </a:p>
        </p:txBody>
      </p:sp>
    </p:spTree>
    <p:extLst>
      <p:ext uri="{BB962C8B-B14F-4D97-AF65-F5344CB8AC3E}">
        <p14:creationId xmlns:p14="http://schemas.microsoft.com/office/powerpoint/2010/main" val="3238738716"/>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44" y="620688"/>
            <a:ext cx="9011908" cy="4334480"/>
          </a:xfrm>
          <a:prstGeom prst="rect">
            <a:avLst/>
          </a:prstGeom>
        </p:spPr>
      </p:pic>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174</a:t>
            </a:fld>
            <a:endParaRPr lang="de-DE" dirty="0"/>
          </a:p>
        </p:txBody>
      </p:sp>
      <p:sp>
        <p:nvSpPr>
          <p:cNvPr id="4" name="タイトル 1"/>
          <p:cNvSpPr txBox="1">
            <a:spLocks/>
          </p:cNvSpPr>
          <p:nvPr/>
        </p:nvSpPr>
        <p:spPr>
          <a:xfrm>
            <a:off x="1080000" y="44624"/>
            <a:ext cx="9000000" cy="455509"/>
          </a:xfrm>
          <a:prstGeom prst="rect">
            <a:avLst/>
          </a:prstGeom>
        </p:spPr>
        <p:txBody>
          <a:bodyPr vert="horz" wrap="square" lIns="0" tIns="0" rIns="0" bIns="0" rtlCol="0" anchor="b" anchorCtr="0">
            <a:spAutoFit/>
          </a:bodyPr>
          <a:lstStyle>
            <a:lvl1pPr algn="l" defTabSz="914400" rtl="0" eaLnBrk="1" latinLnBrk="0" hangingPunct="1">
              <a:lnSpc>
                <a:spcPct val="90000"/>
              </a:lnSpc>
              <a:spcBef>
                <a:spcPct val="0"/>
              </a:spcBef>
              <a:buNone/>
              <a:defRPr sz="3200" b="1" kern="1200" cap="none" baseline="0">
                <a:solidFill>
                  <a:schemeClr val="tx2"/>
                </a:solidFill>
                <a:latin typeface="メイリオ" panose="020B0604030504040204" pitchFamily="50" charset="-128"/>
                <a:ea typeface="メイリオ" panose="020B0604030504040204" pitchFamily="50" charset="-128"/>
                <a:cs typeface="Meiryo" panose="020B0604030504040204" pitchFamily="34" charset="-128"/>
              </a:defRPr>
            </a:lvl1pPr>
          </a:lstStyle>
          <a:p>
            <a:r>
              <a:rPr lang="en-US" altLang="ja-JP" dirty="0" smtClean="0"/>
              <a:t>RX</a:t>
            </a:r>
            <a:r>
              <a:rPr lang="ja-JP" altLang="en-US" dirty="0" smtClean="0"/>
              <a:t>マイコン内蔵</a:t>
            </a:r>
            <a:r>
              <a:rPr lang="en-US" altLang="ja-JP" dirty="0" smtClean="0"/>
              <a:t>Ether</a:t>
            </a:r>
            <a:r>
              <a:rPr lang="ja-JP" altLang="en-US" dirty="0" smtClean="0"/>
              <a:t>コントローラの仕組み</a:t>
            </a:r>
            <a:endParaRPr kumimoji="1" lang="ja-JP" altLang="en-US" dirty="0"/>
          </a:p>
        </p:txBody>
      </p:sp>
      <p:sp>
        <p:nvSpPr>
          <p:cNvPr id="6" name="正方形/長方形 9"/>
          <p:cNvSpPr>
            <a:spLocks noChangeArrowheads="1"/>
          </p:cNvSpPr>
          <p:nvPr/>
        </p:nvSpPr>
        <p:spPr bwMode="auto">
          <a:xfrm>
            <a:off x="695400" y="3284983"/>
            <a:ext cx="7848872" cy="1494687"/>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7" name="Text Box 11"/>
          <p:cNvSpPr txBox="1">
            <a:spLocks noChangeArrowheads="1"/>
          </p:cNvSpPr>
          <p:nvPr/>
        </p:nvSpPr>
        <p:spPr bwMode="auto">
          <a:xfrm>
            <a:off x="6816080" y="1700808"/>
            <a:ext cx="5030569" cy="4524315"/>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ja-JP" altLang="en-US" sz="1600" dirty="0" smtClean="0">
                <a:latin typeface="Arial" panose="020B0604020202020204" pitchFamily="34" charset="0"/>
                <a:ea typeface="ＭＳ Ｐゴシック" panose="020B0600070205080204" pitchFamily="50" charset="-128"/>
              </a:rPr>
              <a:t>マップファイルを開く。</a:t>
            </a:r>
            <a:endParaRPr lang="en-US" altLang="ja-JP" sz="1600" dirty="0" smtClean="0">
              <a:latin typeface="Arial" panose="020B0604020202020204" pitchFamily="34" charset="0"/>
              <a:ea typeface="ＭＳ Ｐゴシック" panose="020B0600070205080204" pitchFamily="50" charset="-128"/>
            </a:endParaRPr>
          </a:p>
          <a:p>
            <a:pPr>
              <a:lnSpc>
                <a:spcPct val="100000"/>
              </a:lnSpc>
              <a:buClrTx/>
              <a:buNone/>
            </a:pPr>
            <a:r>
              <a:rPr lang="en-US" altLang="ja-JP" sz="1600" dirty="0">
                <a:latin typeface="Arial" panose="020B0604020202020204" pitchFamily="34" charset="0"/>
                <a:ea typeface="ＭＳ Ｐゴシック" panose="020B0600070205080204" pitchFamily="50" charset="-128"/>
              </a:rPr>
              <a:t>C:\</a:t>
            </a:r>
            <a:r>
              <a:rPr lang="en-US" altLang="ja-JP" sz="1600" dirty="0" smtClean="0">
                <a:latin typeface="Arial" panose="020B0604020202020204" pitchFamily="34" charset="0"/>
                <a:ea typeface="ＭＳ Ｐゴシック" panose="020B0600070205080204" pitchFamily="50" charset="-128"/>
              </a:rPr>
              <a:t>WorkSpace\rx65n_rsk_tcpip\HardwareDebug\</a:t>
            </a:r>
          </a:p>
          <a:p>
            <a:pPr>
              <a:lnSpc>
                <a:spcPct val="100000"/>
              </a:lnSpc>
              <a:buClrTx/>
              <a:buNone/>
            </a:pPr>
            <a:r>
              <a:rPr lang="ja-JP" altLang="en-US" sz="1600" dirty="0">
                <a:latin typeface="Arial" panose="020B0604020202020204" pitchFamily="34" charset="0"/>
                <a:ea typeface="ＭＳ Ｐゴシック" panose="020B0600070205080204" pitchFamily="50" charset="-128"/>
              </a:rPr>
              <a:t>　</a:t>
            </a:r>
            <a:r>
              <a:rPr lang="ja-JP" altLang="en-US" sz="1600" dirty="0" smtClean="0">
                <a:latin typeface="Arial" panose="020B0604020202020204" pitchFamily="34" charset="0"/>
                <a:ea typeface="ＭＳ Ｐゴシック" panose="020B0600070205080204" pitchFamily="50" charset="-128"/>
              </a:rPr>
              <a:t>→</a:t>
            </a:r>
            <a:r>
              <a:rPr lang="en-US" altLang="ja-JP" sz="1600" dirty="0" smtClean="0">
                <a:latin typeface="Arial" panose="020B0604020202020204" pitchFamily="34" charset="0"/>
                <a:ea typeface="ＭＳ Ｐゴシック" panose="020B0600070205080204" pitchFamily="50" charset="-128"/>
              </a:rPr>
              <a:t>rx65n_rsk_tcpip.map</a:t>
            </a:r>
          </a:p>
          <a:p>
            <a:pPr>
              <a:lnSpc>
                <a:spcPct val="100000"/>
              </a:lnSpc>
              <a:buClrTx/>
              <a:buNone/>
            </a:pPr>
            <a:endParaRPr lang="en-US" altLang="ja-JP" sz="1600" dirty="0">
              <a:latin typeface="Arial" panose="020B0604020202020204" pitchFamily="34" charset="0"/>
              <a:ea typeface="ＭＳ Ｐゴシック" panose="020B0600070205080204" pitchFamily="50" charset="-128"/>
            </a:endParaRPr>
          </a:p>
          <a:p>
            <a:pPr>
              <a:lnSpc>
                <a:spcPct val="100000"/>
              </a:lnSpc>
              <a:buClrTx/>
              <a:buNone/>
            </a:pPr>
            <a:r>
              <a:rPr lang="en-US" altLang="ja-JP" sz="1600" dirty="0" smtClean="0">
                <a:latin typeface="Arial" panose="020B0604020202020204" pitchFamily="34" charset="0"/>
                <a:ea typeface="ＭＳ Ｐゴシック" panose="020B0600070205080204" pitchFamily="50" charset="-128"/>
              </a:rPr>
              <a:t>B_ETHERNET_BUFFERS_1</a:t>
            </a:r>
            <a:r>
              <a:rPr lang="ja-JP" altLang="en-US" sz="1600" dirty="0" smtClean="0">
                <a:latin typeface="Arial" panose="020B0604020202020204" pitchFamily="34" charset="0"/>
                <a:ea typeface="ＭＳ Ｐゴシック" panose="020B0600070205080204" pitchFamily="50" charset="-128"/>
              </a:rPr>
              <a:t>が</a:t>
            </a:r>
            <a:r>
              <a:rPr lang="en-US" altLang="ja-JP" sz="1600" dirty="0" smtClean="0">
                <a:latin typeface="Arial" panose="020B0604020202020204" pitchFamily="34" charset="0"/>
                <a:ea typeface="ＭＳ Ｐゴシック" panose="020B0600070205080204" pitchFamily="50" charset="-128"/>
              </a:rPr>
              <a:t>0x00010000</a:t>
            </a:r>
          </a:p>
          <a:p>
            <a:pPr>
              <a:lnSpc>
                <a:spcPct val="100000"/>
              </a:lnSpc>
              <a:buClrTx/>
              <a:buNone/>
            </a:pPr>
            <a:r>
              <a:rPr lang="en-US" altLang="ja-JP" sz="1600" dirty="0" smtClean="0">
                <a:latin typeface="Arial" panose="020B0604020202020204" pitchFamily="34" charset="0"/>
                <a:ea typeface="ＭＳ Ｐゴシック" panose="020B0600070205080204" pitchFamily="50" charset="-128"/>
              </a:rPr>
              <a:t>B_RX_DESC_1</a:t>
            </a:r>
            <a:r>
              <a:rPr lang="ja-JP" altLang="en-US" sz="1600" dirty="0" smtClean="0">
                <a:latin typeface="Arial" panose="020B0604020202020204" pitchFamily="34" charset="0"/>
                <a:ea typeface="ＭＳ Ｐゴシック" panose="020B0600070205080204" pitchFamily="50" charset="-128"/>
              </a:rPr>
              <a:t>が</a:t>
            </a:r>
            <a:r>
              <a:rPr lang="en-US" altLang="ja-JP" sz="1600" dirty="0" smtClean="0">
                <a:latin typeface="Arial" panose="020B0604020202020204" pitchFamily="34" charset="0"/>
                <a:ea typeface="ＭＳ Ｐゴシック" panose="020B0600070205080204" pitchFamily="50" charset="-128"/>
              </a:rPr>
              <a:t>0x00010c00</a:t>
            </a:r>
            <a:r>
              <a:rPr lang="ja-JP" altLang="en-US" sz="1600" dirty="0" err="1" smtClean="0">
                <a:latin typeface="Arial" panose="020B0604020202020204" pitchFamily="34" charset="0"/>
                <a:ea typeface="ＭＳ Ｐゴシック" panose="020B0600070205080204" pitchFamily="50" charset="-128"/>
              </a:rPr>
              <a:t>、</a:t>
            </a:r>
            <a:endParaRPr lang="en-US" altLang="ja-JP" sz="1600" dirty="0" smtClean="0">
              <a:latin typeface="Arial" panose="020B0604020202020204" pitchFamily="34" charset="0"/>
              <a:ea typeface="ＭＳ Ｐゴシック" panose="020B0600070205080204" pitchFamily="50" charset="-128"/>
            </a:endParaRPr>
          </a:p>
          <a:p>
            <a:pPr>
              <a:lnSpc>
                <a:spcPct val="100000"/>
              </a:lnSpc>
              <a:buClrTx/>
              <a:buNone/>
            </a:pPr>
            <a:r>
              <a:rPr lang="en-US" altLang="ja-JP" sz="1600" dirty="0" smtClean="0">
                <a:latin typeface="Arial" panose="020B0604020202020204" pitchFamily="34" charset="0"/>
                <a:ea typeface="ＭＳ Ｐゴシック" panose="020B0600070205080204" pitchFamily="50" charset="-128"/>
              </a:rPr>
              <a:t>B_TX_DESC_1</a:t>
            </a:r>
            <a:r>
              <a:rPr lang="ja-JP" altLang="en-US" sz="1600" dirty="0" smtClean="0">
                <a:latin typeface="Arial" panose="020B0604020202020204" pitchFamily="34" charset="0"/>
                <a:ea typeface="ＭＳ Ｐゴシック" panose="020B0600070205080204" pitchFamily="50" charset="-128"/>
              </a:rPr>
              <a:t>が</a:t>
            </a:r>
            <a:r>
              <a:rPr lang="en-US" altLang="ja-JP" sz="1600" dirty="0" smtClean="0">
                <a:latin typeface="Arial" panose="020B0604020202020204" pitchFamily="34" charset="0"/>
                <a:ea typeface="ＭＳ Ｐゴシック" panose="020B0600070205080204" pitchFamily="50" charset="-128"/>
              </a:rPr>
              <a:t>0x00010c10</a:t>
            </a:r>
          </a:p>
          <a:p>
            <a:pPr>
              <a:lnSpc>
                <a:spcPct val="100000"/>
              </a:lnSpc>
              <a:buClrTx/>
              <a:buNone/>
            </a:pPr>
            <a:r>
              <a:rPr lang="ja-JP" altLang="en-US" sz="1600" dirty="0" smtClean="0">
                <a:latin typeface="Arial" panose="020B0604020202020204" pitchFamily="34" charset="0"/>
                <a:ea typeface="ＭＳ Ｐゴシック" panose="020B0600070205080204" pitchFamily="50" charset="-128"/>
              </a:rPr>
              <a:t>に割り当てられている。</a:t>
            </a:r>
            <a:r>
              <a:rPr lang="ja-JP" altLang="en-US" sz="1600" b="1" dirty="0" smtClean="0">
                <a:solidFill>
                  <a:srgbClr val="FF0000"/>
                </a:solidFill>
                <a:latin typeface="Arial" panose="020B0604020202020204" pitchFamily="34" charset="0"/>
                <a:ea typeface="ＭＳ Ｐゴシック" panose="020B0600070205080204" pitchFamily="50" charset="-128"/>
              </a:rPr>
              <a:t>前ページの配置境界制限を守れば何番地でも良い。外部メモリでも良い。</a:t>
            </a:r>
            <a:endParaRPr lang="en-US" altLang="ja-JP" sz="1600" b="1" dirty="0" smtClean="0">
              <a:solidFill>
                <a:srgbClr val="FF0000"/>
              </a:solidFill>
              <a:latin typeface="Arial" panose="020B0604020202020204" pitchFamily="34" charset="0"/>
              <a:ea typeface="ＭＳ Ｐゴシック" panose="020B0600070205080204" pitchFamily="50" charset="-128"/>
            </a:endParaRPr>
          </a:p>
          <a:p>
            <a:pPr>
              <a:lnSpc>
                <a:spcPct val="100000"/>
              </a:lnSpc>
              <a:buClrTx/>
              <a:buNone/>
            </a:pPr>
            <a:endParaRPr lang="en-US" altLang="ja-JP" sz="1600" dirty="0">
              <a:latin typeface="Arial" panose="020B0604020202020204" pitchFamily="34" charset="0"/>
              <a:ea typeface="ＭＳ Ｐゴシック" panose="020B0600070205080204" pitchFamily="50" charset="-128"/>
            </a:endParaRPr>
          </a:p>
          <a:p>
            <a:pPr>
              <a:lnSpc>
                <a:spcPct val="100000"/>
              </a:lnSpc>
              <a:buClrTx/>
              <a:buNone/>
            </a:pPr>
            <a:r>
              <a:rPr lang="en-US" altLang="ja-JP" sz="1600" dirty="0" smtClean="0">
                <a:latin typeface="Arial" panose="020B0604020202020204" pitchFamily="34" charset="0"/>
                <a:ea typeface="ＭＳ Ｐゴシック" panose="020B0600070205080204" pitchFamily="50" charset="-128"/>
              </a:rPr>
              <a:t>B_ETHERNET_BUFFERS_1</a:t>
            </a:r>
            <a:r>
              <a:rPr lang="ja-JP" altLang="en-US" sz="1600" dirty="0" err="1" smtClean="0">
                <a:latin typeface="Arial" panose="020B0604020202020204" pitchFamily="34" charset="0"/>
                <a:ea typeface="ＭＳ Ｐゴシック" panose="020B0600070205080204" pitchFamily="50" charset="-128"/>
              </a:rPr>
              <a:t>には</a:t>
            </a:r>
            <a:endParaRPr lang="en-US" altLang="ja-JP" sz="1600" dirty="0" smtClean="0">
              <a:latin typeface="Arial" panose="020B0604020202020204" pitchFamily="34" charset="0"/>
              <a:ea typeface="ＭＳ Ｐゴシック" panose="020B0600070205080204" pitchFamily="50" charset="-128"/>
            </a:endParaRPr>
          </a:p>
          <a:p>
            <a:pPr>
              <a:lnSpc>
                <a:spcPct val="100000"/>
              </a:lnSpc>
              <a:buClrTx/>
              <a:buNone/>
            </a:pPr>
            <a:r>
              <a:rPr lang="ja-JP" altLang="en-US" sz="1600" dirty="0" smtClean="0">
                <a:latin typeface="Arial" panose="020B0604020202020204" pitchFamily="34" charset="0"/>
                <a:ea typeface="ＭＳ Ｐゴシック" panose="020B0600070205080204" pitchFamily="50" charset="-128"/>
              </a:rPr>
              <a:t>受信バッファ</a:t>
            </a:r>
            <a:r>
              <a:rPr lang="en-US" altLang="ja-JP" sz="1600" dirty="0" smtClean="0">
                <a:latin typeface="Arial" panose="020B0604020202020204" pitchFamily="34" charset="0"/>
                <a:ea typeface="ＭＳ Ｐゴシック" panose="020B0600070205080204" pitchFamily="50" charset="-128"/>
              </a:rPr>
              <a:t>1</a:t>
            </a:r>
            <a:r>
              <a:rPr lang="ja-JP" altLang="en-US" sz="1600" dirty="0" err="1" smtClean="0">
                <a:latin typeface="Arial" panose="020B0604020202020204" pitchFamily="34" charset="0"/>
                <a:ea typeface="ＭＳ Ｐゴシック" panose="020B0600070205080204" pitchFamily="50" charset="-128"/>
              </a:rPr>
              <a:t>、</a:t>
            </a:r>
            <a:r>
              <a:rPr lang="ja-JP" altLang="en-US" sz="1600" dirty="0" smtClean="0">
                <a:latin typeface="Arial" panose="020B0604020202020204" pitchFamily="34" charset="0"/>
                <a:ea typeface="ＭＳ Ｐゴシック" panose="020B0600070205080204" pitchFamily="50" charset="-128"/>
              </a:rPr>
              <a:t>送信バッファ</a:t>
            </a:r>
            <a:r>
              <a:rPr lang="en-US" altLang="ja-JP" sz="1600" dirty="0" smtClean="0">
                <a:latin typeface="Arial" panose="020B0604020202020204" pitchFamily="34" charset="0"/>
                <a:ea typeface="ＭＳ Ｐゴシック" panose="020B0600070205080204" pitchFamily="50" charset="-128"/>
              </a:rPr>
              <a:t>1</a:t>
            </a:r>
            <a:r>
              <a:rPr lang="ja-JP" altLang="en-US" sz="1600" dirty="0" smtClean="0">
                <a:latin typeface="Arial" panose="020B0604020202020204" pitchFamily="34" charset="0"/>
                <a:ea typeface="ＭＳ Ｐゴシック" panose="020B0600070205080204" pitchFamily="50" charset="-128"/>
              </a:rPr>
              <a:t>が入る。</a:t>
            </a:r>
            <a:endParaRPr lang="en-US" altLang="ja-JP" sz="1600" dirty="0" smtClean="0">
              <a:latin typeface="Arial" panose="020B0604020202020204" pitchFamily="34" charset="0"/>
              <a:ea typeface="ＭＳ Ｐゴシック" panose="020B0600070205080204" pitchFamily="50" charset="-128"/>
            </a:endParaRPr>
          </a:p>
          <a:p>
            <a:pPr>
              <a:lnSpc>
                <a:spcPct val="100000"/>
              </a:lnSpc>
              <a:buClrTx/>
              <a:buNone/>
            </a:pPr>
            <a:endParaRPr lang="en-US" altLang="ja-JP" sz="1600" dirty="0" smtClean="0">
              <a:latin typeface="Arial" panose="020B0604020202020204" pitchFamily="34" charset="0"/>
              <a:ea typeface="ＭＳ Ｐゴシック" panose="020B0600070205080204" pitchFamily="50" charset="-128"/>
            </a:endParaRPr>
          </a:p>
          <a:p>
            <a:pPr>
              <a:lnSpc>
                <a:spcPct val="100000"/>
              </a:lnSpc>
              <a:buClrTx/>
              <a:buNone/>
            </a:pPr>
            <a:r>
              <a:rPr lang="ja-JP" altLang="en-US" sz="1600" dirty="0" smtClean="0">
                <a:latin typeface="Arial" panose="020B0604020202020204" pitchFamily="34" charset="0"/>
                <a:ea typeface="ＭＳ Ｐゴシック" panose="020B0600070205080204" pitchFamily="50" charset="-128"/>
              </a:rPr>
              <a:t>受信バッファ</a:t>
            </a:r>
            <a:r>
              <a:rPr lang="en-US" altLang="ja-JP" sz="1600" dirty="0" smtClean="0">
                <a:latin typeface="Arial" panose="020B0604020202020204" pitchFamily="34" charset="0"/>
                <a:ea typeface="ＭＳ Ｐゴシック" panose="020B0600070205080204" pitchFamily="50" charset="-128"/>
              </a:rPr>
              <a:t>1</a:t>
            </a:r>
            <a:r>
              <a:rPr lang="ja-JP" altLang="en-US" sz="1600" dirty="0" smtClean="0">
                <a:latin typeface="Arial" panose="020B0604020202020204" pitchFamily="34" charset="0"/>
                <a:ea typeface="ＭＳ Ｐゴシック" panose="020B0600070205080204" pitchFamily="50" charset="-128"/>
              </a:rPr>
              <a:t>は</a:t>
            </a:r>
            <a:r>
              <a:rPr lang="en-US" altLang="ja-JP" sz="1600" dirty="0" smtClean="0">
                <a:latin typeface="Arial" panose="020B0604020202020204" pitchFamily="34" charset="0"/>
                <a:ea typeface="ＭＳ Ｐゴシック" panose="020B0600070205080204" pitchFamily="50" charset="-128"/>
              </a:rPr>
              <a:t>0x00010000</a:t>
            </a:r>
          </a:p>
          <a:p>
            <a:pPr>
              <a:lnSpc>
                <a:spcPct val="100000"/>
              </a:lnSpc>
              <a:buClrTx/>
              <a:buNone/>
            </a:pPr>
            <a:r>
              <a:rPr lang="ja-JP" altLang="en-US" sz="1600" dirty="0" smtClean="0">
                <a:latin typeface="Arial" panose="020B0604020202020204" pitchFamily="34" charset="0"/>
                <a:ea typeface="ＭＳ Ｐゴシック" panose="020B0600070205080204" pitchFamily="50" charset="-128"/>
              </a:rPr>
              <a:t>送信バッファ</a:t>
            </a:r>
            <a:r>
              <a:rPr lang="en-US" altLang="ja-JP" sz="1600" dirty="0" smtClean="0">
                <a:latin typeface="Arial" panose="020B0604020202020204" pitchFamily="34" charset="0"/>
                <a:ea typeface="ＭＳ Ｐゴシック" panose="020B0600070205080204" pitchFamily="50" charset="-128"/>
              </a:rPr>
              <a:t>1</a:t>
            </a:r>
            <a:r>
              <a:rPr lang="ja-JP" altLang="en-US" sz="1600" dirty="0" smtClean="0">
                <a:latin typeface="Arial" panose="020B0604020202020204" pitchFamily="34" charset="0"/>
                <a:ea typeface="ＭＳ Ｐゴシック" panose="020B0600070205080204" pitchFamily="50" charset="-128"/>
              </a:rPr>
              <a:t>は</a:t>
            </a:r>
            <a:r>
              <a:rPr lang="en-US" altLang="ja-JP" sz="1600" dirty="0" smtClean="0">
                <a:latin typeface="Arial" panose="020B0604020202020204" pitchFamily="34" charset="0"/>
                <a:ea typeface="ＭＳ Ｐゴシック" panose="020B0600070205080204" pitchFamily="50" charset="-128"/>
              </a:rPr>
              <a:t>0x00010600</a:t>
            </a:r>
          </a:p>
          <a:p>
            <a:pPr>
              <a:lnSpc>
                <a:spcPct val="100000"/>
              </a:lnSpc>
              <a:buClrTx/>
              <a:buNone/>
            </a:pPr>
            <a:endParaRPr lang="en-US" altLang="ja-JP" sz="1600" dirty="0">
              <a:latin typeface="Arial" panose="020B0604020202020204" pitchFamily="34" charset="0"/>
              <a:ea typeface="ＭＳ Ｐゴシック" panose="020B0600070205080204" pitchFamily="50" charset="-128"/>
            </a:endParaRPr>
          </a:p>
          <a:p>
            <a:pPr>
              <a:lnSpc>
                <a:spcPct val="100000"/>
              </a:lnSpc>
              <a:buClrTx/>
              <a:buNone/>
            </a:pPr>
            <a:r>
              <a:rPr lang="ja-JP" altLang="en-US" sz="1600" b="1" dirty="0" smtClean="0">
                <a:solidFill>
                  <a:srgbClr val="FF0000"/>
                </a:solidFill>
                <a:latin typeface="Arial" panose="020B0604020202020204" pitchFamily="34" charset="0"/>
                <a:ea typeface="ＭＳ Ｐゴシック" panose="020B0600070205080204" pitchFamily="50" charset="-128"/>
              </a:rPr>
              <a:t>受信バッファ</a:t>
            </a:r>
            <a:r>
              <a:rPr lang="en-US" altLang="ja-JP" sz="1600" b="1" dirty="0" smtClean="0">
                <a:solidFill>
                  <a:srgbClr val="FF0000"/>
                </a:solidFill>
                <a:latin typeface="Arial" panose="020B0604020202020204" pitchFamily="34" charset="0"/>
                <a:ea typeface="ＭＳ Ｐゴシック" panose="020B0600070205080204" pitchFamily="50" charset="-128"/>
              </a:rPr>
              <a:t>0x00010000</a:t>
            </a:r>
            <a:r>
              <a:rPr lang="ja-JP" altLang="en-US" sz="1600" b="1" dirty="0" smtClean="0">
                <a:solidFill>
                  <a:srgbClr val="FF0000"/>
                </a:solidFill>
                <a:latin typeface="Arial" panose="020B0604020202020204" pitchFamily="34" charset="0"/>
                <a:ea typeface="ＭＳ Ｐゴシック" panose="020B0600070205080204" pitchFamily="50" charset="-128"/>
              </a:rPr>
              <a:t>と、</a:t>
            </a:r>
            <a:endParaRPr lang="en-US" altLang="ja-JP" sz="1600" b="1" dirty="0" smtClean="0">
              <a:solidFill>
                <a:srgbClr val="FF0000"/>
              </a:solidFill>
              <a:latin typeface="Arial" panose="020B0604020202020204" pitchFamily="34" charset="0"/>
              <a:ea typeface="ＭＳ Ｐゴシック" panose="020B0600070205080204" pitchFamily="50" charset="-128"/>
            </a:endParaRPr>
          </a:p>
          <a:p>
            <a:pPr>
              <a:lnSpc>
                <a:spcPct val="100000"/>
              </a:lnSpc>
              <a:buClrTx/>
              <a:buNone/>
            </a:pPr>
            <a:r>
              <a:rPr lang="ja-JP" altLang="en-US" sz="1600" b="1" dirty="0" smtClean="0">
                <a:solidFill>
                  <a:srgbClr val="FF0000"/>
                </a:solidFill>
                <a:latin typeface="Arial" panose="020B0604020202020204" pitchFamily="34" charset="0"/>
                <a:ea typeface="ＭＳ Ｐゴシック" panose="020B0600070205080204" pitchFamily="50" charset="-128"/>
              </a:rPr>
              <a:t>受信ディスクリプタ</a:t>
            </a:r>
            <a:r>
              <a:rPr lang="en-US" altLang="ja-JP" sz="1600" b="1" dirty="0" smtClean="0">
                <a:solidFill>
                  <a:srgbClr val="FF0000"/>
                </a:solidFill>
                <a:latin typeface="Arial" panose="020B0604020202020204" pitchFamily="34" charset="0"/>
                <a:ea typeface="ＭＳ Ｐゴシック" panose="020B0600070205080204" pitchFamily="50" charset="-128"/>
              </a:rPr>
              <a:t>0x00010c00</a:t>
            </a:r>
            <a:r>
              <a:rPr lang="ja-JP" altLang="en-US" sz="1600" dirty="0" smtClean="0">
                <a:latin typeface="Arial" panose="020B0604020202020204" pitchFamily="34" charset="0"/>
                <a:ea typeface="ＭＳ Ｐゴシック" panose="020B0600070205080204" pitchFamily="50" charset="-128"/>
              </a:rPr>
              <a:t>を本実験でモニタする</a:t>
            </a:r>
            <a:endParaRPr lang="en-US" altLang="ja-JP" sz="1600" dirty="0" smtClean="0">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45429315"/>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175</a:t>
            </a:fld>
            <a:endParaRPr lang="de-DE"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254" y="548680"/>
            <a:ext cx="10050665" cy="5457977"/>
          </a:xfrm>
          <a:prstGeom prst="rect">
            <a:avLst/>
          </a:prstGeom>
        </p:spPr>
      </p:pic>
      <p:sp>
        <p:nvSpPr>
          <p:cNvPr id="5" name="タイトル 1"/>
          <p:cNvSpPr txBox="1">
            <a:spLocks/>
          </p:cNvSpPr>
          <p:nvPr/>
        </p:nvSpPr>
        <p:spPr>
          <a:xfrm>
            <a:off x="1080000" y="44624"/>
            <a:ext cx="9000000" cy="455509"/>
          </a:xfrm>
          <a:prstGeom prst="rect">
            <a:avLst/>
          </a:prstGeom>
        </p:spPr>
        <p:txBody>
          <a:bodyPr vert="horz" wrap="square" lIns="0" tIns="0" rIns="0" bIns="0" rtlCol="0" anchor="b" anchorCtr="0">
            <a:spAutoFit/>
          </a:bodyPr>
          <a:lstStyle>
            <a:lvl1pPr algn="l" defTabSz="914400" rtl="0" eaLnBrk="1" latinLnBrk="0" hangingPunct="1">
              <a:lnSpc>
                <a:spcPct val="90000"/>
              </a:lnSpc>
              <a:spcBef>
                <a:spcPct val="0"/>
              </a:spcBef>
              <a:buNone/>
              <a:defRPr sz="3200" b="1" kern="1200" cap="none" baseline="0">
                <a:solidFill>
                  <a:schemeClr val="tx2"/>
                </a:solidFill>
                <a:latin typeface="メイリオ" panose="020B0604030504040204" pitchFamily="50" charset="-128"/>
                <a:ea typeface="メイリオ" panose="020B0604030504040204" pitchFamily="50" charset="-128"/>
                <a:cs typeface="Meiryo" panose="020B0604030504040204" pitchFamily="34" charset="-128"/>
              </a:defRPr>
            </a:lvl1pPr>
          </a:lstStyle>
          <a:p>
            <a:r>
              <a:rPr lang="en-US" altLang="ja-JP" dirty="0" smtClean="0"/>
              <a:t>RX</a:t>
            </a:r>
            <a:r>
              <a:rPr lang="ja-JP" altLang="en-US" dirty="0" smtClean="0"/>
              <a:t>マイコン内蔵</a:t>
            </a:r>
            <a:r>
              <a:rPr lang="en-US" altLang="ja-JP" dirty="0" smtClean="0"/>
              <a:t>Ether</a:t>
            </a:r>
            <a:r>
              <a:rPr lang="ja-JP" altLang="en-US" dirty="0" smtClean="0"/>
              <a:t>コントローラの仕組み</a:t>
            </a:r>
            <a:endParaRPr kumimoji="1" lang="ja-JP" altLang="en-US" dirty="0"/>
          </a:p>
        </p:txBody>
      </p:sp>
      <p:sp>
        <p:nvSpPr>
          <p:cNvPr id="6" name="正方形/長方形 9"/>
          <p:cNvSpPr>
            <a:spLocks noChangeArrowheads="1"/>
          </p:cNvSpPr>
          <p:nvPr/>
        </p:nvSpPr>
        <p:spPr bwMode="auto">
          <a:xfrm>
            <a:off x="6600056" y="660278"/>
            <a:ext cx="1296144" cy="288032"/>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7" name="正方形/長方形 9"/>
          <p:cNvSpPr>
            <a:spLocks noChangeArrowheads="1"/>
          </p:cNvSpPr>
          <p:nvPr/>
        </p:nvSpPr>
        <p:spPr bwMode="auto">
          <a:xfrm>
            <a:off x="6672064" y="1628800"/>
            <a:ext cx="1296144" cy="288032"/>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8" name="正方形/長方形 9"/>
          <p:cNvSpPr>
            <a:spLocks noChangeArrowheads="1"/>
          </p:cNvSpPr>
          <p:nvPr/>
        </p:nvSpPr>
        <p:spPr bwMode="auto">
          <a:xfrm>
            <a:off x="8544272" y="3717032"/>
            <a:ext cx="1296144" cy="288032"/>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9" name="直線矢印コネクタ 24"/>
          <p:cNvCxnSpPr>
            <a:cxnSpLocks noChangeShapeType="1"/>
            <a:stCxn id="6" idx="2"/>
            <a:endCxn id="7" idx="0"/>
          </p:cNvCxnSpPr>
          <p:nvPr/>
        </p:nvCxnSpPr>
        <p:spPr bwMode="auto">
          <a:xfrm>
            <a:off x="7248128" y="948310"/>
            <a:ext cx="72008" cy="680490"/>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直線矢印コネクタ 24"/>
          <p:cNvCxnSpPr>
            <a:cxnSpLocks noChangeShapeType="1"/>
            <a:stCxn id="7" idx="2"/>
            <a:endCxn id="8" idx="0"/>
          </p:cNvCxnSpPr>
          <p:nvPr/>
        </p:nvCxnSpPr>
        <p:spPr bwMode="auto">
          <a:xfrm>
            <a:off x="7320136" y="1916832"/>
            <a:ext cx="1872208" cy="1800200"/>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832608544"/>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176</a:t>
            </a:fld>
            <a:endParaRPr lang="de-DE" dirty="0"/>
          </a:p>
        </p:txBody>
      </p:sp>
      <p:sp>
        <p:nvSpPr>
          <p:cNvPr id="5" name="タイトル 1"/>
          <p:cNvSpPr txBox="1">
            <a:spLocks/>
          </p:cNvSpPr>
          <p:nvPr/>
        </p:nvSpPr>
        <p:spPr>
          <a:xfrm>
            <a:off x="1080000" y="44624"/>
            <a:ext cx="9000000" cy="455509"/>
          </a:xfrm>
          <a:prstGeom prst="rect">
            <a:avLst/>
          </a:prstGeom>
        </p:spPr>
        <p:txBody>
          <a:bodyPr vert="horz" wrap="square" lIns="0" tIns="0" rIns="0" bIns="0" rtlCol="0" anchor="b" anchorCtr="0">
            <a:spAutoFit/>
          </a:bodyPr>
          <a:lstStyle>
            <a:lvl1pPr algn="l" defTabSz="914400" rtl="0" eaLnBrk="1" latinLnBrk="0" hangingPunct="1">
              <a:lnSpc>
                <a:spcPct val="90000"/>
              </a:lnSpc>
              <a:spcBef>
                <a:spcPct val="0"/>
              </a:spcBef>
              <a:buNone/>
              <a:defRPr sz="3200" b="1" kern="1200" cap="none" baseline="0">
                <a:solidFill>
                  <a:schemeClr val="tx2"/>
                </a:solidFill>
                <a:latin typeface="メイリオ" panose="020B0604030504040204" pitchFamily="50" charset="-128"/>
                <a:ea typeface="メイリオ" panose="020B0604030504040204" pitchFamily="50" charset="-128"/>
                <a:cs typeface="Meiryo" panose="020B0604030504040204" pitchFamily="34" charset="-128"/>
              </a:defRPr>
            </a:lvl1pPr>
          </a:lstStyle>
          <a:p>
            <a:r>
              <a:rPr lang="en-US" altLang="ja-JP" dirty="0" smtClean="0"/>
              <a:t>RX</a:t>
            </a:r>
            <a:r>
              <a:rPr lang="ja-JP" altLang="en-US" dirty="0" smtClean="0"/>
              <a:t>マイコン内蔵</a:t>
            </a:r>
            <a:r>
              <a:rPr lang="en-US" altLang="ja-JP" dirty="0" smtClean="0"/>
              <a:t>Ether</a:t>
            </a:r>
            <a:r>
              <a:rPr lang="ja-JP" altLang="en-US" dirty="0" smtClean="0"/>
              <a:t>コントローラの仕組み</a:t>
            </a:r>
            <a:endParaRPr kumimoji="1" lang="ja-JP" altLang="en-US" dirty="0"/>
          </a:p>
        </p:txBody>
      </p:sp>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905242"/>
            <a:ext cx="5928872" cy="4188054"/>
          </a:xfrm>
          <a:prstGeom prst="rect">
            <a:avLst/>
          </a:prstGeom>
        </p:spPr>
      </p:pic>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36" y="492801"/>
            <a:ext cx="6141470" cy="4346271"/>
          </a:xfrm>
          <a:prstGeom prst="rect">
            <a:avLst/>
          </a:prstGeom>
        </p:spPr>
      </p:pic>
      <p:sp>
        <p:nvSpPr>
          <p:cNvPr id="8" name="正方形/長方形 9"/>
          <p:cNvSpPr>
            <a:spLocks noChangeArrowheads="1"/>
          </p:cNvSpPr>
          <p:nvPr/>
        </p:nvSpPr>
        <p:spPr bwMode="auto">
          <a:xfrm>
            <a:off x="4655840" y="3858470"/>
            <a:ext cx="648072" cy="43462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9" name="直線矢印コネクタ 24"/>
          <p:cNvCxnSpPr>
            <a:cxnSpLocks noChangeShapeType="1"/>
            <a:stCxn id="8" idx="2"/>
            <a:endCxn id="13" idx="1"/>
          </p:cNvCxnSpPr>
          <p:nvPr/>
        </p:nvCxnSpPr>
        <p:spPr bwMode="auto">
          <a:xfrm>
            <a:off x="4979876" y="4293095"/>
            <a:ext cx="5955828" cy="865386"/>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正方形/長方形 9"/>
          <p:cNvSpPr>
            <a:spLocks noChangeArrowheads="1"/>
          </p:cNvSpPr>
          <p:nvPr/>
        </p:nvSpPr>
        <p:spPr bwMode="auto">
          <a:xfrm>
            <a:off x="10935704" y="4941168"/>
            <a:ext cx="776920" cy="43462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15" name="テキスト ボックス 26"/>
          <p:cNvSpPr txBox="1">
            <a:spLocks noChangeArrowheads="1"/>
          </p:cNvSpPr>
          <p:nvPr/>
        </p:nvSpPr>
        <p:spPr bwMode="auto">
          <a:xfrm>
            <a:off x="5251171" y="3597774"/>
            <a:ext cx="2781531" cy="338554"/>
          </a:xfrm>
          <a:prstGeom prst="rect">
            <a:avLst/>
          </a:prstGeom>
          <a:solidFill>
            <a:schemeClr val="bg1"/>
          </a:solidFill>
          <a:ln w="9525">
            <a:solidFill>
              <a:schemeClr val="tx1"/>
            </a:solidFill>
            <a:miter lim="800000"/>
            <a:headEnd/>
            <a:tailEnd/>
          </a:ln>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FontTx/>
              <a:buNone/>
            </a:pPr>
            <a:r>
              <a:rPr lang="ja-JP" altLang="en-US" sz="1600" dirty="0" smtClean="0">
                <a:latin typeface="Arial" panose="020B0604020202020204" pitchFamily="34" charset="0"/>
                <a:ea typeface="ＭＳ Ｐゴシック" panose="020B0600070205080204" pitchFamily="50" charset="-128"/>
              </a:rPr>
              <a:t>新規メモリビューボタンを押す</a:t>
            </a:r>
            <a:endParaRPr lang="en-US" altLang="ja-JP" sz="1600" dirty="0">
              <a:latin typeface="Arial" panose="020B0604020202020204" pitchFamily="34" charset="0"/>
              <a:ea typeface="ＭＳ Ｐゴシック" panose="020B0600070205080204" pitchFamily="50" charset="-128"/>
            </a:endParaRPr>
          </a:p>
        </p:txBody>
      </p:sp>
      <p:sp>
        <p:nvSpPr>
          <p:cNvPr id="16" name="テキスト ボックス 26"/>
          <p:cNvSpPr txBox="1">
            <a:spLocks noChangeArrowheads="1"/>
          </p:cNvSpPr>
          <p:nvPr/>
        </p:nvSpPr>
        <p:spPr bwMode="auto">
          <a:xfrm>
            <a:off x="8328248" y="5337239"/>
            <a:ext cx="2279791" cy="338554"/>
          </a:xfrm>
          <a:prstGeom prst="rect">
            <a:avLst/>
          </a:prstGeom>
          <a:solidFill>
            <a:schemeClr val="bg1"/>
          </a:solidFill>
          <a:ln w="9525">
            <a:solidFill>
              <a:schemeClr val="tx1"/>
            </a:solidFill>
            <a:miter lim="800000"/>
            <a:headEnd/>
            <a:tailEnd/>
          </a:ln>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FontTx/>
              <a:buNone/>
            </a:pPr>
            <a:r>
              <a:rPr lang="ja-JP" altLang="en-US" sz="1600" dirty="0" smtClean="0">
                <a:latin typeface="Arial" panose="020B0604020202020204" pitchFamily="34" charset="0"/>
                <a:ea typeface="ＭＳ Ｐゴシック" panose="020B0600070205080204" pitchFamily="50" charset="-128"/>
              </a:rPr>
              <a:t>メモリビューが</a:t>
            </a:r>
            <a:r>
              <a:rPr lang="en-US" altLang="ja-JP" sz="1600" dirty="0" smtClean="0">
                <a:latin typeface="Arial" panose="020B0604020202020204" pitchFamily="34" charset="0"/>
                <a:ea typeface="ＭＳ Ｐゴシック" panose="020B0600070205080204" pitchFamily="50" charset="-128"/>
              </a:rPr>
              <a:t>2</a:t>
            </a:r>
            <a:r>
              <a:rPr lang="ja-JP" altLang="en-US" sz="1600" dirty="0" smtClean="0">
                <a:latin typeface="Arial" panose="020B0604020202020204" pitchFamily="34" charset="0"/>
                <a:ea typeface="ＭＳ Ｐゴシック" panose="020B0600070205080204" pitchFamily="50" charset="-128"/>
              </a:rPr>
              <a:t>個になる</a:t>
            </a:r>
            <a:endParaRPr lang="en-US" altLang="ja-JP" sz="1600" dirty="0">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524729118"/>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177</a:t>
            </a:fld>
            <a:endParaRPr lang="de-DE" dirty="0"/>
          </a:p>
        </p:txBody>
      </p:sp>
      <p:sp>
        <p:nvSpPr>
          <p:cNvPr id="5" name="タイトル 1"/>
          <p:cNvSpPr txBox="1">
            <a:spLocks/>
          </p:cNvSpPr>
          <p:nvPr/>
        </p:nvSpPr>
        <p:spPr>
          <a:xfrm>
            <a:off x="1080000" y="44624"/>
            <a:ext cx="9000000" cy="455509"/>
          </a:xfrm>
          <a:prstGeom prst="rect">
            <a:avLst/>
          </a:prstGeom>
        </p:spPr>
        <p:txBody>
          <a:bodyPr vert="horz" wrap="square" lIns="0" tIns="0" rIns="0" bIns="0" rtlCol="0" anchor="b" anchorCtr="0">
            <a:spAutoFit/>
          </a:bodyPr>
          <a:lstStyle>
            <a:lvl1pPr algn="l" defTabSz="914400" rtl="0" eaLnBrk="1" latinLnBrk="0" hangingPunct="1">
              <a:lnSpc>
                <a:spcPct val="90000"/>
              </a:lnSpc>
              <a:spcBef>
                <a:spcPct val="0"/>
              </a:spcBef>
              <a:buNone/>
              <a:defRPr sz="3200" b="1" kern="1200" cap="none" baseline="0">
                <a:solidFill>
                  <a:schemeClr val="tx2"/>
                </a:solidFill>
                <a:latin typeface="メイリオ" panose="020B0604030504040204" pitchFamily="50" charset="-128"/>
                <a:ea typeface="メイリオ" panose="020B0604030504040204" pitchFamily="50" charset="-128"/>
                <a:cs typeface="Meiryo" panose="020B0604030504040204" pitchFamily="34" charset="-128"/>
              </a:defRPr>
            </a:lvl1pPr>
          </a:lstStyle>
          <a:p>
            <a:r>
              <a:rPr lang="en-US" altLang="ja-JP" dirty="0" smtClean="0"/>
              <a:t>RX</a:t>
            </a:r>
            <a:r>
              <a:rPr lang="ja-JP" altLang="en-US" dirty="0" smtClean="0"/>
              <a:t>マイコン内蔵</a:t>
            </a:r>
            <a:r>
              <a:rPr lang="en-US" altLang="ja-JP" dirty="0" smtClean="0"/>
              <a:t>Ether</a:t>
            </a:r>
            <a:r>
              <a:rPr lang="ja-JP" altLang="en-US" dirty="0" smtClean="0"/>
              <a:t>コントローラの仕組み</a:t>
            </a:r>
            <a:endParaRPr kumimoji="1" lang="ja-JP" altLang="en-US" dirty="0"/>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36" y="476501"/>
            <a:ext cx="5688525" cy="4032619"/>
          </a:xfrm>
          <a:prstGeom prst="rect">
            <a:avLst/>
          </a:prstGeom>
        </p:spPr>
      </p:pic>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1944" y="1628800"/>
            <a:ext cx="6484959" cy="4607588"/>
          </a:xfrm>
          <a:prstGeom prst="rect">
            <a:avLst/>
          </a:prstGeom>
        </p:spPr>
      </p:pic>
      <p:sp>
        <p:nvSpPr>
          <p:cNvPr id="9" name="正方形/長方形 9"/>
          <p:cNvSpPr>
            <a:spLocks noChangeArrowheads="1"/>
          </p:cNvSpPr>
          <p:nvPr/>
        </p:nvSpPr>
        <p:spPr bwMode="auto">
          <a:xfrm>
            <a:off x="5087888" y="3503737"/>
            <a:ext cx="576064" cy="285303"/>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10" name="直線矢印コネクタ 24"/>
          <p:cNvCxnSpPr>
            <a:cxnSpLocks noChangeShapeType="1"/>
            <a:stCxn id="9" idx="2"/>
          </p:cNvCxnSpPr>
          <p:nvPr/>
        </p:nvCxnSpPr>
        <p:spPr bwMode="auto">
          <a:xfrm flipH="1">
            <a:off x="4295800" y="3789040"/>
            <a:ext cx="1080120" cy="360040"/>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テキスト ボックス 26"/>
          <p:cNvSpPr txBox="1">
            <a:spLocks noChangeArrowheads="1"/>
          </p:cNvSpPr>
          <p:nvPr/>
        </p:nvSpPr>
        <p:spPr bwMode="auto">
          <a:xfrm>
            <a:off x="4440104" y="3138558"/>
            <a:ext cx="5014514" cy="338554"/>
          </a:xfrm>
          <a:prstGeom prst="rect">
            <a:avLst/>
          </a:prstGeom>
          <a:solidFill>
            <a:schemeClr val="bg1"/>
          </a:solidFill>
          <a:ln w="9525">
            <a:solidFill>
              <a:schemeClr val="tx1"/>
            </a:solidFill>
            <a:miter lim="800000"/>
            <a:headEnd/>
            <a:tailEnd/>
          </a:ln>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FontTx/>
              <a:buNone/>
            </a:pPr>
            <a:r>
              <a:rPr lang="ja-JP" altLang="en-US" sz="1600" dirty="0" smtClean="0">
                <a:latin typeface="Arial" panose="020B0604020202020204" pitchFamily="34" charset="0"/>
                <a:ea typeface="ＭＳ Ｐゴシック" panose="020B0600070205080204" pitchFamily="50" charset="-128"/>
              </a:rPr>
              <a:t>メモリビュータブを矢印の向き・場所にドラッグ＆ドロップ</a:t>
            </a:r>
            <a:endParaRPr lang="en-US" altLang="ja-JP" sz="1600" dirty="0">
              <a:latin typeface="Arial" panose="020B0604020202020204" pitchFamily="34" charset="0"/>
              <a:ea typeface="ＭＳ Ｐゴシック" panose="020B0600070205080204" pitchFamily="50" charset="-128"/>
            </a:endParaRPr>
          </a:p>
        </p:txBody>
      </p:sp>
      <p:sp>
        <p:nvSpPr>
          <p:cNvPr id="14" name="正方形/長方形 9"/>
          <p:cNvSpPr>
            <a:spLocks noChangeArrowheads="1"/>
          </p:cNvSpPr>
          <p:nvPr/>
        </p:nvSpPr>
        <p:spPr bwMode="auto">
          <a:xfrm>
            <a:off x="5599279" y="5106066"/>
            <a:ext cx="6477623" cy="1156947"/>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15" name="テキスト ボックス 26"/>
          <p:cNvSpPr txBox="1">
            <a:spLocks noChangeArrowheads="1"/>
          </p:cNvSpPr>
          <p:nvPr/>
        </p:nvSpPr>
        <p:spPr bwMode="auto">
          <a:xfrm>
            <a:off x="3287688" y="5727609"/>
            <a:ext cx="2778325" cy="338554"/>
          </a:xfrm>
          <a:prstGeom prst="rect">
            <a:avLst/>
          </a:prstGeom>
          <a:solidFill>
            <a:schemeClr val="bg1"/>
          </a:solidFill>
          <a:ln w="9525">
            <a:solidFill>
              <a:schemeClr val="tx1"/>
            </a:solidFill>
            <a:miter lim="800000"/>
            <a:headEnd/>
            <a:tailEnd/>
          </a:ln>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FontTx/>
              <a:buNone/>
            </a:pPr>
            <a:r>
              <a:rPr lang="ja-JP" altLang="en-US" sz="1600" dirty="0" smtClean="0">
                <a:latin typeface="Arial" panose="020B0604020202020204" pitchFamily="34" charset="0"/>
                <a:ea typeface="ＭＳ Ｐゴシック" panose="020B0600070205080204" pitchFamily="50" charset="-128"/>
              </a:rPr>
              <a:t>メモリビューが同時表示される</a:t>
            </a:r>
            <a:endParaRPr lang="en-US" altLang="ja-JP" sz="1600" dirty="0">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1674301286"/>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178</a:t>
            </a:fld>
            <a:endParaRPr lang="de-DE" dirty="0"/>
          </a:p>
        </p:txBody>
      </p:sp>
      <p:sp>
        <p:nvSpPr>
          <p:cNvPr id="5" name="タイトル 1"/>
          <p:cNvSpPr txBox="1">
            <a:spLocks/>
          </p:cNvSpPr>
          <p:nvPr/>
        </p:nvSpPr>
        <p:spPr>
          <a:xfrm>
            <a:off x="1080000" y="44624"/>
            <a:ext cx="9000000" cy="455509"/>
          </a:xfrm>
          <a:prstGeom prst="rect">
            <a:avLst/>
          </a:prstGeom>
        </p:spPr>
        <p:txBody>
          <a:bodyPr vert="horz" wrap="square" lIns="0" tIns="0" rIns="0" bIns="0" rtlCol="0" anchor="b" anchorCtr="0">
            <a:spAutoFit/>
          </a:bodyPr>
          <a:lstStyle>
            <a:lvl1pPr algn="l" defTabSz="914400" rtl="0" eaLnBrk="1" latinLnBrk="0" hangingPunct="1">
              <a:lnSpc>
                <a:spcPct val="90000"/>
              </a:lnSpc>
              <a:spcBef>
                <a:spcPct val="0"/>
              </a:spcBef>
              <a:buNone/>
              <a:defRPr sz="3200" b="1" kern="1200" cap="none" baseline="0">
                <a:solidFill>
                  <a:schemeClr val="tx2"/>
                </a:solidFill>
                <a:latin typeface="メイリオ" panose="020B0604030504040204" pitchFamily="50" charset="-128"/>
                <a:ea typeface="メイリオ" panose="020B0604030504040204" pitchFamily="50" charset="-128"/>
                <a:cs typeface="Meiryo" panose="020B0604030504040204" pitchFamily="34" charset="-128"/>
              </a:defRPr>
            </a:lvl1pPr>
          </a:lstStyle>
          <a:p>
            <a:r>
              <a:rPr lang="en-US" altLang="ja-JP" dirty="0" smtClean="0"/>
              <a:t>RX</a:t>
            </a:r>
            <a:r>
              <a:rPr lang="ja-JP" altLang="en-US" dirty="0" smtClean="0"/>
              <a:t>マイコン内蔵</a:t>
            </a:r>
            <a:r>
              <a:rPr lang="en-US" altLang="ja-JP" dirty="0" smtClean="0"/>
              <a:t>Ether</a:t>
            </a:r>
            <a:r>
              <a:rPr lang="ja-JP" altLang="en-US" dirty="0" smtClean="0"/>
              <a:t>コントローラの仕組み</a:t>
            </a:r>
            <a:endParaRPr kumimoji="1" lang="ja-JP" altLang="en-US"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2801"/>
            <a:ext cx="12192000" cy="1594681"/>
          </a:xfrm>
          <a:prstGeom prst="rect">
            <a:avLst/>
          </a:prstGeom>
        </p:spPr>
      </p:pic>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74" y="2413206"/>
            <a:ext cx="12192000" cy="1631548"/>
          </a:xfrm>
          <a:prstGeom prst="rect">
            <a:avLst/>
          </a:prstGeom>
        </p:spPr>
      </p:pic>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74" y="4576653"/>
            <a:ext cx="12192000" cy="1690862"/>
          </a:xfrm>
          <a:prstGeom prst="rect">
            <a:avLst/>
          </a:prstGeom>
        </p:spPr>
      </p:pic>
      <p:sp>
        <p:nvSpPr>
          <p:cNvPr id="11" name="正方形/長方形 9"/>
          <p:cNvSpPr>
            <a:spLocks noChangeArrowheads="1"/>
          </p:cNvSpPr>
          <p:nvPr/>
        </p:nvSpPr>
        <p:spPr bwMode="auto">
          <a:xfrm>
            <a:off x="1199456" y="805658"/>
            <a:ext cx="216024" cy="285303"/>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12" name="直線矢印コネクタ 24"/>
          <p:cNvCxnSpPr>
            <a:cxnSpLocks noChangeShapeType="1"/>
            <a:stCxn id="11" idx="2"/>
            <a:endCxn id="16" idx="0"/>
          </p:cNvCxnSpPr>
          <p:nvPr/>
        </p:nvCxnSpPr>
        <p:spPr bwMode="auto">
          <a:xfrm>
            <a:off x="1307468" y="1090961"/>
            <a:ext cx="936104" cy="180528"/>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正方形/長方形 9"/>
          <p:cNvSpPr>
            <a:spLocks noChangeArrowheads="1"/>
          </p:cNvSpPr>
          <p:nvPr/>
        </p:nvSpPr>
        <p:spPr bwMode="auto">
          <a:xfrm>
            <a:off x="1775520" y="1271489"/>
            <a:ext cx="936104" cy="21329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17" name="正方形/長方形 9"/>
          <p:cNvSpPr>
            <a:spLocks noChangeArrowheads="1"/>
          </p:cNvSpPr>
          <p:nvPr/>
        </p:nvSpPr>
        <p:spPr bwMode="auto">
          <a:xfrm>
            <a:off x="2135560" y="1614080"/>
            <a:ext cx="576064" cy="21329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19" name="直線矢印コネクタ 24"/>
          <p:cNvCxnSpPr>
            <a:cxnSpLocks noChangeShapeType="1"/>
            <a:stCxn id="16" idx="2"/>
            <a:endCxn id="17" idx="0"/>
          </p:cNvCxnSpPr>
          <p:nvPr/>
        </p:nvCxnSpPr>
        <p:spPr bwMode="auto">
          <a:xfrm>
            <a:off x="2243572" y="1484784"/>
            <a:ext cx="180020" cy="129296"/>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テキスト ボックス 26"/>
          <p:cNvSpPr txBox="1">
            <a:spLocks noChangeArrowheads="1"/>
          </p:cNvSpPr>
          <p:nvPr/>
        </p:nvSpPr>
        <p:spPr bwMode="auto">
          <a:xfrm>
            <a:off x="3301538" y="1182178"/>
            <a:ext cx="3530134" cy="338554"/>
          </a:xfrm>
          <a:prstGeom prst="rect">
            <a:avLst/>
          </a:prstGeom>
          <a:solidFill>
            <a:schemeClr val="bg1"/>
          </a:solidFill>
          <a:ln w="9525">
            <a:solidFill>
              <a:schemeClr val="tx1"/>
            </a:solidFill>
            <a:miter lim="800000"/>
            <a:headEnd/>
            <a:tailEnd/>
          </a:ln>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FontTx/>
              <a:buNone/>
            </a:pPr>
            <a:r>
              <a:rPr lang="ja-JP" altLang="en-US" sz="1600" dirty="0" smtClean="0">
                <a:latin typeface="Arial" panose="020B0604020202020204" pitchFamily="34" charset="0"/>
                <a:ea typeface="ＭＳ Ｐゴシック" panose="020B0600070205080204" pitchFamily="50" charset="-128"/>
              </a:rPr>
              <a:t>モニタ対象のアドレスを設定</a:t>
            </a:r>
            <a:r>
              <a:rPr lang="en-US" altLang="ja-JP" sz="1600" dirty="0" smtClean="0">
                <a:latin typeface="Arial" panose="020B0604020202020204" pitchFamily="34" charset="0"/>
                <a:ea typeface="ＭＳ Ｐゴシック" panose="020B0600070205080204" pitchFamily="50" charset="-128"/>
              </a:rPr>
              <a:t>(0x10000)</a:t>
            </a:r>
            <a:endParaRPr lang="en-US" altLang="ja-JP" sz="1600" dirty="0">
              <a:latin typeface="Arial" panose="020B0604020202020204" pitchFamily="34" charset="0"/>
              <a:ea typeface="ＭＳ Ｐゴシック" panose="020B0600070205080204" pitchFamily="50" charset="-128"/>
            </a:endParaRPr>
          </a:p>
        </p:txBody>
      </p:sp>
      <p:sp>
        <p:nvSpPr>
          <p:cNvPr id="28" name="正方形/長方形 9"/>
          <p:cNvSpPr>
            <a:spLocks noChangeArrowheads="1"/>
          </p:cNvSpPr>
          <p:nvPr/>
        </p:nvSpPr>
        <p:spPr bwMode="auto">
          <a:xfrm>
            <a:off x="23574" y="2413206"/>
            <a:ext cx="12121098" cy="1631548"/>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29" name="直線矢印コネクタ 24"/>
          <p:cNvCxnSpPr>
            <a:cxnSpLocks noChangeShapeType="1"/>
            <a:stCxn id="17" idx="2"/>
            <a:endCxn id="28" idx="0"/>
          </p:cNvCxnSpPr>
          <p:nvPr/>
        </p:nvCxnSpPr>
        <p:spPr bwMode="auto">
          <a:xfrm>
            <a:off x="2423592" y="1827375"/>
            <a:ext cx="3660531" cy="585831"/>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テキスト ボックス 26"/>
          <p:cNvSpPr txBox="1">
            <a:spLocks noChangeArrowheads="1"/>
          </p:cNvSpPr>
          <p:nvPr/>
        </p:nvSpPr>
        <p:spPr bwMode="auto">
          <a:xfrm>
            <a:off x="6528048" y="2172363"/>
            <a:ext cx="1415772" cy="338554"/>
          </a:xfrm>
          <a:prstGeom prst="rect">
            <a:avLst/>
          </a:prstGeom>
          <a:solidFill>
            <a:schemeClr val="bg1"/>
          </a:solidFill>
          <a:ln w="9525">
            <a:solidFill>
              <a:schemeClr val="tx1"/>
            </a:solidFill>
            <a:miter lim="800000"/>
            <a:headEnd/>
            <a:tailEnd/>
          </a:ln>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FontTx/>
              <a:buNone/>
            </a:pPr>
            <a:r>
              <a:rPr lang="ja-JP" altLang="en-US" sz="1600" dirty="0" smtClean="0">
                <a:latin typeface="Arial" panose="020B0604020202020204" pitchFamily="34" charset="0"/>
                <a:ea typeface="ＭＳ Ｐゴシック" panose="020B0600070205080204" pitchFamily="50" charset="-128"/>
              </a:rPr>
              <a:t>設定結果</a:t>
            </a:r>
            <a:r>
              <a:rPr lang="ja-JP" altLang="en-US" sz="1600" dirty="0">
                <a:latin typeface="Arial" panose="020B0604020202020204" pitchFamily="34" charset="0"/>
                <a:ea typeface="ＭＳ Ｐゴシック" panose="020B0600070205080204" pitchFamily="50" charset="-128"/>
              </a:rPr>
              <a:t>確認</a:t>
            </a:r>
            <a:endParaRPr lang="en-US" altLang="ja-JP" sz="1600" dirty="0">
              <a:latin typeface="Arial" panose="020B0604020202020204" pitchFamily="34" charset="0"/>
              <a:ea typeface="ＭＳ Ｐゴシック" panose="020B0600070205080204" pitchFamily="50" charset="-128"/>
            </a:endParaRPr>
          </a:p>
        </p:txBody>
      </p:sp>
      <p:sp>
        <p:nvSpPr>
          <p:cNvPr id="35" name="正方形/長方形 9"/>
          <p:cNvSpPr>
            <a:spLocks noChangeArrowheads="1"/>
          </p:cNvSpPr>
          <p:nvPr/>
        </p:nvSpPr>
        <p:spPr bwMode="auto">
          <a:xfrm>
            <a:off x="1182907" y="4869160"/>
            <a:ext cx="232573" cy="21329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38" name="正方形/長方形 9"/>
          <p:cNvSpPr>
            <a:spLocks noChangeArrowheads="1"/>
          </p:cNvSpPr>
          <p:nvPr/>
        </p:nvSpPr>
        <p:spPr bwMode="auto">
          <a:xfrm>
            <a:off x="2423592" y="5422084"/>
            <a:ext cx="936104" cy="21329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41" name="正方形/長方形 9"/>
          <p:cNvSpPr>
            <a:spLocks noChangeArrowheads="1"/>
          </p:cNvSpPr>
          <p:nvPr/>
        </p:nvSpPr>
        <p:spPr bwMode="auto">
          <a:xfrm>
            <a:off x="2783632" y="5738151"/>
            <a:ext cx="576064" cy="21329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42" name="直線矢印コネクタ 24"/>
          <p:cNvCxnSpPr>
            <a:cxnSpLocks noChangeShapeType="1"/>
            <a:stCxn id="35" idx="2"/>
            <a:endCxn id="38" idx="0"/>
          </p:cNvCxnSpPr>
          <p:nvPr/>
        </p:nvCxnSpPr>
        <p:spPr bwMode="auto">
          <a:xfrm>
            <a:off x="1299194" y="5082455"/>
            <a:ext cx="1592450" cy="339629"/>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直線矢印コネクタ 24"/>
          <p:cNvCxnSpPr>
            <a:cxnSpLocks noChangeShapeType="1"/>
            <a:stCxn id="38" idx="2"/>
            <a:endCxn id="41" idx="0"/>
          </p:cNvCxnSpPr>
          <p:nvPr/>
        </p:nvCxnSpPr>
        <p:spPr bwMode="auto">
          <a:xfrm>
            <a:off x="2891644" y="5635379"/>
            <a:ext cx="180020" cy="102772"/>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直線矢印コネクタ 24"/>
          <p:cNvCxnSpPr>
            <a:cxnSpLocks noChangeShapeType="1"/>
            <a:stCxn id="28" idx="2"/>
            <a:endCxn id="35" idx="0"/>
          </p:cNvCxnSpPr>
          <p:nvPr/>
        </p:nvCxnSpPr>
        <p:spPr bwMode="auto">
          <a:xfrm flipH="1">
            <a:off x="1299194" y="4044754"/>
            <a:ext cx="4784929" cy="824406"/>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 name="テキスト ボックス 26"/>
          <p:cNvSpPr txBox="1">
            <a:spLocks noChangeArrowheads="1"/>
          </p:cNvSpPr>
          <p:nvPr/>
        </p:nvSpPr>
        <p:spPr bwMode="auto">
          <a:xfrm>
            <a:off x="4016042" y="5359454"/>
            <a:ext cx="3530134" cy="338554"/>
          </a:xfrm>
          <a:prstGeom prst="rect">
            <a:avLst/>
          </a:prstGeom>
          <a:solidFill>
            <a:schemeClr val="bg1"/>
          </a:solidFill>
          <a:ln w="9525">
            <a:solidFill>
              <a:schemeClr val="tx1"/>
            </a:solidFill>
            <a:miter lim="800000"/>
            <a:headEnd/>
            <a:tailEnd/>
          </a:ln>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FontTx/>
              <a:buNone/>
            </a:pPr>
            <a:r>
              <a:rPr lang="ja-JP" altLang="en-US" sz="1600" dirty="0" smtClean="0">
                <a:latin typeface="Arial" panose="020B0604020202020204" pitchFamily="34" charset="0"/>
                <a:ea typeface="ＭＳ Ｐゴシック" panose="020B0600070205080204" pitchFamily="50" charset="-128"/>
              </a:rPr>
              <a:t>モニタ対象のアドレスを設定</a:t>
            </a:r>
            <a:r>
              <a:rPr lang="en-US" altLang="ja-JP" sz="1600" dirty="0" smtClean="0">
                <a:latin typeface="Arial" panose="020B0604020202020204" pitchFamily="34" charset="0"/>
                <a:ea typeface="ＭＳ Ｐゴシック" panose="020B0600070205080204" pitchFamily="50" charset="-128"/>
              </a:rPr>
              <a:t>(0x10c00)</a:t>
            </a:r>
            <a:endParaRPr lang="en-US" altLang="ja-JP" sz="1600" dirty="0">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2342059910"/>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179</a:t>
            </a:fld>
            <a:endParaRPr lang="de-DE" dirty="0"/>
          </a:p>
        </p:txBody>
      </p:sp>
      <p:sp>
        <p:nvSpPr>
          <p:cNvPr id="5" name="タイトル 1"/>
          <p:cNvSpPr txBox="1">
            <a:spLocks/>
          </p:cNvSpPr>
          <p:nvPr/>
        </p:nvSpPr>
        <p:spPr>
          <a:xfrm>
            <a:off x="1080000" y="44624"/>
            <a:ext cx="9000000" cy="455509"/>
          </a:xfrm>
          <a:prstGeom prst="rect">
            <a:avLst/>
          </a:prstGeom>
        </p:spPr>
        <p:txBody>
          <a:bodyPr vert="horz" wrap="square" lIns="0" tIns="0" rIns="0" bIns="0" rtlCol="0" anchor="b" anchorCtr="0">
            <a:spAutoFit/>
          </a:bodyPr>
          <a:lstStyle>
            <a:lvl1pPr algn="l" defTabSz="914400" rtl="0" eaLnBrk="1" latinLnBrk="0" hangingPunct="1">
              <a:lnSpc>
                <a:spcPct val="90000"/>
              </a:lnSpc>
              <a:spcBef>
                <a:spcPct val="0"/>
              </a:spcBef>
              <a:buNone/>
              <a:defRPr sz="3200" b="1" kern="1200" cap="none" baseline="0">
                <a:solidFill>
                  <a:schemeClr val="tx2"/>
                </a:solidFill>
                <a:latin typeface="メイリオ" panose="020B0604030504040204" pitchFamily="50" charset="-128"/>
                <a:ea typeface="メイリオ" panose="020B0604030504040204" pitchFamily="50" charset="-128"/>
                <a:cs typeface="Meiryo" panose="020B0604030504040204" pitchFamily="34" charset="-128"/>
              </a:defRPr>
            </a:lvl1pPr>
          </a:lstStyle>
          <a:p>
            <a:r>
              <a:rPr lang="en-US" altLang="ja-JP" dirty="0" smtClean="0"/>
              <a:t>RX</a:t>
            </a:r>
            <a:r>
              <a:rPr lang="ja-JP" altLang="en-US" dirty="0" smtClean="0"/>
              <a:t>マイコン内蔵</a:t>
            </a:r>
            <a:r>
              <a:rPr lang="en-US" altLang="ja-JP" dirty="0" smtClean="0"/>
              <a:t>Ether</a:t>
            </a:r>
            <a:r>
              <a:rPr lang="ja-JP" altLang="en-US" dirty="0" smtClean="0"/>
              <a:t>コントローラの仕組み</a:t>
            </a:r>
            <a:endParaRPr kumimoji="1" lang="ja-JP" altLang="en-US" dirty="0"/>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6712"/>
            <a:ext cx="12192000" cy="1667173"/>
          </a:xfrm>
          <a:prstGeom prst="rect">
            <a:avLst/>
          </a:prstGeom>
        </p:spPr>
      </p:pic>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79700"/>
            <a:ext cx="12192000" cy="1498600"/>
          </a:xfrm>
          <a:prstGeom prst="rect">
            <a:avLst/>
          </a:prstGeom>
        </p:spPr>
      </p:pic>
      <p:pic>
        <p:nvPicPr>
          <p:cNvPr id="10" name="図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534201"/>
            <a:ext cx="12192000" cy="1586936"/>
          </a:xfrm>
          <a:prstGeom prst="rect">
            <a:avLst/>
          </a:prstGeom>
        </p:spPr>
      </p:pic>
      <p:sp>
        <p:nvSpPr>
          <p:cNvPr id="11" name="正方形/長方形 9"/>
          <p:cNvSpPr>
            <a:spLocks noChangeArrowheads="1"/>
          </p:cNvSpPr>
          <p:nvPr/>
        </p:nvSpPr>
        <p:spPr bwMode="auto">
          <a:xfrm>
            <a:off x="23574" y="836712"/>
            <a:ext cx="12121098" cy="1631548"/>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12" name="テキスト ボックス 26"/>
          <p:cNvSpPr txBox="1">
            <a:spLocks noChangeArrowheads="1"/>
          </p:cNvSpPr>
          <p:nvPr/>
        </p:nvSpPr>
        <p:spPr bwMode="auto">
          <a:xfrm>
            <a:off x="6528048" y="631810"/>
            <a:ext cx="1415772" cy="338554"/>
          </a:xfrm>
          <a:prstGeom prst="rect">
            <a:avLst/>
          </a:prstGeom>
          <a:solidFill>
            <a:schemeClr val="bg1"/>
          </a:solidFill>
          <a:ln w="9525">
            <a:solidFill>
              <a:schemeClr val="tx1"/>
            </a:solidFill>
            <a:miter lim="800000"/>
            <a:headEnd/>
            <a:tailEnd/>
          </a:ln>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FontTx/>
              <a:buNone/>
            </a:pPr>
            <a:r>
              <a:rPr lang="ja-JP" altLang="en-US" sz="1600" dirty="0" smtClean="0">
                <a:latin typeface="Arial" panose="020B0604020202020204" pitchFamily="34" charset="0"/>
                <a:ea typeface="ＭＳ Ｐゴシック" panose="020B0600070205080204" pitchFamily="50" charset="-128"/>
              </a:rPr>
              <a:t>設定結果</a:t>
            </a:r>
            <a:r>
              <a:rPr lang="ja-JP" altLang="en-US" sz="1600" dirty="0">
                <a:latin typeface="Arial" panose="020B0604020202020204" pitchFamily="34" charset="0"/>
                <a:ea typeface="ＭＳ Ｐゴシック" panose="020B0600070205080204" pitchFamily="50" charset="-128"/>
              </a:rPr>
              <a:t>確認</a:t>
            </a:r>
            <a:endParaRPr lang="en-US" altLang="ja-JP" sz="1600" dirty="0">
              <a:latin typeface="Arial" panose="020B0604020202020204" pitchFamily="34" charset="0"/>
              <a:ea typeface="ＭＳ Ｐゴシック" panose="020B0600070205080204" pitchFamily="50" charset="-128"/>
            </a:endParaRPr>
          </a:p>
        </p:txBody>
      </p:sp>
      <p:sp>
        <p:nvSpPr>
          <p:cNvPr id="13" name="正方形/長方形 9"/>
          <p:cNvSpPr>
            <a:spLocks noChangeArrowheads="1"/>
          </p:cNvSpPr>
          <p:nvPr/>
        </p:nvSpPr>
        <p:spPr bwMode="auto">
          <a:xfrm>
            <a:off x="6188627" y="2996952"/>
            <a:ext cx="555445" cy="21329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14" name="正方形/長方形 9"/>
          <p:cNvSpPr>
            <a:spLocks noChangeArrowheads="1"/>
          </p:cNvSpPr>
          <p:nvPr/>
        </p:nvSpPr>
        <p:spPr bwMode="auto">
          <a:xfrm>
            <a:off x="7824192" y="3322352"/>
            <a:ext cx="555445" cy="21329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15" name="正方形/長方形 9"/>
          <p:cNvSpPr>
            <a:spLocks noChangeArrowheads="1"/>
          </p:cNvSpPr>
          <p:nvPr/>
        </p:nvSpPr>
        <p:spPr bwMode="auto">
          <a:xfrm>
            <a:off x="11424592" y="3314908"/>
            <a:ext cx="767408" cy="21329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16" name="直線矢印コネクタ 24"/>
          <p:cNvCxnSpPr>
            <a:cxnSpLocks noChangeShapeType="1"/>
            <a:stCxn id="11" idx="2"/>
            <a:endCxn id="13" idx="0"/>
          </p:cNvCxnSpPr>
          <p:nvPr/>
        </p:nvCxnSpPr>
        <p:spPr bwMode="auto">
          <a:xfrm>
            <a:off x="6084123" y="2468260"/>
            <a:ext cx="382227" cy="528692"/>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直線矢印コネクタ 24"/>
          <p:cNvCxnSpPr>
            <a:cxnSpLocks noChangeShapeType="1"/>
            <a:stCxn id="13" idx="2"/>
            <a:endCxn id="14" idx="1"/>
          </p:cNvCxnSpPr>
          <p:nvPr/>
        </p:nvCxnSpPr>
        <p:spPr bwMode="auto">
          <a:xfrm>
            <a:off x="6466350" y="3210247"/>
            <a:ext cx="1357842" cy="218753"/>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直線矢印コネクタ 24"/>
          <p:cNvCxnSpPr>
            <a:cxnSpLocks noChangeShapeType="1"/>
            <a:stCxn id="14" idx="3"/>
            <a:endCxn id="15" idx="1"/>
          </p:cNvCxnSpPr>
          <p:nvPr/>
        </p:nvCxnSpPr>
        <p:spPr bwMode="auto">
          <a:xfrm flipV="1">
            <a:off x="8379637" y="3421556"/>
            <a:ext cx="3044955" cy="7444"/>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正方形/長方形 9"/>
          <p:cNvSpPr>
            <a:spLocks noChangeArrowheads="1"/>
          </p:cNvSpPr>
          <p:nvPr/>
        </p:nvSpPr>
        <p:spPr bwMode="auto">
          <a:xfrm>
            <a:off x="10657184" y="4534201"/>
            <a:ext cx="263352" cy="21329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28" name="正方形/長方形 9"/>
          <p:cNvSpPr>
            <a:spLocks noChangeArrowheads="1"/>
          </p:cNvSpPr>
          <p:nvPr/>
        </p:nvSpPr>
        <p:spPr bwMode="auto">
          <a:xfrm>
            <a:off x="4799856" y="4640848"/>
            <a:ext cx="263352" cy="21329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29" name="直線矢印コネクタ 24"/>
          <p:cNvCxnSpPr>
            <a:cxnSpLocks noChangeShapeType="1"/>
            <a:stCxn id="15" idx="2"/>
            <a:endCxn id="27" idx="0"/>
          </p:cNvCxnSpPr>
          <p:nvPr/>
        </p:nvCxnSpPr>
        <p:spPr bwMode="auto">
          <a:xfrm flipH="1">
            <a:off x="10788860" y="3528203"/>
            <a:ext cx="1019436" cy="1005998"/>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直線矢印コネクタ 24"/>
          <p:cNvCxnSpPr>
            <a:cxnSpLocks noChangeShapeType="1"/>
            <a:stCxn id="27" idx="1"/>
            <a:endCxn id="28" idx="3"/>
          </p:cNvCxnSpPr>
          <p:nvPr/>
        </p:nvCxnSpPr>
        <p:spPr bwMode="auto">
          <a:xfrm flipH="1">
            <a:off x="5063208" y="4640849"/>
            <a:ext cx="5593976" cy="106647"/>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テキスト ボックス 26"/>
          <p:cNvSpPr txBox="1">
            <a:spLocks noChangeArrowheads="1"/>
          </p:cNvSpPr>
          <p:nvPr/>
        </p:nvSpPr>
        <p:spPr bwMode="auto">
          <a:xfrm>
            <a:off x="6686142" y="2727576"/>
            <a:ext cx="4451860" cy="338554"/>
          </a:xfrm>
          <a:prstGeom prst="rect">
            <a:avLst/>
          </a:prstGeom>
          <a:solidFill>
            <a:schemeClr val="bg1"/>
          </a:solidFill>
          <a:ln w="9525">
            <a:solidFill>
              <a:schemeClr val="tx1"/>
            </a:solidFill>
            <a:miter lim="800000"/>
            <a:headEnd/>
            <a:tailEnd/>
          </a:ln>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FontTx/>
              <a:buNone/>
            </a:pPr>
            <a:r>
              <a:rPr lang="ja-JP" altLang="en-US" sz="1600" dirty="0" smtClean="0">
                <a:latin typeface="Arial" panose="020B0604020202020204" pitchFamily="34" charset="0"/>
                <a:ea typeface="ＭＳ Ｐゴシック" panose="020B0600070205080204" pitchFamily="50" charset="-128"/>
              </a:rPr>
              <a:t>右側の</a:t>
            </a:r>
            <a:r>
              <a:rPr lang="ja-JP" altLang="en-US" sz="1600" dirty="0">
                <a:latin typeface="Arial" panose="020B0604020202020204" pitchFamily="34" charset="0"/>
                <a:ea typeface="ＭＳ Ｐゴシック" panose="020B0600070205080204" pitchFamily="50" charset="-128"/>
              </a:rPr>
              <a:t>ウィンドウ</a:t>
            </a:r>
            <a:r>
              <a:rPr lang="ja-JP" altLang="en-US" sz="1600" dirty="0" smtClean="0">
                <a:latin typeface="Arial" panose="020B0604020202020204" pitchFamily="34" charset="0"/>
                <a:ea typeface="ＭＳ Ｐゴシック" panose="020B0600070205080204" pitchFamily="50" charset="-128"/>
              </a:rPr>
              <a:t>は</a:t>
            </a:r>
            <a:r>
              <a:rPr lang="en-US" altLang="ja-JP" sz="1600" dirty="0" smtClean="0">
                <a:latin typeface="Arial" panose="020B0604020202020204" pitchFamily="34" charset="0"/>
                <a:ea typeface="ＭＳ Ｐゴシック" panose="020B0600070205080204" pitchFamily="50" charset="-128"/>
              </a:rPr>
              <a:t>0x10000</a:t>
            </a:r>
            <a:r>
              <a:rPr lang="ja-JP" altLang="en-US" sz="1600" dirty="0" smtClean="0">
                <a:latin typeface="Arial" panose="020B0604020202020204" pitchFamily="34" charset="0"/>
                <a:ea typeface="ＭＳ Ｐゴシック" panose="020B0600070205080204" pitchFamily="50" charset="-128"/>
              </a:rPr>
              <a:t>をモニタするよう設定</a:t>
            </a:r>
            <a:endParaRPr lang="en-US" altLang="ja-JP" sz="1600" dirty="0">
              <a:latin typeface="Arial" panose="020B0604020202020204" pitchFamily="34" charset="0"/>
              <a:ea typeface="ＭＳ Ｐゴシック" panose="020B0600070205080204" pitchFamily="50" charset="-128"/>
            </a:endParaRPr>
          </a:p>
        </p:txBody>
      </p:sp>
      <p:sp>
        <p:nvSpPr>
          <p:cNvPr id="36" name="テキスト ボックス 26"/>
          <p:cNvSpPr txBox="1">
            <a:spLocks noChangeArrowheads="1"/>
          </p:cNvSpPr>
          <p:nvPr/>
        </p:nvSpPr>
        <p:spPr bwMode="auto">
          <a:xfrm>
            <a:off x="8544272" y="4764843"/>
            <a:ext cx="3387466" cy="830997"/>
          </a:xfrm>
          <a:prstGeom prst="rect">
            <a:avLst/>
          </a:prstGeom>
          <a:solidFill>
            <a:schemeClr val="bg1"/>
          </a:solidFill>
          <a:ln w="9525">
            <a:solidFill>
              <a:schemeClr val="tx1"/>
            </a:solidFill>
            <a:miter lim="800000"/>
            <a:headEnd/>
            <a:tailEnd/>
          </a:ln>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FontTx/>
              <a:buNone/>
            </a:pPr>
            <a:r>
              <a:rPr lang="ja-JP" altLang="en-US" sz="1600" dirty="0" smtClean="0">
                <a:latin typeface="Arial" panose="020B0604020202020204" pitchFamily="34" charset="0"/>
                <a:ea typeface="ＭＳ Ｐゴシック" panose="020B0600070205080204" pitchFamily="50" charset="-128"/>
              </a:rPr>
              <a:t>リアルタイムリフレッシュ機能を</a:t>
            </a:r>
            <a:r>
              <a:rPr lang="en-US" altLang="ja-JP" sz="1600" dirty="0" smtClean="0">
                <a:latin typeface="Arial" panose="020B0604020202020204" pitchFamily="34" charset="0"/>
                <a:ea typeface="ＭＳ Ｐゴシック" panose="020B0600070205080204" pitchFamily="50" charset="-128"/>
              </a:rPr>
              <a:t>ON</a:t>
            </a:r>
          </a:p>
          <a:p>
            <a:pPr>
              <a:lnSpc>
                <a:spcPct val="100000"/>
              </a:lnSpc>
              <a:buClrTx/>
              <a:buFontTx/>
              <a:buNone/>
            </a:pPr>
            <a:r>
              <a:rPr lang="ja-JP" altLang="en-US" sz="1600" dirty="0" smtClean="0">
                <a:latin typeface="Arial" panose="020B0604020202020204" pitchFamily="34" charset="0"/>
                <a:ea typeface="ＭＳ Ｐゴシック" panose="020B0600070205080204" pitchFamily="50" charset="-128"/>
              </a:rPr>
              <a:t>↓</a:t>
            </a:r>
            <a:endParaRPr lang="en-US" altLang="ja-JP" sz="1600" dirty="0" smtClean="0">
              <a:latin typeface="Arial" panose="020B0604020202020204" pitchFamily="34" charset="0"/>
              <a:ea typeface="ＭＳ Ｐゴシック" panose="020B0600070205080204" pitchFamily="50" charset="-128"/>
            </a:endParaRPr>
          </a:p>
          <a:p>
            <a:pPr>
              <a:lnSpc>
                <a:spcPct val="100000"/>
              </a:lnSpc>
              <a:buClrTx/>
              <a:buFontTx/>
              <a:buNone/>
            </a:pPr>
            <a:r>
              <a:rPr lang="ja-JP" altLang="en-US" sz="1600" dirty="0" smtClean="0">
                <a:latin typeface="Arial" panose="020B0604020202020204" pitchFamily="34" charset="0"/>
                <a:ea typeface="ＭＳ Ｐゴシック" panose="020B0600070205080204" pitchFamily="50" charset="-128"/>
              </a:rPr>
              <a:t>モニタ対象：</a:t>
            </a:r>
            <a:r>
              <a:rPr lang="en-US" altLang="ja-JP" sz="1600" dirty="0" smtClean="0">
                <a:latin typeface="Arial" panose="020B0604020202020204" pitchFamily="34" charset="0"/>
                <a:ea typeface="ＭＳ Ｐゴシック" panose="020B0600070205080204" pitchFamily="50" charset="-128"/>
              </a:rPr>
              <a:t>0x10000 = </a:t>
            </a:r>
            <a:r>
              <a:rPr lang="ja-JP" altLang="en-US" sz="1600" dirty="0" smtClean="0">
                <a:latin typeface="Arial" panose="020B0604020202020204" pitchFamily="34" charset="0"/>
                <a:ea typeface="ＭＳ Ｐゴシック" panose="020B0600070205080204" pitchFamily="50" charset="-128"/>
              </a:rPr>
              <a:t>受信バッファ</a:t>
            </a:r>
            <a:endParaRPr lang="en-US" altLang="ja-JP" sz="1600" dirty="0" smtClean="0">
              <a:latin typeface="Arial" panose="020B0604020202020204" pitchFamily="34" charset="0"/>
              <a:ea typeface="ＭＳ Ｐゴシック" panose="020B0600070205080204" pitchFamily="50" charset="-128"/>
            </a:endParaRPr>
          </a:p>
        </p:txBody>
      </p:sp>
      <p:sp>
        <p:nvSpPr>
          <p:cNvPr id="37" name="テキスト ボックス 26"/>
          <p:cNvSpPr txBox="1">
            <a:spLocks noChangeArrowheads="1"/>
          </p:cNvSpPr>
          <p:nvPr/>
        </p:nvSpPr>
        <p:spPr bwMode="auto">
          <a:xfrm>
            <a:off x="1654443" y="4764843"/>
            <a:ext cx="3821880" cy="830997"/>
          </a:xfrm>
          <a:prstGeom prst="rect">
            <a:avLst/>
          </a:prstGeom>
          <a:solidFill>
            <a:schemeClr val="bg1"/>
          </a:solidFill>
          <a:ln w="9525">
            <a:solidFill>
              <a:schemeClr val="tx1"/>
            </a:solidFill>
            <a:miter lim="800000"/>
            <a:headEnd/>
            <a:tailEnd/>
          </a:ln>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FontTx/>
              <a:buNone/>
            </a:pPr>
            <a:r>
              <a:rPr lang="ja-JP" altLang="en-US" sz="1600" dirty="0" smtClean="0">
                <a:latin typeface="Arial" panose="020B0604020202020204" pitchFamily="34" charset="0"/>
                <a:ea typeface="ＭＳ Ｐゴシック" panose="020B0600070205080204" pitchFamily="50" charset="-128"/>
              </a:rPr>
              <a:t>リアルタイムリフレッシュ機能を</a:t>
            </a:r>
            <a:r>
              <a:rPr lang="en-US" altLang="ja-JP" sz="1600" dirty="0" smtClean="0">
                <a:latin typeface="Arial" panose="020B0604020202020204" pitchFamily="34" charset="0"/>
                <a:ea typeface="ＭＳ Ｐゴシック" panose="020B0600070205080204" pitchFamily="50" charset="-128"/>
              </a:rPr>
              <a:t>ON</a:t>
            </a:r>
          </a:p>
          <a:p>
            <a:pPr>
              <a:lnSpc>
                <a:spcPct val="100000"/>
              </a:lnSpc>
              <a:buClrTx/>
              <a:buFontTx/>
              <a:buNone/>
            </a:pPr>
            <a:r>
              <a:rPr lang="ja-JP" altLang="en-US" sz="1600" dirty="0">
                <a:latin typeface="Arial" panose="020B0604020202020204" pitchFamily="34" charset="0"/>
                <a:ea typeface="ＭＳ Ｐゴシック" panose="020B0600070205080204" pitchFamily="50" charset="-128"/>
              </a:rPr>
              <a:t>　</a:t>
            </a:r>
            <a:r>
              <a:rPr lang="ja-JP" altLang="en-US" sz="1600" dirty="0" smtClean="0">
                <a:latin typeface="Arial" panose="020B0604020202020204" pitchFamily="34" charset="0"/>
                <a:ea typeface="ＭＳ Ｐゴシック" panose="020B0600070205080204" pitchFamily="50" charset="-128"/>
              </a:rPr>
              <a:t>↓</a:t>
            </a:r>
            <a:endParaRPr lang="en-US" altLang="ja-JP" sz="1600" dirty="0" smtClean="0">
              <a:latin typeface="Arial" panose="020B0604020202020204" pitchFamily="34" charset="0"/>
              <a:ea typeface="ＭＳ Ｐゴシック" panose="020B0600070205080204" pitchFamily="50" charset="-128"/>
            </a:endParaRPr>
          </a:p>
          <a:p>
            <a:pPr>
              <a:lnSpc>
                <a:spcPct val="100000"/>
              </a:lnSpc>
              <a:buClrTx/>
              <a:buFontTx/>
              <a:buNone/>
            </a:pPr>
            <a:r>
              <a:rPr lang="ja-JP" altLang="en-US" sz="1600" dirty="0" smtClean="0">
                <a:latin typeface="Arial" panose="020B0604020202020204" pitchFamily="34" charset="0"/>
                <a:ea typeface="ＭＳ Ｐゴシック" panose="020B0600070205080204" pitchFamily="50" charset="-128"/>
              </a:rPr>
              <a:t>モニタ対象：</a:t>
            </a:r>
            <a:r>
              <a:rPr lang="en-US" altLang="ja-JP" sz="1600" dirty="0" smtClean="0">
                <a:latin typeface="Arial" panose="020B0604020202020204" pitchFamily="34" charset="0"/>
                <a:ea typeface="ＭＳ Ｐゴシック" panose="020B0600070205080204" pitchFamily="50" charset="-128"/>
              </a:rPr>
              <a:t>0x10c00 = </a:t>
            </a:r>
            <a:r>
              <a:rPr lang="ja-JP" altLang="en-US" sz="1600" dirty="0" smtClean="0">
                <a:latin typeface="Arial" panose="020B0604020202020204" pitchFamily="34" charset="0"/>
                <a:ea typeface="ＭＳ Ｐゴシック" panose="020B0600070205080204" pitchFamily="50" charset="-128"/>
              </a:rPr>
              <a:t>受信ディスクリプタ</a:t>
            </a:r>
            <a:endParaRPr lang="en-US" altLang="ja-JP" sz="1600" dirty="0" smtClean="0">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29327203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kumimoji="1" lang="ja-JP" altLang="en-US" dirty="0"/>
              <a:t>今回の研修では？</a:t>
            </a:r>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18</a:t>
            </a:fld>
            <a:endParaRPr lang="de-DE" dirty="0"/>
          </a:p>
        </p:txBody>
      </p:sp>
      <p:sp>
        <p:nvSpPr>
          <p:cNvPr id="5" name="テキスト ボックス 4"/>
          <p:cNvSpPr txBox="1"/>
          <p:nvPr/>
        </p:nvSpPr>
        <p:spPr>
          <a:xfrm>
            <a:off x="335360" y="5434408"/>
            <a:ext cx="1723549" cy="461665"/>
          </a:xfrm>
          <a:prstGeom prst="rect">
            <a:avLst/>
          </a:prstGeom>
          <a:noFill/>
        </p:spPr>
        <p:txBody>
          <a:bodyPr wrap="none" rtlCol="0">
            <a:spAutoFit/>
          </a:bodyPr>
          <a:lstStyle/>
          <a:p>
            <a:r>
              <a:rPr kumimoji="1" lang="ja-JP" altLang="en-US" sz="2400" dirty="0" smtClean="0"/>
              <a:t>ローエンド</a:t>
            </a:r>
            <a:endParaRPr kumimoji="1" lang="ja-JP" altLang="en-US" sz="2400" dirty="0"/>
          </a:p>
        </p:txBody>
      </p:sp>
      <p:pic>
        <p:nvPicPr>
          <p:cNvPr id="6" name="図 5"/>
          <p:cNvPicPr>
            <a:picLocks noChangeAspect="1"/>
          </p:cNvPicPr>
          <p:nvPr/>
        </p:nvPicPr>
        <p:blipFill>
          <a:blip r:embed="rId2"/>
          <a:stretch>
            <a:fillRect/>
          </a:stretch>
        </p:blipFill>
        <p:spPr>
          <a:xfrm>
            <a:off x="2870609" y="5013176"/>
            <a:ext cx="800212" cy="1095528"/>
          </a:xfrm>
          <a:prstGeom prst="rect">
            <a:avLst/>
          </a:prstGeom>
        </p:spPr>
      </p:pic>
      <p:sp>
        <p:nvSpPr>
          <p:cNvPr id="7" name="テキスト ボックス 6"/>
          <p:cNvSpPr txBox="1"/>
          <p:nvPr/>
        </p:nvSpPr>
        <p:spPr>
          <a:xfrm>
            <a:off x="4560768" y="5099275"/>
            <a:ext cx="4554452" cy="923330"/>
          </a:xfrm>
          <a:prstGeom prst="rect">
            <a:avLst/>
          </a:prstGeom>
          <a:noFill/>
        </p:spPr>
        <p:txBody>
          <a:bodyPr wrap="none" rtlCol="0">
            <a:spAutoFit/>
          </a:bodyPr>
          <a:lstStyle/>
          <a:p>
            <a:r>
              <a:rPr kumimoji="1" lang="ja-JP" altLang="en-US" dirty="0"/>
              <a:t>数</a:t>
            </a:r>
            <a:r>
              <a:rPr kumimoji="1" lang="en-US" altLang="ja-JP" dirty="0" smtClean="0"/>
              <a:t>MHz~</a:t>
            </a:r>
            <a:r>
              <a:rPr kumimoji="1" lang="ja-JP" altLang="en-US" dirty="0" smtClean="0"/>
              <a:t>数百</a:t>
            </a:r>
            <a:r>
              <a:rPr kumimoji="1" lang="en-US" altLang="ja-JP" dirty="0" smtClean="0"/>
              <a:t>MHz </a:t>
            </a:r>
            <a:r>
              <a:rPr kumimoji="1" lang="ja-JP" altLang="en-US" dirty="0" smtClean="0"/>
              <a:t>動作周波数の</a:t>
            </a:r>
            <a:r>
              <a:rPr kumimoji="1" lang="en-US" altLang="ja-JP" dirty="0" smtClean="0"/>
              <a:t>CPU</a:t>
            </a:r>
            <a:r>
              <a:rPr kumimoji="1" lang="ja-JP" altLang="en-US" dirty="0" smtClean="0"/>
              <a:t>を</a:t>
            </a:r>
            <a:r>
              <a:rPr kumimoji="1" lang="en-US" altLang="ja-JP" dirty="0" smtClean="0"/>
              <a:t>1</a:t>
            </a:r>
            <a:r>
              <a:rPr kumimoji="1" lang="ja-JP" altLang="en-US" dirty="0" smtClean="0"/>
              <a:t>個</a:t>
            </a:r>
            <a:endParaRPr kumimoji="1" lang="en-US" altLang="ja-JP" dirty="0" smtClean="0"/>
          </a:p>
          <a:p>
            <a:r>
              <a:rPr kumimoji="1" lang="ja-JP" altLang="en-US" dirty="0" smtClean="0"/>
              <a:t>低速なストレージを外付け</a:t>
            </a:r>
            <a:endParaRPr kumimoji="1" lang="en-US" altLang="ja-JP" dirty="0" smtClean="0"/>
          </a:p>
          <a:p>
            <a:r>
              <a:rPr kumimoji="1" lang="ja-JP" altLang="en-US" dirty="0"/>
              <a:t>低速</a:t>
            </a:r>
            <a:r>
              <a:rPr kumimoji="1" lang="ja-JP" altLang="en-US" dirty="0" smtClean="0"/>
              <a:t>なメモリを外付け</a:t>
            </a:r>
            <a:r>
              <a:rPr kumimoji="1" lang="en-US" altLang="ja-JP" dirty="0" smtClean="0"/>
              <a:t>/</a:t>
            </a:r>
            <a:r>
              <a:rPr kumimoji="1" lang="ja-JP" altLang="en-US" dirty="0" smtClean="0"/>
              <a:t>内</a:t>
            </a:r>
            <a:r>
              <a:rPr kumimoji="1" lang="ja-JP" altLang="en-US" dirty="0"/>
              <a:t>蔵</a:t>
            </a:r>
          </a:p>
        </p:txBody>
      </p:sp>
      <p:sp>
        <p:nvSpPr>
          <p:cNvPr id="8" name="テキスト ボックス 7"/>
          <p:cNvSpPr txBox="1"/>
          <p:nvPr/>
        </p:nvSpPr>
        <p:spPr>
          <a:xfrm>
            <a:off x="9146999" y="5099275"/>
            <a:ext cx="2925801" cy="1200329"/>
          </a:xfrm>
          <a:prstGeom prst="rect">
            <a:avLst/>
          </a:prstGeom>
          <a:noFill/>
        </p:spPr>
        <p:txBody>
          <a:bodyPr wrap="none" rtlCol="0">
            <a:spAutoFit/>
          </a:bodyPr>
          <a:lstStyle/>
          <a:p>
            <a:r>
              <a:rPr kumimoji="1" lang="en-US" altLang="ja-JP" dirty="0" err="1" smtClean="0"/>
              <a:t>FreeRTOS</a:t>
            </a:r>
            <a:r>
              <a:rPr kumimoji="1" lang="en-US" altLang="ja-JP" dirty="0" smtClean="0"/>
              <a:t>/ITRON</a:t>
            </a:r>
            <a:r>
              <a:rPr kumimoji="1" lang="ja-JP" altLang="en-US" dirty="0" smtClean="0"/>
              <a:t>などの</a:t>
            </a:r>
            <a:endParaRPr kumimoji="1" lang="en-US" altLang="ja-JP" dirty="0" smtClean="0"/>
          </a:p>
          <a:p>
            <a:r>
              <a:rPr kumimoji="1" lang="ja-JP" altLang="en-US" dirty="0"/>
              <a:t>組み込</a:t>
            </a:r>
            <a:r>
              <a:rPr kumimoji="1" lang="ja-JP" altLang="en-US" dirty="0" smtClean="0"/>
              <a:t>み機向け</a:t>
            </a:r>
            <a:r>
              <a:rPr kumimoji="1" lang="en-US" altLang="ja-JP" dirty="0" smtClean="0"/>
              <a:t>OS</a:t>
            </a:r>
            <a:r>
              <a:rPr kumimoji="1" lang="ja-JP" altLang="en-US" dirty="0" smtClean="0"/>
              <a:t>を搭載</a:t>
            </a:r>
            <a:endParaRPr kumimoji="1" lang="en-US" altLang="ja-JP" dirty="0" smtClean="0"/>
          </a:p>
          <a:p>
            <a:r>
              <a:rPr kumimoji="1" lang="ja-JP" altLang="en-US" dirty="0" smtClean="0"/>
              <a:t>あるいは</a:t>
            </a:r>
            <a:r>
              <a:rPr kumimoji="1" lang="en-US" altLang="ja-JP" dirty="0" smtClean="0"/>
              <a:t>OS</a:t>
            </a:r>
            <a:r>
              <a:rPr kumimoji="1" lang="ja-JP" altLang="en-US" dirty="0" smtClean="0"/>
              <a:t>レス。</a:t>
            </a:r>
            <a:endParaRPr kumimoji="1" lang="en-US" altLang="ja-JP" dirty="0" smtClean="0"/>
          </a:p>
          <a:p>
            <a:r>
              <a:rPr kumimoji="1" lang="en-US" altLang="ja-JP" dirty="0" smtClean="0"/>
              <a:t>(</a:t>
            </a:r>
            <a:r>
              <a:rPr kumimoji="1" lang="ja-JP" altLang="en-US" b="1" dirty="0" smtClean="0">
                <a:solidFill>
                  <a:srgbClr val="FF0000"/>
                </a:solidFill>
              </a:rPr>
              <a:t>インターネット機能無し</a:t>
            </a:r>
            <a:r>
              <a:rPr kumimoji="1" lang="en-US" altLang="ja-JP" dirty="0" smtClean="0"/>
              <a:t>)</a:t>
            </a:r>
            <a:endParaRPr kumimoji="1" lang="ja-JP" altLang="en-US" dirty="0"/>
          </a:p>
        </p:txBody>
      </p:sp>
      <p:sp>
        <p:nvSpPr>
          <p:cNvPr id="9" name="正方形/長方形 8"/>
          <p:cNvSpPr/>
          <p:nvPr/>
        </p:nvSpPr>
        <p:spPr>
          <a:xfrm>
            <a:off x="335360" y="5013176"/>
            <a:ext cx="11737440" cy="12864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下矢印 10"/>
          <p:cNvSpPr/>
          <p:nvPr/>
        </p:nvSpPr>
        <p:spPr>
          <a:xfrm rot="10800000">
            <a:off x="2351584" y="4372374"/>
            <a:ext cx="1584176"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下矢印 11"/>
          <p:cNvSpPr/>
          <p:nvPr/>
        </p:nvSpPr>
        <p:spPr>
          <a:xfrm rot="10800000">
            <a:off x="8184232" y="4372374"/>
            <a:ext cx="1584176"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578610" y="3255732"/>
            <a:ext cx="5109091" cy="1200329"/>
          </a:xfrm>
          <a:prstGeom prst="rect">
            <a:avLst/>
          </a:prstGeom>
          <a:noFill/>
        </p:spPr>
        <p:txBody>
          <a:bodyPr wrap="none" rtlCol="0">
            <a:spAutoFit/>
          </a:bodyPr>
          <a:lstStyle/>
          <a:p>
            <a:r>
              <a:rPr kumimoji="1" lang="en-US" altLang="ja-JP" sz="2400" dirty="0" smtClean="0"/>
              <a:t>Amazon</a:t>
            </a:r>
            <a:r>
              <a:rPr kumimoji="1" lang="ja-JP" altLang="en-US" sz="2400" dirty="0"/>
              <a:t> </a:t>
            </a:r>
            <a:r>
              <a:rPr kumimoji="1" lang="en-US" altLang="ja-JP" sz="2400" dirty="0" err="1" smtClean="0"/>
              <a:t>FreeRTOS</a:t>
            </a:r>
            <a:r>
              <a:rPr kumimoji="1" lang="ja-JP" altLang="en-US" sz="2400" dirty="0" smtClean="0"/>
              <a:t>を利用し</a:t>
            </a:r>
            <a:endParaRPr kumimoji="1" lang="en-US" altLang="ja-JP" sz="2400" dirty="0" smtClean="0"/>
          </a:p>
          <a:p>
            <a:r>
              <a:rPr kumimoji="1" lang="ja-JP" altLang="en-US" sz="2400" dirty="0" smtClean="0"/>
              <a:t>インターネット</a:t>
            </a:r>
            <a:r>
              <a:rPr kumimoji="1" lang="ja-JP" altLang="en-US" sz="2400" dirty="0"/>
              <a:t>機能</a:t>
            </a:r>
            <a:r>
              <a:rPr kumimoji="1" lang="ja-JP" altLang="en-US" sz="2400" dirty="0" smtClean="0"/>
              <a:t>を利用する方法</a:t>
            </a:r>
            <a:endParaRPr kumimoji="1" lang="en-US" altLang="ja-JP" sz="2400" dirty="0" smtClean="0"/>
          </a:p>
          <a:p>
            <a:r>
              <a:rPr kumimoji="1" lang="ja-JP" altLang="en-US" sz="2400" dirty="0" smtClean="0"/>
              <a:t>⇒第</a:t>
            </a:r>
            <a:r>
              <a:rPr kumimoji="1" lang="en-US" altLang="ja-JP" sz="2400" dirty="0" smtClean="0"/>
              <a:t>1</a:t>
            </a:r>
            <a:r>
              <a:rPr kumimoji="1" lang="ja-JP" altLang="en-US" sz="2400" dirty="0"/>
              <a:t>章</a:t>
            </a:r>
            <a:r>
              <a:rPr kumimoji="1" lang="ja-JP" altLang="en-US" sz="2400" dirty="0" smtClean="0"/>
              <a:t>でこれから説明</a:t>
            </a:r>
            <a:endParaRPr kumimoji="1" lang="ja-JP" altLang="en-US" sz="2400" dirty="0"/>
          </a:p>
        </p:txBody>
      </p:sp>
      <p:sp>
        <p:nvSpPr>
          <p:cNvPr id="14" name="テキスト ボックス 13"/>
          <p:cNvSpPr txBox="1"/>
          <p:nvPr/>
        </p:nvSpPr>
        <p:spPr>
          <a:xfrm>
            <a:off x="6417153" y="3253619"/>
            <a:ext cx="5109091" cy="1200329"/>
          </a:xfrm>
          <a:prstGeom prst="rect">
            <a:avLst/>
          </a:prstGeom>
          <a:noFill/>
        </p:spPr>
        <p:txBody>
          <a:bodyPr wrap="none" rtlCol="0">
            <a:spAutoFit/>
          </a:bodyPr>
          <a:lstStyle/>
          <a:p>
            <a:r>
              <a:rPr kumimoji="1" lang="ja-JP" altLang="en-US" sz="2400" dirty="0" smtClean="0"/>
              <a:t>自分でソフトウェアを統合し</a:t>
            </a:r>
            <a:endParaRPr kumimoji="1" lang="en-US" altLang="ja-JP" sz="2400" dirty="0" smtClean="0"/>
          </a:p>
          <a:p>
            <a:r>
              <a:rPr kumimoji="1" lang="ja-JP" altLang="en-US" sz="2400" dirty="0" smtClean="0"/>
              <a:t>インターネット機能を追加する方法</a:t>
            </a:r>
            <a:endParaRPr kumimoji="1" lang="en-US" altLang="ja-JP" sz="2400" dirty="0" smtClean="0"/>
          </a:p>
          <a:p>
            <a:r>
              <a:rPr kumimoji="1" lang="ja-JP" altLang="en-US" sz="2400" dirty="0" smtClean="0"/>
              <a:t>⇒第</a:t>
            </a:r>
            <a:r>
              <a:rPr kumimoji="1" lang="en-US" altLang="ja-JP" sz="2400" dirty="0"/>
              <a:t>2</a:t>
            </a:r>
            <a:r>
              <a:rPr kumimoji="1" lang="ja-JP" altLang="en-US" sz="2400" dirty="0" smtClean="0"/>
              <a:t>章以降で</a:t>
            </a:r>
            <a:r>
              <a:rPr kumimoji="1" lang="ja-JP" altLang="en-US" sz="2400" dirty="0"/>
              <a:t>説明</a:t>
            </a:r>
          </a:p>
        </p:txBody>
      </p:sp>
      <p:sp>
        <p:nvSpPr>
          <p:cNvPr id="15" name="正方形/長方形 14"/>
          <p:cNvSpPr/>
          <p:nvPr/>
        </p:nvSpPr>
        <p:spPr>
          <a:xfrm>
            <a:off x="679728" y="1569095"/>
            <a:ext cx="11104903" cy="1569660"/>
          </a:xfrm>
          <a:prstGeom prst="rect">
            <a:avLst/>
          </a:prstGeom>
        </p:spPr>
        <p:txBody>
          <a:bodyPr wrap="square">
            <a:spAutoFit/>
          </a:bodyPr>
          <a:lstStyle/>
          <a:p>
            <a:pPr marL="177800" lvl="2" indent="0">
              <a:lnSpc>
                <a:spcPct val="100000"/>
              </a:lnSpc>
              <a:buNone/>
            </a:pPr>
            <a:r>
              <a:rPr kumimoji="1" lang="ja-JP" altLang="en-US" sz="2400" dirty="0" smtClean="0"/>
              <a:t>・本研修の主題は自分でソフトウェアを統合しハードウェア機能を含め</a:t>
            </a:r>
            <a:endParaRPr kumimoji="1" lang="en-US" altLang="ja-JP" sz="2400" dirty="0" smtClean="0"/>
          </a:p>
          <a:p>
            <a:pPr marL="177800" lvl="2" indent="0">
              <a:lnSpc>
                <a:spcPct val="100000"/>
              </a:lnSpc>
              <a:buNone/>
            </a:pPr>
            <a:r>
              <a:rPr kumimoji="1" lang="ja-JP" altLang="en-US" sz="2400" dirty="0"/>
              <a:t>　</a:t>
            </a:r>
            <a:r>
              <a:rPr kumimoji="1" lang="ja-JP" altLang="en-US" sz="2400" dirty="0" smtClean="0"/>
              <a:t>そのメカニズムを理解することです</a:t>
            </a:r>
            <a:endParaRPr kumimoji="1" lang="en-US" altLang="ja-JP" sz="2400" dirty="0" smtClean="0"/>
          </a:p>
          <a:p>
            <a:pPr marL="177800" lvl="2" indent="0">
              <a:lnSpc>
                <a:spcPct val="100000"/>
              </a:lnSpc>
              <a:buNone/>
            </a:pPr>
            <a:endParaRPr kumimoji="1" lang="en-US" altLang="ja-JP" sz="2400" dirty="0" smtClean="0"/>
          </a:p>
          <a:p>
            <a:pPr marL="177800" lvl="2" indent="0">
              <a:lnSpc>
                <a:spcPct val="100000"/>
              </a:lnSpc>
              <a:buNone/>
            </a:pPr>
            <a:r>
              <a:rPr kumimoji="1" lang="ja-JP" altLang="en-US" sz="2400" dirty="0" smtClean="0"/>
              <a:t>・業界動向を掴むため、</a:t>
            </a:r>
            <a:r>
              <a:rPr kumimoji="1" lang="en-US" altLang="ja-JP" sz="2400" dirty="0" smtClean="0"/>
              <a:t>Amazon</a:t>
            </a:r>
            <a:r>
              <a:rPr kumimoji="1" lang="ja-JP" altLang="en-US" sz="2400" dirty="0" smtClean="0"/>
              <a:t> </a:t>
            </a:r>
            <a:r>
              <a:rPr kumimoji="1" lang="en-US" altLang="ja-JP" sz="2400" dirty="0" err="1" smtClean="0"/>
              <a:t>FreeRTOS</a:t>
            </a:r>
            <a:r>
              <a:rPr kumimoji="1" lang="ja-JP" altLang="en-US" sz="2400" dirty="0" err="1" smtClean="0"/>
              <a:t>にも</a:t>
            </a:r>
            <a:r>
              <a:rPr kumimoji="1" lang="ja-JP" altLang="en-US" sz="2400" dirty="0" smtClean="0"/>
              <a:t>少し触れます</a:t>
            </a:r>
            <a:endParaRPr kumimoji="1" lang="en-US" altLang="ja-JP" sz="2400" dirty="0"/>
          </a:p>
        </p:txBody>
      </p:sp>
    </p:spTree>
    <p:extLst>
      <p:ext uri="{BB962C8B-B14F-4D97-AF65-F5344CB8AC3E}">
        <p14:creationId xmlns:p14="http://schemas.microsoft.com/office/powerpoint/2010/main" val="322813098"/>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180</a:t>
            </a:fld>
            <a:endParaRPr lang="de-DE" dirty="0"/>
          </a:p>
        </p:txBody>
      </p:sp>
      <p:sp>
        <p:nvSpPr>
          <p:cNvPr id="4" name="タイトル 1"/>
          <p:cNvSpPr txBox="1">
            <a:spLocks/>
          </p:cNvSpPr>
          <p:nvPr/>
        </p:nvSpPr>
        <p:spPr>
          <a:xfrm>
            <a:off x="1080000" y="44624"/>
            <a:ext cx="9000000" cy="455509"/>
          </a:xfrm>
          <a:prstGeom prst="rect">
            <a:avLst/>
          </a:prstGeom>
        </p:spPr>
        <p:txBody>
          <a:bodyPr vert="horz" wrap="square" lIns="0" tIns="0" rIns="0" bIns="0" rtlCol="0" anchor="b" anchorCtr="0">
            <a:spAutoFit/>
          </a:bodyPr>
          <a:lstStyle>
            <a:lvl1pPr algn="l" defTabSz="914400" rtl="0" eaLnBrk="1" latinLnBrk="0" hangingPunct="1">
              <a:lnSpc>
                <a:spcPct val="90000"/>
              </a:lnSpc>
              <a:spcBef>
                <a:spcPct val="0"/>
              </a:spcBef>
              <a:buNone/>
              <a:defRPr sz="3200" b="1" kern="1200" cap="none" baseline="0">
                <a:solidFill>
                  <a:schemeClr val="tx2"/>
                </a:solidFill>
                <a:latin typeface="メイリオ" panose="020B0604030504040204" pitchFamily="50" charset="-128"/>
                <a:ea typeface="メイリオ" panose="020B0604030504040204" pitchFamily="50" charset="-128"/>
                <a:cs typeface="Meiryo" panose="020B0604030504040204" pitchFamily="34" charset="-128"/>
              </a:defRPr>
            </a:lvl1pPr>
          </a:lstStyle>
          <a:p>
            <a:r>
              <a:rPr lang="en-US" altLang="ja-JP" dirty="0" smtClean="0"/>
              <a:t>RX</a:t>
            </a:r>
            <a:r>
              <a:rPr lang="ja-JP" altLang="en-US" dirty="0" smtClean="0"/>
              <a:t>マイコン内蔵</a:t>
            </a:r>
            <a:r>
              <a:rPr lang="en-US" altLang="ja-JP" dirty="0" smtClean="0"/>
              <a:t>Ether</a:t>
            </a:r>
            <a:r>
              <a:rPr lang="ja-JP" altLang="en-US" dirty="0" smtClean="0"/>
              <a:t>コントローラの仕組み</a:t>
            </a:r>
            <a:endParaRPr kumimoji="1" lang="ja-JP" altLang="en-US" dirty="0"/>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6672"/>
            <a:ext cx="12192000" cy="1685383"/>
          </a:xfrm>
          <a:prstGeom prst="rect">
            <a:avLst/>
          </a:prstGeom>
        </p:spPr>
      </p:pic>
      <p:sp>
        <p:nvSpPr>
          <p:cNvPr id="6" name="下矢印 5"/>
          <p:cNvSpPr/>
          <p:nvPr/>
        </p:nvSpPr>
        <p:spPr>
          <a:xfrm rot="10800000">
            <a:off x="8976320" y="2210602"/>
            <a:ext cx="720080" cy="1554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下矢印 6"/>
          <p:cNvSpPr/>
          <p:nvPr/>
        </p:nvSpPr>
        <p:spPr>
          <a:xfrm rot="10800000">
            <a:off x="2783632" y="2210602"/>
            <a:ext cx="720080" cy="1554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0" y="2348880"/>
            <a:ext cx="5589992" cy="369332"/>
          </a:xfrm>
          <a:prstGeom prst="rect">
            <a:avLst/>
          </a:prstGeom>
          <a:noFill/>
        </p:spPr>
        <p:txBody>
          <a:bodyPr wrap="none" rtlCol="0">
            <a:spAutoFit/>
          </a:bodyPr>
          <a:lstStyle/>
          <a:p>
            <a:r>
              <a:rPr kumimoji="1" lang="en-US" altLang="ja-JP" dirty="0" smtClean="0"/>
              <a:t>0x10c00-0x10c0f </a:t>
            </a:r>
            <a:r>
              <a:rPr kumimoji="1" lang="ja-JP" altLang="en-US" dirty="0" smtClean="0"/>
              <a:t>の</a:t>
            </a:r>
            <a:r>
              <a:rPr kumimoji="1" lang="en-US" altLang="ja-JP" dirty="0" smtClean="0"/>
              <a:t>4</a:t>
            </a:r>
            <a:r>
              <a:rPr kumimoji="1" lang="ja-JP" altLang="en-US" dirty="0" smtClean="0"/>
              <a:t>ワードは受信ディスクリプタ</a:t>
            </a:r>
            <a:endParaRPr kumimoji="1" lang="ja-JP" altLang="en-US" dirty="0"/>
          </a:p>
        </p:txBody>
      </p:sp>
      <p:sp>
        <p:nvSpPr>
          <p:cNvPr id="9" name="テキスト ボックス 8"/>
          <p:cNvSpPr txBox="1"/>
          <p:nvPr/>
        </p:nvSpPr>
        <p:spPr>
          <a:xfrm>
            <a:off x="5748231" y="2348880"/>
            <a:ext cx="6397905" cy="369332"/>
          </a:xfrm>
          <a:prstGeom prst="rect">
            <a:avLst/>
          </a:prstGeom>
          <a:noFill/>
        </p:spPr>
        <p:txBody>
          <a:bodyPr wrap="none" rtlCol="0">
            <a:spAutoFit/>
          </a:bodyPr>
          <a:lstStyle/>
          <a:p>
            <a:r>
              <a:rPr kumimoji="1" lang="en-US" altLang="ja-JP" dirty="0" smtClean="0"/>
              <a:t>0x10000-0x105ff </a:t>
            </a:r>
            <a:r>
              <a:rPr kumimoji="1" lang="ja-JP" altLang="en-US" dirty="0" smtClean="0"/>
              <a:t>の</a:t>
            </a:r>
            <a:r>
              <a:rPr kumimoji="1" lang="en-US" altLang="ja-JP" dirty="0" smtClean="0"/>
              <a:t>0x600(=1536)</a:t>
            </a:r>
            <a:r>
              <a:rPr kumimoji="1" lang="ja-JP" altLang="en-US" dirty="0" smtClean="0"/>
              <a:t>バイトは受信バッファ</a:t>
            </a:r>
            <a:endParaRPr kumimoji="1" lang="ja-JP" altLang="en-US" dirty="0"/>
          </a:p>
        </p:txBody>
      </p:sp>
      <p:pic>
        <p:nvPicPr>
          <p:cNvPr id="15" name="コンテンツ プレースホルダー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968357" y="2946752"/>
            <a:ext cx="6398091" cy="3446808"/>
          </a:xfrm>
          <a:prstGeom prst="rect">
            <a:avLst/>
          </a:prstGeom>
          <a:ln>
            <a:solidFill>
              <a:schemeClr val="tx1"/>
            </a:solidFill>
            <a:miter lim="800000"/>
            <a:headEnd/>
            <a:tailEnd/>
          </a:ln>
        </p:spPr>
      </p:pic>
      <p:sp>
        <p:nvSpPr>
          <p:cNvPr id="16" name="テキスト ボックス 15"/>
          <p:cNvSpPr txBox="1"/>
          <p:nvPr/>
        </p:nvSpPr>
        <p:spPr>
          <a:xfrm>
            <a:off x="4215166" y="4136512"/>
            <a:ext cx="902811" cy="215444"/>
          </a:xfrm>
          <a:prstGeom prst="rect">
            <a:avLst/>
          </a:prstGeom>
          <a:noFill/>
        </p:spPr>
        <p:txBody>
          <a:bodyPr wrap="none" rtlCol="0">
            <a:spAutoFit/>
          </a:bodyPr>
          <a:lstStyle/>
          <a:p>
            <a:r>
              <a:rPr kumimoji="1" lang="ja-JP" altLang="en-US" sz="800" dirty="0" smtClean="0">
                <a:solidFill>
                  <a:srgbClr val="FF0000"/>
                </a:solidFill>
              </a:rPr>
              <a:t>受信バッファ長</a:t>
            </a:r>
            <a:endParaRPr kumimoji="1" lang="ja-JP" altLang="en-US" sz="800" dirty="0">
              <a:solidFill>
                <a:srgbClr val="FF0000"/>
              </a:solidFill>
            </a:endParaRPr>
          </a:p>
        </p:txBody>
      </p:sp>
      <p:sp>
        <p:nvSpPr>
          <p:cNvPr id="17" name="テキスト ボックス 16"/>
          <p:cNvSpPr txBox="1"/>
          <p:nvPr/>
        </p:nvSpPr>
        <p:spPr>
          <a:xfrm>
            <a:off x="5468296" y="4063102"/>
            <a:ext cx="1005403" cy="215444"/>
          </a:xfrm>
          <a:prstGeom prst="rect">
            <a:avLst/>
          </a:prstGeom>
          <a:noFill/>
        </p:spPr>
        <p:txBody>
          <a:bodyPr wrap="none" rtlCol="0">
            <a:spAutoFit/>
          </a:bodyPr>
          <a:lstStyle/>
          <a:p>
            <a:r>
              <a:rPr kumimoji="1" lang="ja-JP" altLang="en-US" sz="800" smtClean="0">
                <a:solidFill>
                  <a:srgbClr val="FF0000"/>
                </a:solidFill>
              </a:rPr>
              <a:t>有効受信</a:t>
            </a:r>
            <a:r>
              <a:rPr kumimoji="1" lang="ja-JP" altLang="en-US" sz="800" dirty="0" smtClean="0">
                <a:solidFill>
                  <a:srgbClr val="FF0000"/>
                </a:solidFill>
              </a:rPr>
              <a:t>データ長</a:t>
            </a:r>
            <a:endParaRPr kumimoji="1" lang="ja-JP" altLang="en-US" sz="800" dirty="0">
              <a:solidFill>
                <a:srgbClr val="FF0000"/>
              </a:solidFill>
            </a:endParaRPr>
          </a:p>
        </p:txBody>
      </p:sp>
      <p:sp>
        <p:nvSpPr>
          <p:cNvPr id="18" name="テキスト ボックス 17"/>
          <p:cNvSpPr txBox="1"/>
          <p:nvPr/>
        </p:nvSpPr>
        <p:spPr>
          <a:xfrm>
            <a:off x="4754999" y="4466754"/>
            <a:ext cx="1210588" cy="215444"/>
          </a:xfrm>
          <a:prstGeom prst="rect">
            <a:avLst/>
          </a:prstGeom>
          <a:noFill/>
        </p:spPr>
        <p:txBody>
          <a:bodyPr wrap="none" rtlCol="0">
            <a:spAutoFit/>
          </a:bodyPr>
          <a:lstStyle/>
          <a:p>
            <a:r>
              <a:rPr kumimoji="1" lang="ja-JP" altLang="en-US" sz="800" dirty="0" smtClean="0">
                <a:solidFill>
                  <a:srgbClr val="FF0000"/>
                </a:solidFill>
              </a:rPr>
              <a:t>受信バッファポインタ</a:t>
            </a:r>
            <a:endParaRPr kumimoji="1" lang="ja-JP" altLang="en-US" sz="800" dirty="0">
              <a:solidFill>
                <a:srgbClr val="FF0000"/>
              </a:solidFill>
            </a:endParaRPr>
          </a:p>
        </p:txBody>
      </p:sp>
      <p:sp>
        <p:nvSpPr>
          <p:cNvPr id="19" name="正方形/長方形 18"/>
          <p:cNvSpPr/>
          <p:nvPr/>
        </p:nvSpPr>
        <p:spPr>
          <a:xfrm>
            <a:off x="2533484" y="1088232"/>
            <a:ext cx="495049" cy="1805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2576614" y="909300"/>
            <a:ext cx="396262" cy="215444"/>
          </a:xfrm>
          <a:prstGeom prst="rect">
            <a:avLst/>
          </a:prstGeom>
          <a:noFill/>
        </p:spPr>
        <p:txBody>
          <a:bodyPr wrap="none" rtlCol="0">
            <a:spAutoFit/>
          </a:bodyPr>
          <a:lstStyle/>
          <a:p>
            <a:r>
              <a:rPr kumimoji="1" lang="en-US" altLang="ja-JP" sz="800" dirty="0" smtClean="0">
                <a:solidFill>
                  <a:srgbClr val="FF0000"/>
                </a:solidFill>
              </a:rPr>
              <a:t>RD0</a:t>
            </a:r>
            <a:endParaRPr kumimoji="1" lang="ja-JP" altLang="en-US" sz="800" dirty="0">
              <a:solidFill>
                <a:srgbClr val="FF0000"/>
              </a:solidFill>
            </a:endParaRPr>
          </a:p>
        </p:txBody>
      </p:sp>
      <p:sp>
        <p:nvSpPr>
          <p:cNvPr id="25" name="正方形/長方形 24"/>
          <p:cNvSpPr/>
          <p:nvPr/>
        </p:nvSpPr>
        <p:spPr>
          <a:xfrm>
            <a:off x="3071663" y="1088232"/>
            <a:ext cx="495049" cy="1805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3114793" y="909300"/>
            <a:ext cx="396262" cy="215444"/>
          </a:xfrm>
          <a:prstGeom prst="rect">
            <a:avLst/>
          </a:prstGeom>
          <a:noFill/>
        </p:spPr>
        <p:txBody>
          <a:bodyPr wrap="none" rtlCol="0">
            <a:spAutoFit/>
          </a:bodyPr>
          <a:lstStyle/>
          <a:p>
            <a:r>
              <a:rPr kumimoji="1" lang="en-US" altLang="ja-JP" sz="800" dirty="0" smtClean="0">
                <a:solidFill>
                  <a:srgbClr val="FF0000"/>
                </a:solidFill>
              </a:rPr>
              <a:t>RD1</a:t>
            </a:r>
            <a:endParaRPr kumimoji="1" lang="ja-JP" altLang="en-US" sz="800" dirty="0">
              <a:solidFill>
                <a:srgbClr val="FF0000"/>
              </a:solidFill>
            </a:endParaRPr>
          </a:p>
        </p:txBody>
      </p:sp>
      <p:sp>
        <p:nvSpPr>
          <p:cNvPr id="27" name="正方形/長方形 26"/>
          <p:cNvSpPr/>
          <p:nvPr/>
        </p:nvSpPr>
        <p:spPr>
          <a:xfrm>
            <a:off x="3597315" y="1088232"/>
            <a:ext cx="495049" cy="1805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3640445" y="909300"/>
            <a:ext cx="396262" cy="215444"/>
          </a:xfrm>
          <a:prstGeom prst="rect">
            <a:avLst/>
          </a:prstGeom>
          <a:noFill/>
        </p:spPr>
        <p:txBody>
          <a:bodyPr wrap="none" rtlCol="0">
            <a:spAutoFit/>
          </a:bodyPr>
          <a:lstStyle/>
          <a:p>
            <a:r>
              <a:rPr kumimoji="1" lang="en-US" altLang="ja-JP" sz="800" dirty="0" smtClean="0">
                <a:solidFill>
                  <a:srgbClr val="FF0000"/>
                </a:solidFill>
              </a:rPr>
              <a:t>RD2</a:t>
            </a:r>
            <a:endParaRPr kumimoji="1" lang="ja-JP" altLang="en-US" sz="800" dirty="0">
              <a:solidFill>
                <a:srgbClr val="FF0000"/>
              </a:solidFill>
            </a:endParaRPr>
          </a:p>
        </p:txBody>
      </p:sp>
      <p:sp>
        <p:nvSpPr>
          <p:cNvPr id="29" name="テキスト ボックス 28"/>
          <p:cNvSpPr txBox="1"/>
          <p:nvPr/>
        </p:nvSpPr>
        <p:spPr>
          <a:xfrm>
            <a:off x="9512174" y="3010478"/>
            <a:ext cx="2475969" cy="1384995"/>
          </a:xfrm>
          <a:prstGeom prst="rect">
            <a:avLst/>
          </a:prstGeom>
          <a:noFill/>
        </p:spPr>
        <p:txBody>
          <a:bodyPr wrap="square" rtlCol="0">
            <a:spAutoFit/>
          </a:bodyPr>
          <a:lstStyle/>
          <a:p>
            <a:r>
              <a:rPr kumimoji="1" lang="en-US" altLang="ja-JP" sz="1400" dirty="0" err="1" smtClean="0"/>
              <a:t>EtherC</a:t>
            </a:r>
            <a:r>
              <a:rPr kumimoji="1" lang="en-US" altLang="ja-JP" sz="1400" dirty="0" smtClean="0"/>
              <a:t>/EDMAC</a:t>
            </a:r>
            <a:r>
              <a:rPr kumimoji="1" lang="ja-JP" altLang="en-US" sz="1400" dirty="0" smtClean="0"/>
              <a:t>は、</a:t>
            </a:r>
            <a:endParaRPr kumimoji="1" lang="en-US" altLang="ja-JP" sz="1400" dirty="0" smtClean="0"/>
          </a:p>
          <a:p>
            <a:r>
              <a:rPr kumimoji="1" lang="ja-JP" altLang="en-US" sz="1400" dirty="0" smtClean="0"/>
              <a:t>受信毎に受信データを</a:t>
            </a:r>
            <a:endParaRPr kumimoji="1" lang="en-US" altLang="ja-JP" sz="1400" dirty="0" smtClean="0"/>
          </a:p>
          <a:p>
            <a:r>
              <a:rPr kumimoji="1" lang="ja-JP" altLang="en-US" sz="1400" dirty="0" smtClean="0"/>
              <a:t>受信バッファに転送し、</a:t>
            </a:r>
            <a:endParaRPr kumimoji="1" lang="en-US" altLang="ja-JP" sz="1400" dirty="0" smtClean="0"/>
          </a:p>
          <a:p>
            <a:r>
              <a:rPr kumimoji="1" lang="ja-JP" altLang="en-US" sz="1400" dirty="0" smtClean="0"/>
              <a:t>受信</a:t>
            </a:r>
            <a:r>
              <a:rPr kumimoji="1" lang="ja-JP" altLang="en-US" sz="1400" dirty="0"/>
              <a:t>ディスクリプタ</a:t>
            </a:r>
            <a:r>
              <a:rPr kumimoji="1" lang="ja-JP" altLang="en-US" sz="1400" dirty="0" smtClean="0"/>
              <a:t>を更新。</a:t>
            </a:r>
            <a:endParaRPr kumimoji="1" lang="en-US" altLang="ja-JP" sz="1400" dirty="0" smtClean="0"/>
          </a:p>
          <a:p>
            <a:r>
              <a:rPr kumimoji="1" lang="en-US" altLang="ja-JP" sz="1400" b="1" dirty="0" smtClean="0">
                <a:solidFill>
                  <a:srgbClr val="FF0000"/>
                </a:solidFill>
              </a:rPr>
              <a:t>RACT</a:t>
            </a:r>
            <a:r>
              <a:rPr kumimoji="1" lang="ja-JP" altLang="en-US" sz="1400" b="1" dirty="0" smtClean="0">
                <a:solidFill>
                  <a:srgbClr val="FF0000"/>
                </a:solidFill>
              </a:rPr>
              <a:t>を</a:t>
            </a:r>
            <a:r>
              <a:rPr kumimoji="1" lang="en-US" altLang="ja-JP" sz="1400" b="1" dirty="0" smtClean="0">
                <a:solidFill>
                  <a:srgbClr val="FF0000"/>
                </a:solidFill>
              </a:rPr>
              <a:t>OFF</a:t>
            </a:r>
            <a:r>
              <a:rPr kumimoji="1" lang="ja-JP" altLang="en-US" sz="1400" b="1" dirty="0" smtClean="0">
                <a:solidFill>
                  <a:srgbClr val="FF0000"/>
                </a:solidFill>
              </a:rPr>
              <a:t>にする。</a:t>
            </a:r>
            <a:endParaRPr kumimoji="1" lang="en-US" altLang="ja-JP" sz="1400" b="1" dirty="0" smtClean="0">
              <a:solidFill>
                <a:srgbClr val="FF0000"/>
              </a:solidFill>
            </a:endParaRPr>
          </a:p>
          <a:p>
            <a:r>
              <a:rPr kumimoji="1" lang="en-US" altLang="ja-JP" sz="1400" dirty="0" smtClean="0"/>
              <a:t>CPU</a:t>
            </a:r>
            <a:r>
              <a:rPr kumimoji="1" lang="ja-JP" altLang="en-US" sz="1400" dirty="0" smtClean="0"/>
              <a:t>に割り込み通知する。</a:t>
            </a:r>
            <a:endParaRPr kumimoji="1" lang="en-US" altLang="ja-JP" sz="1400" dirty="0" smtClean="0"/>
          </a:p>
        </p:txBody>
      </p:sp>
      <p:sp>
        <p:nvSpPr>
          <p:cNvPr id="30" name="テキスト ボックス 29"/>
          <p:cNvSpPr txBox="1"/>
          <p:nvPr/>
        </p:nvSpPr>
        <p:spPr>
          <a:xfrm>
            <a:off x="9512175" y="4872358"/>
            <a:ext cx="2679826" cy="1384995"/>
          </a:xfrm>
          <a:prstGeom prst="rect">
            <a:avLst/>
          </a:prstGeom>
          <a:noFill/>
        </p:spPr>
        <p:txBody>
          <a:bodyPr wrap="square" rtlCol="0">
            <a:spAutoFit/>
          </a:bodyPr>
          <a:lstStyle/>
          <a:p>
            <a:r>
              <a:rPr kumimoji="1" lang="en-US" altLang="ja-JP" sz="1400" dirty="0" smtClean="0"/>
              <a:t>CPU</a:t>
            </a:r>
            <a:r>
              <a:rPr kumimoji="1" lang="ja-JP" altLang="en-US" sz="1400" dirty="0" smtClean="0"/>
              <a:t>は</a:t>
            </a:r>
            <a:r>
              <a:rPr kumimoji="1" lang="en-US" altLang="ja-JP" sz="1400" dirty="0" err="1" smtClean="0"/>
              <a:t>EtherC</a:t>
            </a:r>
            <a:r>
              <a:rPr kumimoji="1" lang="en-US" altLang="ja-JP" sz="1400" dirty="0" smtClean="0"/>
              <a:t>/EDMAC</a:t>
            </a:r>
            <a:r>
              <a:rPr kumimoji="1" lang="ja-JP" altLang="en-US" sz="1400" dirty="0" smtClean="0"/>
              <a:t>に</a:t>
            </a:r>
            <a:endParaRPr kumimoji="1" lang="en-US" altLang="ja-JP" sz="1400" dirty="0" smtClean="0"/>
          </a:p>
          <a:p>
            <a:r>
              <a:rPr kumimoji="1" lang="ja-JP" altLang="en-US" sz="1400" dirty="0"/>
              <a:t>関連</a:t>
            </a:r>
            <a:r>
              <a:rPr kumimoji="1" lang="ja-JP" altLang="en-US" sz="1400" dirty="0" smtClean="0"/>
              <a:t>した割り込みベクタに</a:t>
            </a:r>
            <a:endParaRPr kumimoji="1" lang="en-US" altLang="ja-JP" sz="1400" dirty="0" smtClean="0"/>
          </a:p>
          <a:p>
            <a:r>
              <a:rPr kumimoji="1" lang="ja-JP" altLang="en-US" sz="1400" dirty="0"/>
              <a:t>ジャンプ</a:t>
            </a:r>
            <a:r>
              <a:rPr kumimoji="1" lang="ja-JP" altLang="en-US" sz="1400" dirty="0" smtClean="0"/>
              <a:t>し、</a:t>
            </a:r>
            <a:r>
              <a:rPr kumimoji="1" lang="en-US" altLang="ja-JP" sz="1400" dirty="0" smtClean="0"/>
              <a:t>Ether</a:t>
            </a:r>
            <a:r>
              <a:rPr kumimoji="1" lang="ja-JP" altLang="en-US" sz="1400" dirty="0" smtClean="0"/>
              <a:t>ドライバ</a:t>
            </a:r>
            <a:endParaRPr kumimoji="1" lang="en-US" altLang="ja-JP" sz="1400" dirty="0" smtClean="0"/>
          </a:p>
          <a:p>
            <a:r>
              <a:rPr kumimoji="1" lang="ja-JP" altLang="en-US" sz="1400" dirty="0" smtClean="0"/>
              <a:t>が起動、</a:t>
            </a:r>
            <a:r>
              <a:rPr kumimoji="1" lang="en-US" altLang="ja-JP" sz="1400" dirty="0" smtClean="0"/>
              <a:t>TCP/IP</a:t>
            </a:r>
            <a:r>
              <a:rPr kumimoji="1" lang="ja-JP" altLang="en-US" sz="1400" dirty="0" smtClean="0"/>
              <a:t>が受信データを使い終わったら、</a:t>
            </a:r>
            <a:endParaRPr kumimoji="1" lang="en-US" altLang="ja-JP" sz="1400" dirty="0" smtClean="0"/>
          </a:p>
          <a:p>
            <a:r>
              <a:rPr kumimoji="1" lang="en-US" altLang="ja-JP" sz="1400" b="1" dirty="0" smtClean="0">
                <a:solidFill>
                  <a:srgbClr val="FF0000"/>
                </a:solidFill>
              </a:rPr>
              <a:t>RACT</a:t>
            </a:r>
            <a:r>
              <a:rPr kumimoji="1" lang="ja-JP" altLang="en-US" sz="1400" b="1" dirty="0" smtClean="0">
                <a:solidFill>
                  <a:srgbClr val="FF0000"/>
                </a:solidFill>
              </a:rPr>
              <a:t>を</a:t>
            </a:r>
            <a:r>
              <a:rPr kumimoji="1" lang="en-US" altLang="ja-JP" sz="1400" b="1" dirty="0" smtClean="0">
                <a:solidFill>
                  <a:srgbClr val="FF0000"/>
                </a:solidFill>
              </a:rPr>
              <a:t>ON</a:t>
            </a:r>
            <a:r>
              <a:rPr kumimoji="1" lang="ja-JP" altLang="en-US" sz="1400" b="1" dirty="0" smtClean="0">
                <a:solidFill>
                  <a:srgbClr val="FF0000"/>
                </a:solidFill>
              </a:rPr>
              <a:t>にする。</a:t>
            </a:r>
            <a:endParaRPr kumimoji="1" lang="en-US" altLang="ja-JP" sz="1400" b="1" dirty="0" smtClean="0">
              <a:solidFill>
                <a:srgbClr val="FF0000"/>
              </a:solidFill>
            </a:endParaRPr>
          </a:p>
        </p:txBody>
      </p:sp>
      <p:sp>
        <p:nvSpPr>
          <p:cNvPr id="31" name="上下矢印 30"/>
          <p:cNvSpPr/>
          <p:nvPr/>
        </p:nvSpPr>
        <p:spPr>
          <a:xfrm>
            <a:off x="10418806" y="4331128"/>
            <a:ext cx="432048" cy="54123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7866829" y="955768"/>
            <a:ext cx="2837683" cy="9788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右矢印 1"/>
          <p:cNvSpPr/>
          <p:nvPr/>
        </p:nvSpPr>
        <p:spPr>
          <a:xfrm>
            <a:off x="4166097" y="1141724"/>
            <a:ext cx="3658095" cy="981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2827335" y="1309080"/>
            <a:ext cx="4844596" cy="646331"/>
          </a:xfrm>
          <a:prstGeom prst="rect">
            <a:avLst/>
          </a:prstGeom>
          <a:solidFill>
            <a:schemeClr val="bg1"/>
          </a:solidFill>
          <a:ln>
            <a:solidFill>
              <a:schemeClr val="tx1"/>
            </a:solidFill>
          </a:ln>
        </p:spPr>
        <p:txBody>
          <a:bodyPr wrap="none" rtlCol="0">
            <a:spAutoFit/>
          </a:bodyPr>
          <a:lstStyle/>
          <a:p>
            <a:r>
              <a:rPr kumimoji="1" lang="ja-JP" altLang="en-US" dirty="0" smtClean="0"/>
              <a:t>受信データは</a:t>
            </a:r>
            <a:r>
              <a:rPr kumimoji="1" lang="en-US" altLang="ja-JP" dirty="0" smtClean="0"/>
              <a:t>RD2</a:t>
            </a:r>
            <a:r>
              <a:rPr kumimoji="1" lang="ja-JP" altLang="en-US" dirty="0" smtClean="0"/>
              <a:t>の指し示す先</a:t>
            </a:r>
            <a:r>
              <a:rPr kumimoji="1" lang="en-US" altLang="ja-JP" dirty="0" smtClean="0"/>
              <a:t>(0x10000)</a:t>
            </a:r>
            <a:r>
              <a:rPr kumimoji="1" lang="ja-JP" altLang="en-US" dirty="0" smtClean="0"/>
              <a:t>に</a:t>
            </a:r>
            <a:endParaRPr kumimoji="1" lang="en-US" altLang="ja-JP" dirty="0" smtClean="0"/>
          </a:p>
          <a:p>
            <a:r>
              <a:rPr kumimoji="1" lang="ja-JP" altLang="en-US" dirty="0" smtClean="0"/>
              <a:t>自動転送される</a:t>
            </a:r>
            <a:endParaRPr kumimoji="1" lang="ja-JP" altLang="en-US" dirty="0"/>
          </a:p>
        </p:txBody>
      </p:sp>
    </p:spTree>
    <p:extLst>
      <p:ext uri="{BB962C8B-B14F-4D97-AF65-F5344CB8AC3E}">
        <p14:creationId xmlns:p14="http://schemas.microsoft.com/office/powerpoint/2010/main" val="1757713429"/>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p:cNvSpPr>
            <a:spLocks noGrp="1"/>
          </p:cNvSpPr>
          <p:nvPr>
            <p:ph type="body" sz="quarter" idx="11"/>
          </p:nvPr>
        </p:nvSpPr>
        <p:spPr>
          <a:xfrm>
            <a:off x="468000" y="1080000"/>
            <a:ext cx="9876472" cy="1795703"/>
          </a:xfrm>
        </p:spPr>
        <p:txBody>
          <a:bodyPr/>
          <a:lstStyle/>
          <a:p>
            <a:r>
              <a:rPr kumimoji="1" lang="ja-JP" altLang="en-US" cap="all" dirty="0" smtClean="0"/>
              <a:t>第</a:t>
            </a:r>
            <a:r>
              <a:rPr kumimoji="1" lang="en-US" altLang="ja-JP" cap="all" dirty="0"/>
              <a:t>5</a:t>
            </a:r>
            <a:r>
              <a:rPr kumimoji="1" lang="ja-JP" altLang="en-US" cap="all" dirty="0" smtClean="0"/>
              <a:t>章：</a:t>
            </a:r>
            <a:endParaRPr kumimoji="1" lang="en-US" altLang="ja-JP" cap="all" dirty="0" smtClean="0"/>
          </a:p>
          <a:p>
            <a:r>
              <a:rPr lang="ja-JP" altLang="en-US" dirty="0" smtClean="0"/>
              <a:t>組み込み用</a:t>
            </a:r>
            <a:r>
              <a:rPr lang="en-US" altLang="ja-JP" dirty="0" smtClean="0"/>
              <a:t>TCP/IP</a:t>
            </a:r>
            <a:r>
              <a:rPr lang="ja-JP" altLang="en-US" dirty="0" smtClean="0"/>
              <a:t> </a:t>
            </a:r>
            <a:r>
              <a:rPr lang="en-US" altLang="ja-JP" dirty="0" smtClean="0"/>
              <a:t>M3S-T4-Tiny </a:t>
            </a:r>
            <a:r>
              <a:rPr lang="ja-JP" altLang="en-US" dirty="0" smtClean="0"/>
              <a:t>解説</a:t>
            </a:r>
            <a:endParaRPr kumimoji="1" lang="en-US" altLang="ja-JP" cap="all"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3" name="スライド番号プレースホルダー 2"/>
          <p:cNvSpPr>
            <a:spLocks noGrp="1"/>
          </p:cNvSpPr>
          <p:nvPr>
            <p:ph type="sldNum" sz="quarter" idx="4294967295"/>
          </p:nvPr>
        </p:nvSpPr>
        <p:spPr>
          <a:xfrm>
            <a:off x="5591944" y="6525344"/>
            <a:ext cx="933450" cy="161925"/>
          </a:xfrm>
        </p:spPr>
        <p:txBody>
          <a:bodyPr/>
          <a:lstStyle/>
          <a:p>
            <a:pPr algn="l"/>
            <a:r>
              <a:rPr lang="de-DE" smtClean="0"/>
              <a:t>ページ </a:t>
            </a:r>
            <a:fld id="{3FD030EF-7044-4946-962A-5D7D09BD1B34}" type="slidenum">
              <a:rPr lang="de-DE" smtClean="0"/>
              <a:pPr algn="l"/>
              <a:t>181</a:t>
            </a:fld>
            <a:endParaRPr lang="de-DE" dirty="0"/>
          </a:p>
        </p:txBody>
      </p:sp>
    </p:spTree>
    <p:extLst>
      <p:ext uri="{BB962C8B-B14F-4D97-AF65-F5344CB8AC3E}">
        <p14:creationId xmlns:p14="http://schemas.microsoft.com/office/powerpoint/2010/main" val="1044090462"/>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kumimoji="1" lang="en-US" altLang="ja-JP" dirty="0" smtClean="0"/>
              <a:t>TCP/IP</a:t>
            </a:r>
            <a:r>
              <a:rPr kumimoji="1" lang="ja-JP" altLang="en-US" dirty="0" smtClean="0"/>
              <a:t>関連モジュールの依存関係整理</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182</a:t>
            </a:fld>
            <a:endParaRPr lang="de-DE" dirty="0"/>
          </a:p>
        </p:txBody>
      </p:sp>
      <p:sp>
        <p:nvSpPr>
          <p:cNvPr id="4" name="四角形: 角を丸くする 5"/>
          <p:cNvSpPr/>
          <p:nvPr/>
        </p:nvSpPr>
        <p:spPr>
          <a:xfrm>
            <a:off x="659396" y="1772816"/>
            <a:ext cx="10873208" cy="360040"/>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kumimoji="1" lang="en-US" altLang="ja-JP" dirty="0"/>
              <a:t>Application</a:t>
            </a:r>
            <a:endParaRPr kumimoji="1" lang="ja-JP" altLang="en-US" dirty="0"/>
          </a:p>
        </p:txBody>
      </p:sp>
      <p:sp>
        <p:nvSpPr>
          <p:cNvPr id="5" name="四角形: 角を丸くする 6"/>
          <p:cNvSpPr/>
          <p:nvPr/>
        </p:nvSpPr>
        <p:spPr>
          <a:xfrm>
            <a:off x="1091444" y="3717032"/>
            <a:ext cx="1440160" cy="360040"/>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kumimoji="1" lang="en-US" altLang="ja-JP" dirty="0"/>
              <a:t>TCP/IP</a:t>
            </a:r>
            <a:endParaRPr kumimoji="1" lang="ja-JP" altLang="en-US" dirty="0"/>
          </a:p>
        </p:txBody>
      </p:sp>
      <p:sp>
        <p:nvSpPr>
          <p:cNvPr id="6" name="四角形: 角を丸くする 7"/>
          <p:cNvSpPr/>
          <p:nvPr/>
        </p:nvSpPr>
        <p:spPr>
          <a:xfrm>
            <a:off x="731404" y="4293096"/>
            <a:ext cx="2248429" cy="360040"/>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kumimoji="1" lang="en-US" altLang="ja-JP" dirty="0"/>
              <a:t>TCP/IP Driver</a:t>
            </a:r>
            <a:endParaRPr kumimoji="1" lang="ja-JP" altLang="en-US" dirty="0"/>
          </a:p>
        </p:txBody>
      </p:sp>
      <p:sp>
        <p:nvSpPr>
          <p:cNvPr id="7" name="四角形: 角を丸くする 8"/>
          <p:cNvSpPr/>
          <p:nvPr/>
        </p:nvSpPr>
        <p:spPr>
          <a:xfrm>
            <a:off x="731404" y="5229200"/>
            <a:ext cx="2232248" cy="360040"/>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kumimoji="1" lang="en-US" altLang="ja-JP" dirty="0"/>
              <a:t>Ether</a:t>
            </a:r>
            <a:r>
              <a:rPr kumimoji="1" lang="ja-JP" altLang="en-US" dirty="0"/>
              <a:t> </a:t>
            </a:r>
            <a:r>
              <a:rPr kumimoji="1" lang="en-US" altLang="ja-JP" dirty="0"/>
              <a:t>Driver</a:t>
            </a:r>
            <a:endParaRPr kumimoji="1" lang="ja-JP" altLang="en-US" dirty="0"/>
          </a:p>
        </p:txBody>
      </p:sp>
      <p:sp>
        <p:nvSpPr>
          <p:cNvPr id="8" name="四角形: 角を丸くする 9"/>
          <p:cNvSpPr/>
          <p:nvPr/>
        </p:nvSpPr>
        <p:spPr>
          <a:xfrm>
            <a:off x="731404" y="5877272"/>
            <a:ext cx="10832924" cy="360040"/>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kumimoji="1" lang="en-US" altLang="ja-JP" dirty="0"/>
              <a:t>BSP</a:t>
            </a:r>
            <a:endParaRPr kumimoji="1" lang="ja-JP" altLang="en-US" dirty="0"/>
          </a:p>
        </p:txBody>
      </p:sp>
      <p:sp>
        <p:nvSpPr>
          <p:cNvPr id="9" name="四角形: 角を丸くする 10"/>
          <p:cNvSpPr/>
          <p:nvPr/>
        </p:nvSpPr>
        <p:spPr>
          <a:xfrm>
            <a:off x="3212837" y="4725144"/>
            <a:ext cx="2577745" cy="360040"/>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kumimoji="1" lang="en-US" altLang="ja-JP" dirty="0"/>
              <a:t>sys time</a:t>
            </a:r>
            <a:endParaRPr kumimoji="1" lang="ja-JP" altLang="en-US" dirty="0"/>
          </a:p>
        </p:txBody>
      </p:sp>
      <p:sp>
        <p:nvSpPr>
          <p:cNvPr id="10" name="四角形: 角を丸くする 11"/>
          <p:cNvSpPr/>
          <p:nvPr/>
        </p:nvSpPr>
        <p:spPr>
          <a:xfrm>
            <a:off x="8600392" y="2420888"/>
            <a:ext cx="1584176"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kumimoji="1" lang="en-US" altLang="ja-JP" dirty="0"/>
              <a:t>FTP Server</a:t>
            </a:r>
            <a:endParaRPr kumimoji="1" lang="ja-JP" altLang="en-US" dirty="0"/>
          </a:p>
        </p:txBody>
      </p:sp>
      <p:sp>
        <p:nvSpPr>
          <p:cNvPr id="11" name="四角形: 角を丸くする 12"/>
          <p:cNvSpPr/>
          <p:nvPr/>
        </p:nvSpPr>
        <p:spPr>
          <a:xfrm>
            <a:off x="2027548" y="2387310"/>
            <a:ext cx="1584176"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kumimoji="1" lang="en-US" altLang="ja-JP" dirty="0"/>
              <a:t>Socket API</a:t>
            </a:r>
            <a:endParaRPr kumimoji="1" lang="ja-JP" altLang="en-US" dirty="0"/>
          </a:p>
        </p:txBody>
      </p:sp>
      <p:sp>
        <p:nvSpPr>
          <p:cNvPr id="12" name="四角形: 角を丸くする 13"/>
          <p:cNvSpPr/>
          <p:nvPr/>
        </p:nvSpPr>
        <p:spPr>
          <a:xfrm>
            <a:off x="6540328" y="2420888"/>
            <a:ext cx="1872208"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kumimoji="1" lang="en-US" altLang="ja-JP" dirty="0"/>
              <a:t>HTTP Server</a:t>
            </a:r>
            <a:endParaRPr kumimoji="1" lang="ja-JP" altLang="en-US" dirty="0"/>
          </a:p>
        </p:txBody>
      </p:sp>
      <p:sp>
        <p:nvSpPr>
          <p:cNvPr id="13" name="四角形: 角を丸くする 14"/>
          <p:cNvSpPr/>
          <p:nvPr/>
        </p:nvSpPr>
        <p:spPr>
          <a:xfrm>
            <a:off x="3215680" y="3342212"/>
            <a:ext cx="1656184"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kumimoji="1" lang="en-US" altLang="ja-JP" dirty="0"/>
              <a:t>DNS Client</a:t>
            </a:r>
            <a:endParaRPr kumimoji="1" lang="ja-JP" altLang="en-US" dirty="0"/>
          </a:p>
        </p:txBody>
      </p:sp>
      <p:sp>
        <p:nvSpPr>
          <p:cNvPr id="14" name="四角形: 角を丸くする 15"/>
          <p:cNvSpPr/>
          <p:nvPr/>
        </p:nvSpPr>
        <p:spPr>
          <a:xfrm>
            <a:off x="8580276" y="3438771"/>
            <a:ext cx="2952328"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kumimoji="1" lang="en-US" altLang="ja-JP" dirty="0"/>
              <a:t>File Driver</a:t>
            </a:r>
            <a:endParaRPr kumimoji="1" lang="ja-JP" altLang="en-US" dirty="0"/>
          </a:p>
        </p:txBody>
      </p:sp>
      <p:sp>
        <p:nvSpPr>
          <p:cNvPr id="15" name="四角形: 角を丸くする 16"/>
          <p:cNvSpPr/>
          <p:nvPr/>
        </p:nvSpPr>
        <p:spPr>
          <a:xfrm>
            <a:off x="8580276" y="4077072"/>
            <a:ext cx="2952328"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kumimoji="1" lang="en-US" altLang="ja-JP" dirty="0"/>
              <a:t>File System</a:t>
            </a:r>
            <a:endParaRPr kumimoji="1" lang="ja-JP" altLang="en-US" dirty="0"/>
          </a:p>
        </p:txBody>
      </p:sp>
      <p:sp>
        <p:nvSpPr>
          <p:cNvPr id="16" name="四角形: 角を丸くする 17"/>
          <p:cNvSpPr/>
          <p:nvPr/>
        </p:nvSpPr>
        <p:spPr>
          <a:xfrm>
            <a:off x="3200276" y="5232360"/>
            <a:ext cx="2571688" cy="360040"/>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kumimoji="1" lang="en-US" altLang="ja-JP" dirty="0"/>
              <a:t>CMT</a:t>
            </a:r>
            <a:endParaRPr kumimoji="1" lang="ja-JP" altLang="en-US" dirty="0"/>
          </a:p>
        </p:txBody>
      </p:sp>
      <p:sp>
        <p:nvSpPr>
          <p:cNvPr id="17" name="四角形: 角を丸くする 18"/>
          <p:cNvSpPr/>
          <p:nvPr/>
        </p:nvSpPr>
        <p:spPr>
          <a:xfrm>
            <a:off x="8580276" y="4633594"/>
            <a:ext cx="2952328"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kumimoji="1" lang="en-US" altLang="ja-JP" dirty="0"/>
              <a:t>Memory Driver I/F</a:t>
            </a:r>
            <a:endParaRPr kumimoji="1" lang="ja-JP" altLang="en-US" dirty="0"/>
          </a:p>
        </p:txBody>
      </p:sp>
      <p:sp>
        <p:nvSpPr>
          <p:cNvPr id="18" name="四角形: 角を丸くする 21"/>
          <p:cNvSpPr/>
          <p:nvPr/>
        </p:nvSpPr>
        <p:spPr>
          <a:xfrm>
            <a:off x="8580276" y="5301208"/>
            <a:ext cx="936104"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kumimoji="1" lang="en-US" altLang="ja-JP" dirty="0"/>
              <a:t>USB</a:t>
            </a:r>
            <a:endParaRPr kumimoji="1" lang="ja-JP" altLang="en-US" dirty="0"/>
          </a:p>
        </p:txBody>
      </p:sp>
      <p:sp>
        <p:nvSpPr>
          <p:cNvPr id="19" name="四角形: 角を丸くする 22"/>
          <p:cNvSpPr/>
          <p:nvPr/>
        </p:nvSpPr>
        <p:spPr>
          <a:xfrm>
            <a:off x="9588388" y="5301208"/>
            <a:ext cx="936104"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kumimoji="1" lang="en-US" altLang="ja-JP" dirty="0"/>
              <a:t>SDHI</a:t>
            </a:r>
            <a:endParaRPr kumimoji="1" lang="ja-JP" altLang="en-US" dirty="0"/>
          </a:p>
        </p:txBody>
      </p:sp>
      <p:cxnSp>
        <p:nvCxnSpPr>
          <p:cNvPr id="21" name="直線コネクタ 20"/>
          <p:cNvCxnSpPr/>
          <p:nvPr/>
        </p:nvCxnSpPr>
        <p:spPr>
          <a:xfrm>
            <a:off x="6924092" y="2780928"/>
            <a:ext cx="0" cy="360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H="1">
            <a:off x="5195900" y="3140968"/>
            <a:ext cx="17281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a:off x="5195900" y="3140968"/>
            <a:ext cx="0" cy="15841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9012324" y="2780928"/>
            <a:ext cx="0" cy="4320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flipH="1">
            <a:off x="5764898" y="3212976"/>
            <a:ext cx="32474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a:off x="5764898" y="3212976"/>
            <a:ext cx="0" cy="15121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8076220" y="2780928"/>
            <a:ext cx="0" cy="360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8076220" y="3140968"/>
            <a:ext cx="12241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a:off x="9300356" y="3140968"/>
            <a:ext cx="0" cy="2978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a:off x="10092444" y="2780928"/>
            <a:ext cx="0" cy="6480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a:stCxn id="14" idx="2"/>
            <a:endCxn id="15" idx="0"/>
          </p:cNvCxnSpPr>
          <p:nvPr/>
        </p:nvCxnSpPr>
        <p:spPr>
          <a:xfrm>
            <a:off x="10056440" y="3798811"/>
            <a:ext cx="0" cy="2782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a:stCxn id="15" idx="2"/>
            <a:endCxn id="17" idx="0"/>
          </p:cNvCxnSpPr>
          <p:nvPr/>
        </p:nvCxnSpPr>
        <p:spPr>
          <a:xfrm>
            <a:off x="10056440" y="4437112"/>
            <a:ext cx="0" cy="1964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a:off x="8940316" y="4993634"/>
            <a:ext cx="0" cy="307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a:off x="10056440" y="4993634"/>
            <a:ext cx="0" cy="307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p:cNvCxnSpPr/>
          <p:nvPr/>
        </p:nvCxnSpPr>
        <p:spPr>
          <a:xfrm>
            <a:off x="1451484" y="2132856"/>
            <a:ext cx="0" cy="15693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直線矢印コネクタ 36"/>
          <p:cNvCxnSpPr/>
          <p:nvPr/>
        </p:nvCxnSpPr>
        <p:spPr>
          <a:xfrm>
            <a:off x="2315580" y="2747350"/>
            <a:ext cx="0" cy="9549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a:stCxn id="5" idx="2"/>
          </p:cNvCxnSpPr>
          <p:nvPr/>
        </p:nvCxnSpPr>
        <p:spPr>
          <a:xfrm>
            <a:off x="1811524" y="4077072"/>
            <a:ext cx="0" cy="1800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a:off x="1811524" y="4653136"/>
            <a:ext cx="0" cy="5760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a:xfrm>
            <a:off x="1811524" y="5589240"/>
            <a:ext cx="0" cy="288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a:xfrm>
            <a:off x="4043772" y="5589240"/>
            <a:ext cx="0" cy="288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a:xfrm>
            <a:off x="8940316" y="5589240"/>
            <a:ext cx="0" cy="288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a:off x="10045352" y="5589240"/>
            <a:ext cx="0" cy="288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四角形: 角を丸くする 76"/>
          <p:cNvSpPr/>
          <p:nvPr/>
        </p:nvSpPr>
        <p:spPr>
          <a:xfrm>
            <a:off x="4395943" y="2391478"/>
            <a:ext cx="1277516"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kumimoji="1" lang="en-US" altLang="ja-JP" dirty="0"/>
              <a:t>SNTP</a:t>
            </a:r>
            <a:endParaRPr kumimoji="1" lang="ja-JP" altLang="en-US" dirty="0"/>
          </a:p>
        </p:txBody>
      </p:sp>
      <p:cxnSp>
        <p:nvCxnSpPr>
          <p:cNvPr id="47" name="直線矢印コネクタ 46"/>
          <p:cNvCxnSpPr/>
          <p:nvPr/>
        </p:nvCxnSpPr>
        <p:spPr>
          <a:xfrm>
            <a:off x="4691844" y="2780928"/>
            <a:ext cx="0" cy="5612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47"/>
          <p:cNvCxnSpPr/>
          <p:nvPr/>
        </p:nvCxnSpPr>
        <p:spPr>
          <a:xfrm>
            <a:off x="5004121" y="2780928"/>
            <a:ext cx="0" cy="19442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8735027" y="4993634"/>
            <a:ext cx="0" cy="235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flipH="1">
            <a:off x="7880036" y="5229200"/>
            <a:ext cx="8549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flipV="1">
            <a:off x="7880036" y="3501008"/>
            <a:ext cx="0" cy="1728192"/>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flipH="1">
            <a:off x="5435649" y="3501008"/>
            <a:ext cx="244438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a:off x="5435649" y="3501008"/>
            <a:ext cx="0" cy="12241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a:off x="2781309" y="4437112"/>
            <a:ext cx="103957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p:nvPr/>
        </p:nvCxnSpPr>
        <p:spPr>
          <a:xfrm>
            <a:off x="3827748" y="4437112"/>
            <a:ext cx="0" cy="288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p:nvPr/>
        </p:nvCxnSpPr>
        <p:spPr>
          <a:xfrm>
            <a:off x="4043772" y="5085184"/>
            <a:ext cx="0" cy="1440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a:off x="3827748" y="3717032"/>
            <a:ext cx="0" cy="216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直線矢印コネクタ 57"/>
          <p:cNvCxnSpPr/>
          <p:nvPr/>
        </p:nvCxnSpPr>
        <p:spPr>
          <a:xfrm flipH="1">
            <a:off x="2531604" y="3933056"/>
            <a:ext cx="12961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a:off x="9228348" y="2780928"/>
            <a:ext cx="0" cy="216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flipH="1">
            <a:off x="2027548" y="2996952"/>
            <a:ext cx="7200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直線矢印コネクタ 60"/>
          <p:cNvCxnSpPr/>
          <p:nvPr/>
        </p:nvCxnSpPr>
        <p:spPr>
          <a:xfrm>
            <a:off x="2027548" y="2996952"/>
            <a:ext cx="0" cy="705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a:off x="7788188" y="2780928"/>
            <a:ext cx="0"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flipH="1">
            <a:off x="1811524" y="2924944"/>
            <a:ext cx="59766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直線矢印コネクタ 63"/>
          <p:cNvCxnSpPr>
            <a:endCxn id="5" idx="0"/>
          </p:cNvCxnSpPr>
          <p:nvPr/>
        </p:nvCxnSpPr>
        <p:spPr>
          <a:xfrm>
            <a:off x="1811524" y="2924944"/>
            <a:ext cx="0" cy="7920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直線矢印コネクタ 67"/>
          <p:cNvCxnSpPr/>
          <p:nvPr/>
        </p:nvCxnSpPr>
        <p:spPr>
          <a:xfrm>
            <a:off x="2795828" y="2132856"/>
            <a:ext cx="0" cy="2544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直線矢印コネクタ 68"/>
          <p:cNvCxnSpPr/>
          <p:nvPr/>
        </p:nvCxnSpPr>
        <p:spPr>
          <a:xfrm>
            <a:off x="3820415" y="2166434"/>
            <a:ext cx="0" cy="11545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直線矢印コネクタ 69"/>
          <p:cNvCxnSpPr/>
          <p:nvPr/>
        </p:nvCxnSpPr>
        <p:spPr>
          <a:xfrm>
            <a:off x="4861942" y="2166434"/>
            <a:ext cx="0" cy="2208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直線矢印コネクタ 70"/>
          <p:cNvCxnSpPr/>
          <p:nvPr/>
        </p:nvCxnSpPr>
        <p:spPr>
          <a:xfrm>
            <a:off x="4475820" y="3702252"/>
            <a:ext cx="0" cy="10228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 name="直線コネクタ 82"/>
          <p:cNvCxnSpPr/>
          <p:nvPr/>
        </p:nvCxnSpPr>
        <p:spPr>
          <a:xfrm>
            <a:off x="4546883" y="2747350"/>
            <a:ext cx="0" cy="360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flipH="1">
            <a:off x="2459596" y="3107390"/>
            <a:ext cx="20946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直線矢印コネクタ 84"/>
          <p:cNvCxnSpPr/>
          <p:nvPr/>
        </p:nvCxnSpPr>
        <p:spPr>
          <a:xfrm>
            <a:off x="2459596" y="3099438"/>
            <a:ext cx="0" cy="602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 name="直線矢印コネクタ 85"/>
          <p:cNvCxnSpPr/>
          <p:nvPr/>
        </p:nvCxnSpPr>
        <p:spPr>
          <a:xfrm>
            <a:off x="7464152" y="2166434"/>
            <a:ext cx="0" cy="2208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7" name="直線矢印コネクタ 86"/>
          <p:cNvCxnSpPr/>
          <p:nvPr/>
        </p:nvCxnSpPr>
        <p:spPr>
          <a:xfrm>
            <a:off x="9308631" y="2166434"/>
            <a:ext cx="0" cy="2208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四角形: 角を丸くする 22"/>
          <p:cNvSpPr/>
          <p:nvPr/>
        </p:nvSpPr>
        <p:spPr>
          <a:xfrm>
            <a:off x="10628224" y="5301208"/>
            <a:ext cx="936104"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kumimoji="1" lang="en-US" altLang="ja-JP" dirty="0" smtClean="0"/>
              <a:t>SPI</a:t>
            </a:r>
            <a:endParaRPr kumimoji="1" lang="ja-JP" altLang="en-US" dirty="0"/>
          </a:p>
        </p:txBody>
      </p:sp>
      <p:cxnSp>
        <p:nvCxnSpPr>
          <p:cNvPr id="73" name="直線矢印コネクタ 72"/>
          <p:cNvCxnSpPr/>
          <p:nvPr/>
        </p:nvCxnSpPr>
        <p:spPr>
          <a:xfrm>
            <a:off x="11096276" y="4993634"/>
            <a:ext cx="0" cy="307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直線矢印コネクタ 73"/>
          <p:cNvCxnSpPr/>
          <p:nvPr/>
        </p:nvCxnSpPr>
        <p:spPr>
          <a:xfrm>
            <a:off x="11085188" y="5589240"/>
            <a:ext cx="0" cy="288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5" name="四角形: 角を丸くする 5"/>
          <p:cNvSpPr/>
          <p:nvPr/>
        </p:nvSpPr>
        <p:spPr>
          <a:xfrm>
            <a:off x="9768408" y="177260"/>
            <a:ext cx="2184800" cy="731459"/>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kumimoji="1" lang="ja-JP" altLang="en-US" dirty="0" smtClean="0"/>
              <a:t>本研修で使用したモジュール</a:t>
            </a:r>
            <a:endParaRPr kumimoji="1" lang="ja-JP" altLang="en-US" dirty="0"/>
          </a:p>
        </p:txBody>
      </p:sp>
    </p:spTree>
    <p:extLst>
      <p:ext uri="{BB962C8B-B14F-4D97-AF65-F5344CB8AC3E}">
        <p14:creationId xmlns:p14="http://schemas.microsoft.com/office/powerpoint/2010/main" val="3402625004"/>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3785" y="1379198"/>
            <a:ext cx="4553585" cy="4915586"/>
          </a:xfrm>
          <a:prstGeom prst="rect">
            <a:avLst/>
          </a:prstGeom>
        </p:spPr>
      </p:pic>
      <p:sp>
        <p:nvSpPr>
          <p:cNvPr id="2" name="タイトル 1"/>
          <p:cNvSpPr>
            <a:spLocks noGrp="1"/>
          </p:cNvSpPr>
          <p:nvPr>
            <p:ph type="title"/>
          </p:nvPr>
        </p:nvSpPr>
        <p:spPr>
          <a:xfrm>
            <a:off x="1080000" y="923689"/>
            <a:ext cx="9000000" cy="455509"/>
          </a:xfrm>
        </p:spPr>
        <p:txBody>
          <a:bodyPr/>
          <a:lstStyle/>
          <a:p>
            <a:r>
              <a:rPr kumimoji="1" lang="en-US" altLang="ja-JP" dirty="0" smtClean="0"/>
              <a:t>TCP/IP</a:t>
            </a:r>
            <a:r>
              <a:rPr kumimoji="1" lang="ja-JP" altLang="en-US" dirty="0" smtClean="0"/>
              <a:t>のマニュアルの対象範囲</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183</a:t>
            </a:fld>
            <a:endParaRPr lang="de-DE" dirty="0"/>
          </a:p>
        </p:txBody>
      </p:sp>
      <p:sp>
        <p:nvSpPr>
          <p:cNvPr id="4" name="四角形: 角を丸くする 6"/>
          <p:cNvSpPr/>
          <p:nvPr/>
        </p:nvSpPr>
        <p:spPr>
          <a:xfrm>
            <a:off x="1091444" y="3717032"/>
            <a:ext cx="144016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kumimoji="1" lang="en-US" altLang="ja-JP" dirty="0"/>
              <a:t>TCP/IP</a:t>
            </a:r>
            <a:endParaRPr kumimoji="1" lang="ja-JP" altLang="en-US" dirty="0"/>
          </a:p>
        </p:txBody>
      </p:sp>
      <p:cxnSp>
        <p:nvCxnSpPr>
          <p:cNvPr id="9" name="直線矢印コネクタ 8"/>
          <p:cNvCxnSpPr/>
          <p:nvPr/>
        </p:nvCxnSpPr>
        <p:spPr>
          <a:xfrm>
            <a:off x="1775520" y="3140968"/>
            <a:ext cx="0" cy="504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a:off x="1775520" y="4149080"/>
            <a:ext cx="0" cy="504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正方形/長方形 12"/>
          <p:cNvSpPr>
            <a:spLocks noChangeArrowheads="1"/>
          </p:cNvSpPr>
          <p:nvPr/>
        </p:nvSpPr>
        <p:spPr bwMode="auto">
          <a:xfrm>
            <a:off x="5735960" y="5097884"/>
            <a:ext cx="1656184" cy="203324"/>
          </a:xfrm>
          <a:prstGeom prst="rect">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14" name="正方形/長方形 13"/>
          <p:cNvSpPr>
            <a:spLocks noChangeArrowheads="1"/>
          </p:cNvSpPr>
          <p:nvPr/>
        </p:nvSpPr>
        <p:spPr bwMode="auto">
          <a:xfrm>
            <a:off x="5735960" y="4895038"/>
            <a:ext cx="1656184" cy="203324"/>
          </a:xfrm>
          <a:prstGeom prst="rect">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15" name="正方形/長方形 14"/>
          <p:cNvSpPr>
            <a:spLocks noChangeArrowheads="1"/>
          </p:cNvSpPr>
          <p:nvPr/>
        </p:nvSpPr>
        <p:spPr bwMode="auto">
          <a:xfrm>
            <a:off x="5735960" y="5310909"/>
            <a:ext cx="1656184" cy="203324"/>
          </a:xfrm>
          <a:prstGeom prst="rect">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16" name="楕円 15"/>
          <p:cNvSpPr/>
          <p:nvPr/>
        </p:nvSpPr>
        <p:spPr>
          <a:xfrm>
            <a:off x="623392" y="4725144"/>
            <a:ext cx="2304256" cy="3727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smtClean="0"/>
              <a:t>Ethernet</a:t>
            </a:r>
            <a:r>
              <a:rPr kumimoji="1" lang="ja-JP" altLang="en-US" sz="1050" dirty="0" smtClean="0"/>
              <a:t>ドライバ</a:t>
            </a:r>
            <a:endParaRPr kumimoji="1" lang="en-US" altLang="ja-JP" sz="1050" dirty="0" smtClean="0"/>
          </a:p>
          <a:p>
            <a:pPr algn="ctr"/>
            <a:r>
              <a:rPr kumimoji="1" lang="ja-JP" altLang="en-US" sz="1050" dirty="0" smtClean="0"/>
              <a:t>インタフェース仕様書</a:t>
            </a:r>
            <a:endParaRPr kumimoji="1" lang="ja-JP" altLang="en-US" sz="1050" dirty="0"/>
          </a:p>
        </p:txBody>
      </p:sp>
      <p:cxnSp>
        <p:nvCxnSpPr>
          <p:cNvPr id="17" name="直線矢印コネクタ 16"/>
          <p:cNvCxnSpPr/>
          <p:nvPr/>
        </p:nvCxnSpPr>
        <p:spPr>
          <a:xfrm>
            <a:off x="1775520" y="5229696"/>
            <a:ext cx="0" cy="504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四角形: 角を丸くする 6"/>
          <p:cNvSpPr/>
          <p:nvPr/>
        </p:nvSpPr>
        <p:spPr>
          <a:xfrm>
            <a:off x="911424" y="5865564"/>
            <a:ext cx="1728192"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kumimoji="1" lang="en-US" altLang="ja-JP" dirty="0" smtClean="0"/>
              <a:t>Ether</a:t>
            </a:r>
            <a:r>
              <a:rPr kumimoji="1" lang="ja-JP" altLang="en-US" dirty="0" smtClean="0"/>
              <a:t>ドライバ</a:t>
            </a:r>
            <a:endParaRPr kumimoji="1" lang="ja-JP" altLang="en-US" dirty="0"/>
          </a:p>
        </p:txBody>
      </p:sp>
      <p:sp>
        <p:nvSpPr>
          <p:cNvPr id="19" name="楕円 18"/>
          <p:cNvSpPr/>
          <p:nvPr/>
        </p:nvSpPr>
        <p:spPr>
          <a:xfrm>
            <a:off x="623392" y="2492896"/>
            <a:ext cx="2304256" cy="559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t>組み込み用</a:t>
            </a:r>
            <a:r>
              <a:rPr lang="en-US" altLang="ja-JP" sz="1050" dirty="0"/>
              <a:t>TCP/IP </a:t>
            </a:r>
            <a:r>
              <a:rPr lang="en-US" altLang="ja-JP" sz="1050" dirty="0" smtClean="0"/>
              <a:t>M3S-T4-Tiny</a:t>
            </a:r>
          </a:p>
          <a:p>
            <a:pPr algn="ctr"/>
            <a:r>
              <a:rPr kumimoji="1" lang="ja-JP" altLang="en-US" sz="1050" dirty="0" smtClean="0"/>
              <a:t>ユーザーズ</a:t>
            </a:r>
            <a:r>
              <a:rPr kumimoji="1" lang="ja-JP" altLang="en-US" sz="1050" dirty="0"/>
              <a:t>マニュアル</a:t>
            </a:r>
          </a:p>
        </p:txBody>
      </p:sp>
      <p:sp>
        <p:nvSpPr>
          <p:cNvPr id="20" name="四角形: 角を丸くする 6"/>
          <p:cNvSpPr/>
          <p:nvPr/>
        </p:nvSpPr>
        <p:spPr>
          <a:xfrm>
            <a:off x="911424" y="1642978"/>
            <a:ext cx="1728192"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kumimoji="1" lang="ja-JP" altLang="en-US" dirty="0" smtClean="0"/>
              <a:t>アプリ</a:t>
            </a:r>
            <a:endParaRPr kumimoji="1" lang="ja-JP" altLang="en-US" dirty="0"/>
          </a:p>
        </p:txBody>
      </p:sp>
      <p:cxnSp>
        <p:nvCxnSpPr>
          <p:cNvPr id="21" name="直線矢印コネクタ 20"/>
          <p:cNvCxnSpPr/>
          <p:nvPr/>
        </p:nvCxnSpPr>
        <p:spPr>
          <a:xfrm>
            <a:off x="1775520" y="2132856"/>
            <a:ext cx="0" cy="288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flipH="1">
            <a:off x="3863752" y="5157192"/>
            <a:ext cx="1800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flipV="1">
            <a:off x="3863752" y="2780928"/>
            <a:ext cx="0" cy="237626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flipH="1">
            <a:off x="3071664" y="2780928"/>
            <a:ext cx="7920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flipH="1">
            <a:off x="3719736" y="5301208"/>
            <a:ext cx="19442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flipV="1">
            <a:off x="3719736" y="4869160"/>
            <a:ext cx="0" cy="43204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線矢印コネクタ 35"/>
          <p:cNvCxnSpPr/>
          <p:nvPr/>
        </p:nvCxnSpPr>
        <p:spPr>
          <a:xfrm flipH="1">
            <a:off x="3071664" y="4869160"/>
            <a:ext cx="6480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p:nvPr/>
        </p:nvCxnSpPr>
        <p:spPr>
          <a:xfrm>
            <a:off x="7519216" y="5013176"/>
            <a:ext cx="4489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楕円 39"/>
          <p:cNvSpPr/>
          <p:nvPr/>
        </p:nvSpPr>
        <p:spPr>
          <a:xfrm>
            <a:off x="7968207" y="4741933"/>
            <a:ext cx="2664295" cy="559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smtClean="0"/>
              <a:t>導入ガイド</a:t>
            </a:r>
            <a:endParaRPr lang="en-US" altLang="ja-JP" sz="1050" dirty="0" smtClean="0"/>
          </a:p>
          <a:p>
            <a:pPr algn="ctr"/>
            <a:r>
              <a:rPr kumimoji="1" lang="en-US" altLang="ja-JP" sz="1050" dirty="0" smtClean="0"/>
              <a:t>(RX</a:t>
            </a:r>
            <a:r>
              <a:rPr kumimoji="1" lang="ja-JP" altLang="en-US" sz="1050" dirty="0" smtClean="0"/>
              <a:t>マイコンに関わる説明</a:t>
            </a:r>
            <a:r>
              <a:rPr kumimoji="1" lang="en-US" altLang="ja-JP" sz="1050" dirty="0" smtClean="0"/>
              <a:t>)</a:t>
            </a:r>
            <a:endParaRPr kumimoji="1" lang="ja-JP" altLang="en-US" sz="1050" dirty="0"/>
          </a:p>
        </p:txBody>
      </p:sp>
    </p:spTree>
    <p:extLst>
      <p:ext uri="{BB962C8B-B14F-4D97-AF65-F5344CB8AC3E}">
        <p14:creationId xmlns:p14="http://schemas.microsoft.com/office/powerpoint/2010/main" val="2298301228"/>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00" y="1664736"/>
            <a:ext cx="7342502" cy="4572576"/>
          </a:xfrm>
          <a:prstGeom prst="rect">
            <a:avLst/>
          </a:prstGeom>
        </p:spPr>
      </p:pic>
      <p:sp>
        <p:nvSpPr>
          <p:cNvPr id="2" name="タイトル 1"/>
          <p:cNvSpPr>
            <a:spLocks noGrp="1"/>
          </p:cNvSpPr>
          <p:nvPr>
            <p:ph type="title"/>
          </p:nvPr>
        </p:nvSpPr>
        <p:spPr>
          <a:xfrm>
            <a:off x="1080000" y="923689"/>
            <a:ext cx="11112000" cy="455509"/>
          </a:xfrm>
        </p:spPr>
        <p:txBody>
          <a:bodyPr/>
          <a:lstStyle/>
          <a:p>
            <a:r>
              <a:rPr lang="en-US" altLang="ja-JP" dirty="0" smtClean="0"/>
              <a:t>TCP/IP</a:t>
            </a:r>
            <a:r>
              <a:rPr lang="ja-JP" altLang="en-US" dirty="0" smtClean="0"/>
              <a:t>の基本動作を</a:t>
            </a:r>
            <a:r>
              <a:rPr lang="ja-JP" altLang="en-US" dirty="0"/>
              <a:t>理解する</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184</a:t>
            </a:fld>
            <a:endParaRPr lang="de-DE" dirty="0"/>
          </a:p>
        </p:txBody>
      </p:sp>
      <p:sp>
        <p:nvSpPr>
          <p:cNvPr id="26" name="Rectangle 13"/>
          <p:cNvSpPr>
            <a:spLocks noChangeArrowheads="1"/>
          </p:cNvSpPr>
          <p:nvPr/>
        </p:nvSpPr>
        <p:spPr bwMode="auto">
          <a:xfrm>
            <a:off x="5948267" y="4149080"/>
            <a:ext cx="1919656" cy="288032"/>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27" name="Rectangle 13"/>
          <p:cNvSpPr>
            <a:spLocks noChangeArrowheads="1"/>
          </p:cNvSpPr>
          <p:nvPr/>
        </p:nvSpPr>
        <p:spPr bwMode="auto">
          <a:xfrm>
            <a:off x="983432" y="2204864"/>
            <a:ext cx="288032" cy="288032"/>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31" name="直線矢印コネクタ 24"/>
          <p:cNvCxnSpPr>
            <a:cxnSpLocks noChangeShapeType="1"/>
            <a:stCxn id="26" idx="1"/>
            <a:endCxn id="27" idx="3"/>
          </p:cNvCxnSpPr>
          <p:nvPr/>
        </p:nvCxnSpPr>
        <p:spPr bwMode="auto">
          <a:xfrm flipH="1" flipV="1">
            <a:off x="1271464" y="2348880"/>
            <a:ext cx="4676803" cy="1944216"/>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Text Box 11"/>
          <p:cNvSpPr txBox="1">
            <a:spLocks noChangeArrowheads="1"/>
          </p:cNvSpPr>
          <p:nvPr/>
        </p:nvSpPr>
        <p:spPr bwMode="auto">
          <a:xfrm>
            <a:off x="7608168" y="3830937"/>
            <a:ext cx="1872208" cy="338554"/>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ja-JP" altLang="en-US" sz="1600" dirty="0" smtClean="0">
                <a:latin typeface="Arial" panose="020B0604020202020204" pitchFamily="34" charset="0"/>
                <a:ea typeface="ＭＳ Ｐゴシック" panose="020B0600070205080204" pitchFamily="50" charset="-128"/>
              </a:rPr>
              <a:t>ダブルクリック</a:t>
            </a:r>
            <a:endParaRPr lang="en-US" altLang="ja-JP" sz="1600" dirty="0" smtClean="0">
              <a:latin typeface="Arial" panose="020B0604020202020204" pitchFamily="34" charset="0"/>
              <a:ea typeface="ＭＳ Ｐゴシック" panose="020B0600070205080204" pitchFamily="50" charset="-128"/>
            </a:endParaRPr>
          </a:p>
        </p:txBody>
      </p:sp>
      <p:sp>
        <p:nvSpPr>
          <p:cNvPr id="33" name="Text Box 11"/>
          <p:cNvSpPr txBox="1">
            <a:spLocks noChangeArrowheads="1"/>
          </p:cNvSpPr>
          <p:nvPr/>
        </p:nvSpPr>
        <p:spPr bwMode="auto">
          <a:xfrm>
            <a:off x="1858938" y="4469341"/>
            <a:ext cx="5511772" cy="338554"/>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en-US" altLang="ja-JP" sz="1600" dirty="0" smtClean="0">
                <a:latin typeface="Arial" panose="020B0604020202020204" pitchFamily="34" charset="0"/>
                <a:ea typeface="ＭＳ Ｐゴシック" panose="020B0600070205080204" pitchFamily="50" charset="-128"/>
              </a:rPr>
              <a:t>Ping</a:t>
            </a:r>
            <a:r>
              <a:rPr lang="ja-JP" altLang="en-US" sz="1600" dirty="0" smtClean="0">
                <a:latin typeface="Arial" panose="020B0604020202020204" pitchFamily="34" charset="0"/>
                <a:ea typeface="ＭＳ Ｐゴシック" panose="020B0600070205080204" pitchFamily="50" charset="-128"/>
              </a:rPr>
              <a:t>の応答はあるが、</a:t>
            </a:r>
            <a:r>
              <a:rPr lang="en-US" altLang="ja-JP" sz="1600" dirty="0" smtClean="0">
                <a:latin typeface="Arial" panose="020B0604020202020204" pitchFamily="34" charset="0"/>
                <a:ea typeface="ＭＳ Ｐゴシック" panose="020B0600070205080204" pitchFamily="50" charset="-128"/>
              </a:rPr>
              <a:t>main()</a:t>
            </a:r>
            <a:r>
              <a:rPr lang="ja-JP" altLang="en-US" sz="1600" dirty="0" smtClean="0">
                <a:latin typeface="Arial" panose="020B0604020202020204" pitchFamily="34" charset="0"/>
                <a:ea typeface="ＭＳ Ｐゴシック" panose="020B0600070205080204" pitchFamily="50" charset="-128"/>
              </a:rPr>
              <a:t>は何も通信処理をしていない</a:t>
            </a:r>
            <a:endParaRPr lang="en-US" altLang="ja-JP" sz="1600" dirty="0" smtClean="0">
              <a:latin typeface="Arial" panose="020B0604020202020204" pitchFamily="34" charset="0"/>
              <a:ea typeface="ＭＳ Ｐゴシック" panose="020B0600070205080204" pitchFamily="50" charset="-128"/>
            </a:endParaRPr>
          </a:p>
        </p:txBody>
      </p:sp>
      <p:sp>
        <p:nvSpPr>
          <p:cNvPr id="9" name="右矢印 8"/>
          <p:cNvSpPr/>
          <p:nvPr/>
        </p:nvSpPr>
        <p:spPr>
          <a:xfrm rot="5400000">
            <a:off x="4222635" y="4822196"/>
            <a:ext cx="28803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Rectangle 13"/>
          <p:cNvSpPr>
            <a:spLocks noChangeArrowheads="1"/>
          </p:cNvSpPr>
          <p:nvPr/>
        </p:nvSpPr>
        <p:spPr bwMode="auto">
          <a:xfrm>
            <a:off x="684056" y="4166107"/>
            <a:ext cx="1919656" cy="288032"/>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20" name="Text Box 11"/>
          <p:cNvSpPr txBox="1">
            <a:spLocks noChangeArrowheads="1"/>
          </p:cNvSpPr>
          <p:nvPr/>
        </p:nvSpPr>
        <p:spPr bwMode="auto">
          <a:xfrm>
            <a:off x="1858938" y="5206147"/>
            <a:ext cx="5511772" cy="338554"/>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None/>
            </a:pPr>
            <a:r>
              <a:rPr lang="en-US" altLang="ja-JP" sz="1600" dirty="0">
                <a:latin typeface="Arial" panose="020B0604020202020204" pitchFamily="34" charset="0"/>
                <a:ea typeface="ＭＳ Ｐゴシック" panose="020B0600070205080204" pitchFamily="50" charset="-128"/>
              </a:rPr>
              <a:t>TCP/IP</a:t>
            </a:r>
            <a:r>
              <a:rPr lang="ja-JP" altLang="en-US" sz="1600" dirty="0" smtClean="0">
                <a:latin typeface="Arial" panose="020B0604020202020204" pitchFamily="34" charset="0"/>
                <a:ea typeface="ＭＳ Ｐゴシック" panose="020B0600070205080204" pitchFamily="50" charset="-128"/>
              </a:rPr>
              <a:t>はバックグラウンド</a:t>
            </a:r>
            <a:r>
              <a:rPr lang="ja-JP" altLang="en-US" sz="1600" dirty="0">
                <a:latin typeface="Arial" panose="020B0604020202020204" pitchFamily="34" charset="0"/>
                <a:ea typeface="ＭＳ Ｐゴシック" panose="020B0600070205080204" pitchFamily="50" charset="-128"/>
              </a:rPr>
              <a:t>処理である</a:t>
            </a:r>
          </a:p>
        </p:txBody>
      </p:sp>
      <p:cxnSp>
        <p:nvCxnSpPr>
          <p:cNvPr id="21" name="直線矢印コネクタ 24"/>
          <p:cNvCxnSpPr>
            <a:cxnSpLocks noChangeShapeType="1"/>
            <a:stCxn id="27" idx="2"/>
            <a:endCxn id="19" idx="0"/>
          </p:cNvCxnSpPr>
          <p:nvPr/>
        </p:nvCxnSpPr>
        <p:spPr bwMode="auto">
          <a:xfrm>
            <a:off x="1127448" y="2492896"/>
            <a:ext cx="516436" cy="1673211"/>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Text Box 11"/>
          <p:cNvSpPr txBox="1">
            <a:spLocks noChangeArrowheads="1"/>
          </p:cNvSpPr>
          <p:nvPr/>
        </p:nvSpPr>
        <p:spPr bwMode="auto">
          <a:xfrm>
            <a:off x="1271464" y="1896943"/>
            <a:ext cx="1332248" cy="338554"/>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ja-JP" altLang="en-US" sz="1600" dirty="0" smtClean="0">
                <a:latin typeface="Arial" panose="020B0604020202020204" pitchFamily="34" charset="0"/>
                <a:ea typeface="ＭＳ Ｐゴシック" panose="020B0600070205080204" pitchFamily="50" charset="-128"/>
              </a:rPr>
              <a:t>中断</a:t>
            </a:r>
            <a:r>
              <a:rPr lang="ja-JP" altLang="en-US" sz="1600" dirty="0">
                <a:latin typeface="Arial" panose="020B0604020202020204" pitchFamily="34" charset="0"/>
                <a:ea typeface="ＭＳ Ｐゴシック" panose="020B0600070205080204" pitchFamily="50" charset="-128"/>
              </a:rPr>
              <a:t>ボタン</a:t>
            </a:r>
            <a:endParaRPr lang="en-US" altLang="ja-JP" sz="1600" dirty="0" smtClean="0">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2044214946"/>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306" y="1642492"/>
            <a:ext cx="4170650" cy="4623757"/>
          </a:xfrm>
          <a:prstGeom prst="rect">
            <a:avLst/>
          </a:prstGeom>
        </p:spPr>
      </p:pic>
      <p:sp>
        <p:nvSpPr>
          <p:cNvPr id="2" name="タイトル 1"/>
          <p:cNvSpPr>
            <a:spLocks noGrp="1"/>
          </p:cNvSpPr>
          <p:nvPr>
            <p:ph type="title"/>
          </p:nvPr>
        </p:nvSpPr>
        <p:spPr>
          <a:xfrm>
            <a:off x="1080000" y="923689"/>
            <a:ext cx="11112000" cy="455509"/>
          </a:xfrm>
        </p:spPr>
        <p:txBody>
          <a:bodyPr/>
          <a:lstStyle/>
          <a:p>
            <a:r>
              <a:rPr lang="en-US" altLang="ja-JP" dirty="0" smtClean="0"/>
              <a:t>TCP/IP</a:t>
            </a:r>
            <a:r>
              <a:rPr lang="ja-JP" altLang="en-US" dirty="0" smtClean="0"/>
              <a:t>の基本動作を</a:t>
            </a:r>
            <a:r>
              <a:rPr lang="ja-JP" altLang="en-US" dirty="0"/>
              <a:t>理解する</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185</a:t>
            </a:fld>
            <a:endParaRPr lang="de-DE" dirty="0"/>
          </a:p>
        </p:txBody>
      </p:sp>
      <p:sp>
        <p:nvSpPr>
          <p:cNvPr id="26" name="Rectangle 13"/>
          <p:cNvSpPr>
            <a:spLocks noChangeArrowheads="1"/>
          </p:cNvSpPr>
          <p:nvPr/>
        </p:nvSpPr>
        <p:spPr bwMode="auto">
          <a:xfrm>
            <a:off x="4054996" y="4797152"/>
            <a:ext cx="672852" cy="135404"/>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27" name="Text Box 11"/>
          <p:cNvSpPr txBox="1">
            <a:spLocks noChangeArrowheads="1"/>
          </p:cNvSpPr>
          <p:nvPr/>
        </p:nvSpPr>
        <p:spPr bwMode="auto">
          <a:xfrm>
            <a:off x="3185563" y="4458598"/>
            <a:ext cx="1872208" cy="338554"/>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ja-JP" altLang="en-US" sz="1600" dirty="0" smtClean="0">
                <a:latin typeface="Arial" panose="020B0604020202020204" pitchFamily="34" charset="0"/>
                <a:ea typeface="ＭＳ Ｐゴシック" panose="020B0600070205080204" pitchFamily="50" charset="-128"/>
              </a:rPr>
              <a:t>ダブルクリック</a:t>
            </a:r>
            <a:endParaRPr lang="en-US" altLang="ja-JP" sz="1600" dirty="0" smtClean="0">
              <a:latin typeface="Arial" panose="020B0604020202020204" pitchFamily="34" charset="0"/>
              <a:ea typeface="ＭＳ Ｐゴシック" panose="020B0600070205080204" pitchFamily="50" charset="-128"/>
            </a:endParaRPr>
          </a:p>
        </p:txBody>
      </p:sp>
      <p:sp>
        <p:nvSpPr>
          <p:cNvPr id="31" name="Rectangle 13"/>
          <p:cNvSpPr>
            <a:spLocks noChangeArrowheads="1"/>
          </p:cNvSpPr>
          <p:nvPr/>
        </p:nvSpPr>
        <p:spPr bwMode="auto">
          <a:xfrm>
            <a:off x="1421240" y="3079682"/>
            <a:ext cx="1362392" cy="1717470"/>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32" name="Rectangle 13"/>
          <p:cNvSpPr>
            <a:spLocks noChangeArrowheads="1"/>
          </p:cNvSpPr>
          <p:nvPr/>
        </p:nvSpPr>
        <p:spPr bwMode="auto">
          <a:xfrm>
            <a:off x="1433344" y="4799108"/>
            <a:ext cx="1350288" cy="820810"/>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6" name="右矢印 5"/>
          <p:cNvSpPr/>
          <p:nvPr/>
        </p:nvSpPr>
        <p:spPr>
          <a:xfrm>
            <a:off x="2908192" y="4212534"/>
            <a:ext cx="263258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5540772" y="4124374"/>
            <a:ext cx="2884123" cy="646331"/>
          </a:xfrm>
          <a:prstGeom prst="rect">
            <a:avLst/>
          </a:prstGeom>
          <a:noFill/>
        </p:spPr>
        <p:txBody>
          <a:bodyPr wrap="none" rtlCol="0">
            <a:spAutoFit/>
          </a:bodyPr>
          <a:lstStyle/>
          <a:p>
            <a:r>
              <a:rPr kumimoji="1" lang="en-US" altLang="ja-JP" dirty="0" smtClean="0"/>
              <a:t>10ms</a:t>
            </a:r>
            <a:r>
              <a:rPr kumimoji="1" lang="ja-JP" altLang="en-US" dirty="0" smtClean="0"/>
              <a:t>周期タイマ割り込み</a:t>
            </a:r>
            <a:endParaRPr kumimoji="1" lang="en-US" altLang="ja-JP" dirty="0" smtClean="0"/>
          </a:p>
          <a:p>
            <a:r>
              <a:rPr kumimoji="1" lang="ja-JP" altLang="en-US" dirty="0" smtClean="0"/>
              <a:t>から呼ばれる定期処理</a:t>
            </a:r>
            <a:endParaRPr kumimoji="1" lang="ja-JP" altLang="en-US" dirty="0"/>
          </a:p>
        </p:txBody>
      </p:sp>
      <p:sp>
        <p:nvSpPr>
          <p:cNvPr id="33" name="右矢印 32"/>
          <p:cNvSpPr/>
          <p:nvPr/>
        </p:nvSpPr>
        <p:spPr>
          <a:xfrm>
            <a:off x="2872098" y="5311370"/>
            <a:ext cx="2668674"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5540772" y="5182050"/>
            <a:ext cx="2954655" cy="646331"/>
          </a:xfrm>
          <a:prstGeom prst="rect">
            <a:avLst/>
          </a:prstGeom>
          <a:noFill/>
        </p:spPr>
        <p:txBody>
          <a:bodyPr wrap="none" rtlCol="0">
            <a:spAutoFit/>
          </a:bodyPr>
          <a:lstStyle/>
          <a:p>
            <a:r>
              <a:rPr kumimoji="1" lang="en-US" altLang="ja-JP" dirty="0" smtClean="0"/>
              <a:t>Ether</a:t>
            </a:r>
            <a:r>
              <a:rPr kumimoji="1" lang="ja-JP" altLang="en-US" dirty="0" smtClean="0"/>
              <a:t>割り込み</a:t>
            </a:r>
            <a:endParaRPr kumimoji="1" lang="en-US" altLang="ja-JP" dirty="0" smtClean="0"/>
          </a:p>
          <a:p>
            <a:r>
              <a:rPr kumimoji="1" lang="ja-JP" altLang="en-US" dirty="0" smtClean="0"/>
              <a:t>から呼ばれるイベント処理</a:t>
            </a:r>
            <a:endParaRPr kumimoji="1" lang="ja-JP" altLang="en-US" dirty="0"/>
          </a:p>
        </p:txBody>
      </p:sp>
      <p:sp>
        <p:nvSpPr>
          <p:cNvPr id="37" name="右矢印 36"/>
          <p:cNvSpPr/>
          <p:nvPr/>
        </p:nvSpPr>
        <p:spPr>
          <a:xfrm>
            <a:off x="8585437" y="4175773"/>
            <a:ext cx="23686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8948176" y="4124374"/>
            <a:ext cx="3111749" cy="923330"/>
          </a:xfrm>
          <a:prstGeom prst="rect">
            <a:avLst/>
          </a:prstGeom>
          <a:noFill/>
        </p:spPr>
        <p:txBody>
          <a:bodyPr wrap="none" rtlCol="0">
            <a:spAutoFit/>
          </a:bodyPr>
          <a:lstStyle/>
          <a:p>
            <a:r>
              <a:rPr kumimoji="1" lang="ja-JP" altLang="en-US" dirty="0" smtClean="0"/>
              <a:t>主にアプリが呼び出す</a:t>
            </a:r>
            <a:endParaRPr kumimoji="1" lang="en-US" altLang="ja-JP" dirty="0" smtClean="0"/>
          </a:p>
          <a:p>
            <a:r>
              <a:rPr kumimoji="1" lang="en-US" altLang="ja-JP" dirty="0" smtClean="0"/>
              <a:t>API</a:t>
            </a:r>
            <a:r>
              <a:rPr kumimoji="1" lang="ja-JP" altLang="en-US" dirty="0" smtClean="0"/>
              <a:t>発行を受け付ける処理が</a:t>
            </a:r>
            <a:endParaRPr kumimoji="1" lang="en-US" altLang="ja-JP" dirty="0" smtClean="0"/>
          </a:p>
          <a:p>
            <a:r>
              <a:rPr kumimoji="1" lang="ja-JP" altLang="en-US" dirty="0"/>
              <a:t>実行</a:t>
            </a:r>
            <a:r>
              <a:rPr kumimoji="1" lang="ja-JP" altLang="en-US" dirty="0" smtClean="0"/>
              <a:t>される</a:t>
            </a:r>
            <a:endParaRPr kumimoji="1" lang="ja-JP" altLang="en-US" dirty="0"/>
          </a:p>
        </p:txBody>
      </p:sp>
      <p:sp>
        <p:nvSpPr>
          <p:cNvPr id="41" name="テキスト ボックス 40"/>
          <p:cNvSpPr txBox="1"/>
          <p:nvPr/>
        </p:nvSpPr>
        <p:spPr>
          <a:xfrm>
            <a:off x="8948176" y="5281753"/>
            <a:ext cx="3185487" cy="646331"/>
          </a:xfrm>
          <a:prstGeom prst="rect">
            <a:avLst/>
          </a:prstGeom>
          <a:noFill/>
        </p:spPr>
        <p:txBody>
          <a:bodyPr wrap="none" rtlCol="0">
            <a:spAutoFit/>
          </a:bodyPr>
          <a:lstStyle/>
          <a:p>
            <a:r>
              <a:rPr kumimoji="1" lang="ja-JP" altLang="en-US" dirty="0" smtClean="0"/>
              <a:t>主に</a:t>
            </a:r>
            <a:r>
              <a:rPr kumimoji="1" lang="en-US" altLang="ja-JP" dirty="0" smtClean="0"/>
              <a:t>Ether</a:t>
            </a:r>
            <a:r>
              <a:rPr kumimoji="1" lang="ja-JP" altLang="en-US" dirty="0" smtClean="0"/>
              <a:t>送受信に起因する</a:t>
            </a:r>
            <a:endParaRPr kumimoji="1" lang="en-US" altLang="ja-JP" dirty="0" smtClean="0"/>
          </a:p>
          <a:p>
            <a:r>
              <a:rPr kumimoji="1" lang="ja-JP" altLang="en-US" dirty="0" smtClean="0"/>
              <a:t>データ処理が実行される</a:t>
            </a:r>
            <a:endParaRPr kumimoji="1" lang="ja-JP" altLang="en-US" dirty="0"/>
          </a:p>
        </p:txBody>
      </p:sp>
      <p:sp>
        <p:nvSpPr>
          <p:cNvPr id="42" name="右矢印 41"/>
          <p:cNvSpPr/>
          <p:nvPr/>
        </p:nvSpPr>
        <p:spPr>
          <a:xfrm>
            <a:off x="8585437" y="5455386"/>
            <a:ext cx="23686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7464152" y="575461"/>
            <a:ext cx="4241867" cy="3170099"/>
          </a:xfrm>
          <a:prstGeom prst="rect">
            <a:avLst/>
          </a:prstGeom>
          <a:noFill/>
          <a:ln>
            <a:solidFill>
              <a:schemeClr val="tx1"/>
            </a:solidFill>
          </a:ln>
        </p:spPr>
        <p:txBody>
          <a:bodyPr wrap="none" rtlCol="0">
            <a:spAutoFit/>
          </a:bodyPr>
          <a:lstStyle/>
          <a:p>
            <a:r>
              <a:rPr kumimoji="1" lang="en-US" altLang="ja-JP" dirty="0" smtClean="0"/>
              <a:t>Tips:</a:t>
            </a:r>
          </a:p>
          <a:p>
            <a:r>
              <a:rPr kumimoji="1" lang="en-US" altLang="ja-JP" sz="1400" dirty="0" smtClean="0"/>
              <a:t>TCP/IP</a:t>
            </a:r>
            <a:r>
              <a:rPr kumimoji="1" lang="ja-JP" altLang="en-US" sz="1400" dirty="0" smtClean="0"/>
              <a:t>の処理は非常に重い。</a:t>
            </a:r>
            <a:r>
              <a:rPr kumimoji="1" lang="en-US" altLang="ja-JP" sz="1400" dirty="0" smtClean="0"/>
              <a:t>_</a:t>
            </a:r>
            <a:r>
              <a:rPr kumimoji="1" lang="en-US" altLang="ja-JP" sz="1400" dirty="0" err="1" smtClean="0"/>
              <a:t>process_tcpip</a:t>
            </a:r>
            <a:r>
              <a:rPr kumimoji="1" lang="en-US" altLang="ja-JP" sz="1400" dirty="0" smtClean="0"/>
              <a:t>()</a:t>
            </a:r>
            <a:r>
              <a:rPr kumimoji="1" lang="ja-JP" altLang="en-US" sz="1400" dirty="0" smtClean="0"/>
              <a:t>が</a:t>
            </a:r>
            <a:endParaRPr kumimoji="1" lang="en-US" altLang="ja-JP" sz="1400" dirty="0" smtClean="0"/>
          </a:p>
          <a:p>
            <a:r>
              <a:rPr kumimoji="1" lang="en-US" altLang="ja-JP" sz="1400" dirty="0" err="1" smtClean="0"/>
              <a:t>ms</a:t>
            </a:r>
            <a:r>
              <a:rPr kumimoji="1" lang="ja-JP" altLang="en-US" sz="1400" dirty="0" smtClean="0"/>
              <a:t>オーダで実行中になる可能性がある。</a:t>
            </a:r>
            <a:endParaRPr kumimoji="1" lang="en-US" altLang="ja-JP" sz="1400" dirty="0" smtClean="0"/>
          </a:p>
          <a:p>
            <a:r>
              <a:rPr kumimoji="1" lang="ja-JP" altLang="en-US" sz="1400" dirty="0" smtClean="0"/>
              <a:t>ここでは、</a:t>
            </a:r>
            <a:r>
              <a:rPr kumimoji="1" lang="en-US" altLang="ja-JP" sz="1400" dirty="0" err="1" smtClean="0"/>
              <a:t>R_BSP_InterruptEnable</a:t>
            </a:r>
            <a:r>
              <a:rPr kumimoji="1" lang="en-US" altLang="ja-JP" sz="1400" dirty="0" smtClean="0"/>
              <a:t>()</a:t>
            </a:r>
            <a:r>
              <a:rPr kumimoji="1" lang="ja-JP" altLang="en-US" sz="1400" dirty="0" smtClean="0"/>
              <a:t>を使用し、</a:t>
            </a:r>
            <a:endParaRPr kumimoji="1" lang="en-US" altLang="ja-JP" sz="1400" dirty="0" smtClean="0"/>
          </a:p>
          <a:p>
            <a:r>
              <a:rPr kumimoji="1" lang="ja-JP" altLang="en-US" sz="1400" b="1" dirty="0" smtClean="0">
                <a:solidFill>
                  <a:srgbClr val="FF0000"/>
                </a:solidFill>
              </a:rPr>
              <a:t>多重</a:t>
            </a:r>
            <a:r>
              <a:rPr kumimoji="1" lang="ja-JP" altLang="en-US" sz="1400" b="1" dirty="0">
                <a:solidFill>
                  <a:srgbClr val="FF0000"/>
                </a:solidFill>
              </a:rPr>
              <a:t>割り込</a:t>
            </a:r>
            <a:r>
              <a:rPr kumimoji="1" lang="ja-JP" altLang="en-US" sz="1400" b="1" dirty="0" smtClean="0">
                <a:solidFill>
                  <a:srgbClr val="FF0000"/>
                </a:solidFill>
              </a:rPr>
              <a:t>みを許可</a:t>
            </a:r>
            <a:r>
              <a:rPr kumimoji="1" lang="ja-JP" altLang="en-US" sz="1400" dirty="0" smtClean="0"/>
              <a:t>にしている。</a:t>
            </a:r>
            <a:endParaRPr kumimoji="1" lang="en-US" altLang="ja-JP" sz="1400" dirty="0" smtClean="0"/>
          </a:p>
          <a:p>
            <a:endParaRPr kumimoji="1" lang="en-US" altLang="ja-JP" sz="1400" dirty="0"/>
          </a:p>
          <a:p>
            <a:r>
              <a:rPr kumimoji="1" lang="ja-JP" altLang="en-US" sz="1400" dirty="0" smtClean="0"/>
              <a:t>本サンプルでは、割り込み優先度</a:t>
            </a:r>
            <a:r>
              <a:rPr kumimoji="1" lang="en-US" altLang="ja-JP" sz="1400" dirty="0" smtClean="0"/>
              <a:t>(</a:t>
            </a:r>
            <a:r>
              <a:rPr kumimoji="1" lang="ja-JP" altLang="en-US" sz="1400" dirty="0" smtClean="0"/>
              <a:t>低</a:t>
            </a:r>
            <a:r>
              <a:rPr kumimoji="1" lang="en-US" altLang="ja-JP" sz="1400" dirty="0" smtClean="0"/>
              <a:t>1---15</a:t>
            </a:r>
            <a:r>
              <a:rPr kumimoji="1" lang="ja-JP" altLang="en-US" sz="1400" dirty="0" smtClean="0"/>
              <a:t>高</a:t>
            </a:r>
            <a:r>
              <a:rPr kumimoji="1" lang="en-US" altLang="ja-JP" sz="1400" dirty="0" smtClean="0"/>
              <a:t>)</a:t>
            </a:r>
            <a:r>
              <a:rPr kumimoji="1" lang="ja-JP" altLang="en-US" sz="1400" dirty="0" smtClean="0"/>
              <a:t>を</a:t>
            </a:r>
            <a:endParaRPr kumimoji="1" lang="en-US" altLang="ja-JP" sz="1400" dirty="0" smtClean="0"/>
          </a:p>
          <a:p>
            <a:r>
              <a:rPr kumimoji="1" lang="en-US" altLang="ja-JP" sz="1400" dirty="0"/>
              <a:t>Ether</a:t>
            </a:r>
            <a:r>
              <a:rPr kumimoji="1" lang="ja-JP" altLang="en-US" sz="1400" dirty="0"/>
              <a:t>割り込み</a:t>
            </a:r>
            <a:r>
              <a:rPr kumimoji="1" lang="en-US" altLang="ja-JP" sz="1400" dirty="0"/>
              <a:t>(</a:t>
            </a:r>
            <a:r>
              <a:rPr kumimoji="1" lang="en-US" altLang="ja-JP" sz="1400" dirty="0" err="1" smtClean="0"/>
              <a:t>r_ether_config.h</a:t>
            </a:r>
            <a:r>
              <a:rPr kumimoji="1" lang="en-US" altLang="ja-JP" sz="1400" dirty="0"/>
              <a:t>)</a:t>
            </a:r>
            <a:r>
              <a:rPr kumimoji="1" lang="ja-JP" altLang="en-US" sz="1400" dirty="0"/>
              <a:t>は</a:t>
            </a:r>
            <a:r>
              <a:rPr kumimoji="1" lang="en-US" altLang="ja-JP" sz="1400" dirty="0"/>
              <a:t>2</a:t>
            </a:r>
            <a:r>
              <a:rPr kumimoji="1" lang="ja-JP" altLang="en-US" sz="1400" dirty="0" err="1"/>
              <a:t>、</a:t>
            </a:r>
            <a:endParaRPr kumimoji="1" lang="en-US" altLang="ja-JP" sz="1400" dirty="0"/>
          </a:p>
          <a:p>
            <a:r>
              <a:rPr kumimoji="1" lang="ja-JP" altLang="en-US" sz="1400" dirty="0" smtClean="0"/>
              <a:t>タイマ割り込み</a:t>
            </a:r>
            <a:r>
              <a:rPr kumimoji="1" lang="en-US" altLang="ja-JP" sz="1400" dirty="0" smtClean="0"/>
              <a:t>(</a:t>
            </a:r>
            <a:r>
              <a:rPr kumimoji="1" lang="en-US" altLang="ja-JP" sz="1400" dirty="0" err="1" smtClean="0"/>
              <a:t>r_cmt_config.h</a:t>
            </a:r>
            <a:r>
              <a:rPr kumimoji="1" lang="en-US" altLang="ja-JP" sz="1400" dirty="0" smtClean="0"/>
              <a:t>)</a:t>
            </a:r>
            <a:r>
              <a:rPr kumimoji="1" lang="ja-JP" altLang="en-US" sz="1400" dirty="0" smtClean="0"/>
              <a:t>は</a:t>
            </a:r>
            <a:r>
              <a:rPr kumimoji="1" lang="en-US" altLang="ja-JP" sz="1400" dirty="0" smtClean="0"/>
              <a:t>5</a:t>
            </a:r>
            <a:r>
              <a:rPr kumimoji="1" lang="ja-JP" altLang="en-US" sz="1400" dirty="0" err="1" smtClean="0"/>
              <a:t>、</a:t>
            </a:r>
            <a:endParaRPr kumimoji="1" lang="en-US" altLang="ja-JP" sz="1400" dirty="0" smtClean="0"/>
          </a:p>
          <a:p>
            <a:r>
              <a:rPr kumimoji="1" lang="en-US" altLang="ja-JP" sz="1400" dirty="0" smtClean="0"/>
              <a:t>UART(</a:t>
            </a:r>
            <a:r>
              <a:rPr kumimoji="1" lang="en-US" altLang="ja-JP" sz="1400" dirty="0" err="1" smtClean="0"/>
              <a:t>R_SCI_Open</a:t>
            </a:r>
            <a:r>
              <a:rPr kumimoji="1" lang="en-US" altLang="ja-JP" sz="1400" dirty="0" smtClean="0"/>
              <a:t>())</a:t>
            </a:r>
            <a:r>
              <a:rPr kumimoji="1" lang="ja-JP" altLang="en-US" sz="1400" dirty="0" smtClean="0"/>
              <a:t>は</a:t>
            </a:r>
            <a:r>
              <a:rPr kumimoji="1" lang="en-US" altLang="ja-JP" sz="1400" dirty="0" smtClean="0"/>
              <a:t>15</a:t>
            </a:r>
            <a:r>
              <a:rPr kumimoji="1" lang="ja-JP" altLang="en-US" sz="1400" dirty="0" smtClean="0"/>
              <a:t>と設定している。</a:t>
            </a:r>
            <a:endParaRPr kumimoji="1" lang="en-US" altLang="ja-JP" sz="1400" dirty="0" smtClean="0"/>
          </a:p>
          <a:p>
            <a:endParaRPr kumimoji="1" lang="en-US" altLang="ja-JP" sz="1400" dirty="0"/>
          </a:p>
          <a:p>
            <a:r>
              <a:rPr kumimoji="1" lang="en-US" altLang="ja-JP" sz="1400" dirty="0"/>
              <a:t>Ether</a:t>
            </a:r>
            <a:r>
              <a:rPr kumimoji="1" lang="ja-JP" altLang="en-US" sz="1400" dirty="0" smtClean="0"/>
              <a:t>割り込みとタイマ割り込みに優先度の制限は</a:t>
            </a:r>
            <a:endParaRPr kumimoji="1" lang="en-US" altLang="ja-JP" sz="1400" dirty="0" smtClean="0"/>
          </a:p>
          <a:p>
            <a:r>
              <a:rPr kumimoji="1" lang="ja-JP" altLang="en-US" sz="1400" dirty="0"/>
              <a:t>無</a:t>
            </a:r>
            <a:r>
              <a:rPr kumimoji="1" lang="ja-JP" altLang="en-US" sz="1400" dirty="0" smtClean="0"/>
              <a:t>いが、リアルタイム性の必要な割り込み処理の</a:t>
            </a:r>
            <a:endParaRPr kumimoji="1" lang="en-US" altLang="ja-JP" sz="1400" dirty="0" smtClean="0"/>
          </a:p>
          <a:p>
            <a:r>
              <a:rPr kumimoji="1" lang="ja-JP" altLang="en-US" sz="1400" dirty="0"/>
              <a:t>優先度</a:t>
            </a:r>
            <a:r>
              <a:rPr kumimoji="1" lang="ja-JP" altLang="en-US" sz="1400" dirty="0" smtClean="0"/>
              <a:t>より低く設定すること。</a:t>
            </a:r>
            <a:endParaRPr kumimoji="1" lang="en-US" altLang="ja-JP" sz="1400" dirty="0" smtClean="0"/>
          </a:p>
        </p:txBody>
      </p:sp>
    </p:spTree>
    <p:extLst>
      <p:ext uri="{BB962C8B-B14F-4D97-AF65-F5344CB8AC3E}">
        <p14:creationId xmlns:p14="http://schemas.microsoft.com/office/powerpoint/2010/main" val="1426634301"/>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p:cNvSpPr/>
          <p:nvPr/>
        </p:nvSpPr>
        <p:spPr>
          <a:xfrm>
            <a:off x="9038138" y="2060848"/>
            <a:ext cx="2386454" cy="3960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dirty="0" smtClean="0"/>
          </a:p>
          <a:p>
            <a:pPr algn="ctr"/>
            <a:endParaRPr kumimoji="1" lang="en-US" altLang="ja-JP" dirty="0"/>
          </a:p>
          <a:p>
            <a:pPr algn="ctr"/>
            <a:endParaRPr kumimoji="1" lang="en-US" altLang="ja-JP" dirty="0" smtClean="0"/>
          </a:p>
          <a:p>
            <a:pPr algn="ctr"/>
            <a:endParaRPr kumimoji="1" lang="en-US" altLang="ja-JP" dirty="0"/>
          </a:p>
          <a:p>
            <a:pPr algn="ctr"/>
            <a:endParaRPr kumimoji="1" lang="en-US" altLang="ja-JP" dirty="0" smtClean="0"/>
          </a:p>
          <a:p>
            <a:pPr algn="ctr"/>
            <a:endParaRPr kumimoji="1" lang="en-US" altLang="ja-JP" dirty="0"/>
          </a:p>
          <a:p>
            <a:pPr algn="ctr"/>
            <a:endParaRPr kumimoji="1" lang="en-US" altLang="ja-JP" dirty="0" smtClean="0"/>
          </a:p>
          <a:p>
            <a:pPr algn="ctr"/>
            <a:endParaRPr kumimoji="1" lang="en-US" altLang="ja-JP" dirty="0"/>
          </a:p>
          <a:p>
            <a:pPr algn="ctr"/>
            <a:endParaRPr kumimoji="1" lang="en-US" altLang="ja-JP" dirty="0" smtClean="0"/>
          </a:p>
          <a:p>
            <a:pPr algn="ctr"/>
            <a:endParaRPr kumimoji="1" lang="en-US" altLang="ja-JP" dirty="0"/>
          </a:p>
          <a:p>
            <a:pPr algn="ctr"/>
            <a:endParaRPr kumimoji="1" lang="en-US" altLang="ja-JP" dirty="0" smtClean="0"/>
          </a:p>
          <a:p>
            <a:pPr algn="ctr"/>
            <a:endParaRPr kumimoji="1" lang="en-US" altLang="ja-JP" dirty="0"/>
          </a:p>
          <a:p>
            <a:pPr algn="ctr"/>
            <a:endParaRPr kumimoji="1" lang="en-US" altLang="ja-JP" dirty="0" smtClean="0"/>
          </a:p>
          <a:p>
            <a:pPr algn="ctr"/>
            <a:r>
              <a:rPr kumimoji="1" lang="en-US" altLang="ja-JP" dirty="0" smtClean="0"/>
              <a:t>Ether</a:t>
            </a:r>
            <a:r>
              <a:rPr kumimoji="1" lang="ja-JP" altLang="en-US" dirty="0" smtClean="0"/>
              <a:t>ドライバ</a:t>
            </a:r>
            <a:endParaRPr kumimoji="1" lang="ja-JP" altLang="en-US" dirty="0"/>
          </a:p>
        </p:txBody>
      </p:sp>
      <p:sp>
        <p:nvSpPr>
          <p:cNvPr id="2" name="タイトル 1"/>
          <p:cNvSpPr>
            <a:spLocks noGrp="1"/>
          </p:cNvSpPr>
          <p:nvPr>
            <p:ph type="title"/>
          </p:nvPr>
        </p:nvSpPr>
        <p:spPr>
          <a:xfrm>
            <a:off x="1080000" y="923689"/>
            <a:ext cx="9000000" cy="455509"/>
          </a:xfrm>
        </p:spPr>
        <p:txBody>
          <a:bodyPr/>
          <a:lstStyle/>
          <a:p>
            <a:r>
              <a:rPr lang="ja-JP" altLang="en-US" dirty="0" smtClean="0"/>
              <a:t>通信のパターン① ブロッキングコール</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186</a:t>
            </a:fld>
            <a:endParaRPr lang="de-DE" dirty="0"/>
          </a:p>
        </p:txBody>
      </p:sp>
      <p:cxnSp>
        <p:nvCxnSpPr>
          <p:cNvPr id="6" name="直線矢印コネクタ 5"/>
          <p:cNvCxnSpPr/>
          <p:nvPr/>
        </p:nvCxnSpPr>
        <p:spPr>
          <a:xfrm>
            <a:off x="1415480" y="1916832"/>
            <a:ext cx="0" cy="424847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943235" y="1597432"/>
            <a:ext cx="944489" cy="369332"/>
          </a:xfrm>
          <a:prstGeom prst="rect">
            <a:avLst/>
          </a:prstGeom>
          <a:noFill/>
        </p:spPr>
        <p:txBody>
          <a:bodyPr wrap="none" rtlCol="0">
            <a:spAutoFit/>
          </a:bodyPr>
          <a:lstStyle/>
          <a:p>
            <a:r>
              <a:rPr kumimoji="1" lang="en-US" altLang="ja-JP" dirty="0" smtClean="0"/>
              <a:t>main()</a:t>
            </a:r>
            <a:endParaRPr kumimoji="1" lang="ja-JP" altLang="en-US" dirty="0"/>
          </a:p>
        </p:txBody>
      </p:sp>
      <p:sp>
        <p:nvSpPr>
          <p:cNvPr id="8" name="正方形/長方形 7"/>
          <p:cNvSpPr/>
          <p:nvPr/>
        </p:nvSpPr>
        <p:spPr>
          <a:xfrm>
            <a:off x="2855638" y="1772816"/>
            <a:ext cx="3312370" cy="42484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dirty="0" smtClean="0"/>
          </a:p>
          <a:p>
            <a:pPr algn="ctr"/>
            <a:endParaRPr kumimoji="1" lang="en-US" altLang="ja-JP" dirty="0"/>
          </a:p>
          <a:p>
            <a:pPr algn="ctr"/>
            <a:endParaRPr kumimoji="1" lang="en-US" altLang="ja-JP" dirty="0" smtClean="0"/>
          </a:p>
          <a:p>
            <a:pPr algn="ctr"/>
            <a:endParaRPr kumimoji="1" lang="en-US" altLang="ja-JP" dirty="0"/>
          </a:p>
          <a:p>
            <a:pPr algn="ctr"/>
            <a:endParaRPr kumimoji="1" lang="en-US" altLang="ja-JP" dirty="0" smtClean="0"/>
          </a:p>
          <a:p>
            <a:pPr algn="ctr"/>
            <a:endParaRPr kumimoji="1" lang="en-US" altLang="ja-JP" dirty="0"/>
          </a:p>
          <a:p>
            <a:pPr algn="ctr"/>
            <a:endParaRPr kumimoji="1" lang="en-US" altLang="ja-JP" dirty="0" smtClean="0"/>
          </a:p>
          <a:p>
            <a:pPr algn="ctr"/>
            <a:endParaRPr kumimoji="1" lang="en-US" altLang="ja-JP" dirty="0"/>
          </a:p>
          <a:p>
            <a:pPr algn="ctr"/>
            <a:endParaRPr kumimoji="1" lang="en-US" altLang="ja-JP" dirty="0" smtClean="0"/>
          </a:p>
          <a:p>
            <a:pPr algn="ctr"/>
            <a:endParaRPr kumimoji="1" lang="en-US" altLang="ja-JP" dirty="0"/>
          </a:p>
          <a:p>
            <a:pPr algn="ctr"/>
            <a:endParaRPr kumimoji="1" lang="en-US" altLang="ja-JP" dirty="0" smtClean="0"/>
          </a:p>
          <a:p>
            <a:pPr algn="ctr"/>
            <a:endParaRPr kumimoji="1" lang="en-US" altLang="ja-JP" dirty="0"/>
          </a:p>
          <a:p>
            <a:pPr algn="ctr"/>
            <a:endParaRPr kumimoji="1" lang="en-US" altLang="ja-JP" dirty="0" smtClean="0"/>
          </a:p>
          <a:p>
            <a:pPr algn="ctr"/>
            <a:r>
              <a:rPr kumimoji="1" lang="en-US" altLang="ja-JP" dirty="0" smtClean="0"/>
              <a:t>T4 </a:t>
            </a:r>
            <a:r>
              <a:rPr kumimoji="1" lang="ja-JP" altLang="en-US" dirty="0" smtClean="0"/>
              <a:t>ライブラリ</a:t>
            </a:r>
            <a:endParaRPr kumimoji="1" lang="ja-JP" altLang="en-US" dirty="0"/>
          </a:p>
        </p:txBody>
      </p:sp>
      <p:cxnSp>
        <p:nvCxnSpPr>
          <p:cNvPr id="10" name="直線矢印コネクタ 9"/>
          <p:cNvCxnSpPr/>
          <p:nvPr/>
        </p:nvCxnSpPr>
        <p:spPr>
          <a:xfrm>
            <a:off x="1415480" y="2204864"/>
            <a:ext cx="144015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1554544" y="1994200"/>
            <a:ext cx="1162498" cy="261610"/>
          </a:xfrm>
          <a:prstGeom prst="rect">
            <a:avLst/>
          </a:prstGeom>
          <a:noFill/>
        </p:spPr>
        <p:txBody>
          <a:bodyPr wrap="none" rtlCol="0">
            <a:spAutoFit/>
          </a:bodyPr>
          <a:lstStyle/>
          <a:p>
            <a:r>
              <a:rPr kumimoji="1" lang="en-US" altLang="ja-JP" sz="1100" dirty="0" err="1" smtClean="0"/>
              <a:t>tcp_snd_dat</a:t>
            </a:r>
            <a:r>
              <a:rPr kumimoji="1" lang="en-US" altLang="ja-JP" sz="1100" dirty="0" smtClean="0"/>
              <a:t>()</a:t>
            </a:r>
            <a:endParaRPr kumimoji="1" lang="ja-JP" altLang="en-US" sz="1100" dirty="0"/>
          </a:p>
        </p:txBody>
      </p:sp>
      <p:cxnSp>
        <p:nvCxnSpPr>
          <p:cNvPr id="12" name="直線矢印コネクタ 11"/>
          <p:cNvCxnSpPr/>
          <p:nvPr/>
        </p:nvCxnSpPr>
        <p:spPr>
          <a:xfrm>
            <a:off x="7680176" y="1916832"/>
            <a:ext cx="0" cy="4248472"/>
          </a:xfrm>
          <a:prstGeom prst="straightConnector1">
            <a:avLst/>
          </a:prstGeom>
          <a:ln w="571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7105965" y="1371474"/>
            <a:ext cx="1499128" cy="646331"/>
          </a:xfrm>
          <a:prstGeom prst="rect">
            <a:avLst/>
          </a:prstGeom>
          <a:noFill/>
        </p:spPr>
        <p:txBody>
          <a:bodyPr wrap="none" rtlCol="0">
            <a:spAutoFit/>
          </a:bodyPr>
          <a:lstStyle/>
          <a:p>
            <a:r>
              <a:rPr kumimoji="1" lang="en-US" altLang="ja-JP" dirty="0" smtClean="0"/>
              <a:t>10ms</a:t>
            </a:r>
            <a:r>
              <a:rPr kumimoji="1" lang="ja-JP" altLang="en-US" dirty="0" smtClean="0"/>
              <a:t>タイマ</a:t>
            </a:r>
            <a:endParaRPr kumimoji="1" lang="en-US" altLang="ja-JP" dirty="0" smtClean="0"/>
          </a:p>
          <a:p>
            <a:r>
              <a:rPr kumimoji="1" lang="ja-JP" altLang="en-US" dirty="0" smtClean="0"/>
              <a:t>割り込み</a:t>
            </a:r>
            <a:endParaRPr kumimoji="1" lang="ja-JP" altLang="en-US" dirty="0"/>
          </a:p>
        </p:txBody>
      </p:sp>
      <p:cxnSp>
        <p:nvCxnSpPr>
          <p:cNvPr id="15" name="直線矢印コネクタ 14"/>
          <p:cNvCxnSpPr/>
          <p:nvPr/>
        </p:nvCxnSpPr>
        <p:spPr>
          <a:xfrm flipH="1">
            <a:off x="6168008" y="2315803"/>
            <a:ext cx="15121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6168008" y="2097509"/>
            <a:ext cx="1253869" cy="261610"/>
          </a:xfrm>
          <a:prstGeom prst="rect">
            <a:avLst/>
          </a:prstGeom>
          <a:noFill/>
        </p:spPr>
        <p:txBody>
          <a:bodyPr wrap="none" rtlCol="0">
            <a:spAutoFit/>
          </a:bodyPr>
          <a:lstStyle/>
          <a:p>
            <a:r>
              <a:rPr kumimoji="1" lang="en-US" altLang="ja-JP" sz="1100" dirty="0" err="1" smtClean="0"/>
              <a:t>process_tcpip</a:t>
            </a:r>
            <a:r>
              <a:rPr kumimoji="1" lang="en-US" altLang="ja-JP" sz="1100" dirty="0" smtClean="0"/>
              <a:t>()</a:t>
            </a:r>
            <a:endParaRPr kumimoji="1" lang="ja-JP" altLang="en-US" sz="1100" dirty="0"/>
          </a:p>
        </p:txBody>
      </p:sp>
      <p:sp>
        <p:nvSpPr>
          <p:cNvPr id="17" name="角丸四角形 16"/>
          <p:cNvSpPr/>
          <p:nvPr/>
        </p:nvSpPr>
        <p:spPr>
          <a:xfrm>
            <a:off x="3186020" y="2060848"/>
            <a:ext cx="1026469" cy="797002"/>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solidFill>
                  <a:schemeClr val="tx1"/>
                </a:solidFill>
              </a:rPr>
              <a:t>API</a:t>
            </a:r>
            <a:r>
              <a:rPr kumimoji="1" lang="ja-JP" altLang="en-US" sz="1200" dirty="0" smtClean="0">
                <a:solidFill>
                  <a:schemeClr val="tx1"/>
                </a:solidFill>
              </a:rPr>
              <a:t>受付</a:t>
            </a:r>
            <a:endParaRPr kumimoji="1" lang="ja-JP" altLang="en-US" sz="1200" dirty="0">
              <a:solidFill>
                <a:schemeClr val="tx1"/>
              </a:solidFill>
            </a:endParaRPr>
          </a:p>
        </p:txBody>
      </p:sp>
      <p:cxnSp>
        <p:nvCxnSpPr>
          <p:cNvPr id="19" name="直線矢印コネクタ 18"/>
          <p:cNvCxnSpPr/>
          <p:nvPr/>
        </p:nvCxnSpPr>
        <p:spPr>
          <a:xfrm flipH="1">
            <a:off x="5735960" y="2315803"/>
            <a:ext cx="432047"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5724657" y="2636912"/>
            <a:ext cx="432048"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 name="角丸四角形 21"/>
          <p:cNvSpPr/>
          <p:nvPr/>
        </p:nvSpPr>
        <p:spPr>
          <a:xfrm>
            <a:off x="4739151" y="2060848"/>
            <a:ext cx="985506" cy="3384376"/>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rPr>
              <a:t>プロセス</a:t>
            </a:r>
            <a:endParaRPr kumimoji="1" lang="ja-JP" altLang="en-US" sz="1200" dirty="0">
              <a:solidFill>
                <a:schemeClr val="tx1"/>
              </a:solidFill>
            </a:endParaRPr>
          </a:p>
        </p:txBody>
      </p:sp>
      <p:cxnSp>
        <p:nvCxnSpPr>
          <p:cNvPr id="25" name="直線矢印コネクタ 24"/>
          <p:cNvCxnSpPr/>
          <p:nvPr/>
        </p:nvCxnSpPr>
        <p:spPr>
          <a:xfrm>
            <a:off x="6168007" y="2636912"/>
            <a:ext cx="28701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6168008" y="2434757"/>
            <a:ext cx="946093" cy="261610"/>
          </a:xfrm>
          <a:prstGeom prst="rect">
            <a:avLst/>
          </a:prstGeom>
          <a:noFill/>
        </p:spPr>
        <p:txBody>
          <a:bodyPr wrap="none" rtlCol="0">
            <a:spAutoFit/>
          </a:bodyPr>
          <a:lstStyle/>
          <a:p>
            <a:r>
              <a:rPr kumimoji="1" lang="en-US" altLang="ja-JP" sz="1100" dirty="0" err="1" smtClean="0"/>
              <a:t>lan_write</a:t>
            </a:r>
            <a:r>
              <a:rPr kumimoji="1" lang="en-US" altLang="ja-JP" sz="1100" dirty="0" smtClean="0"/>
              <a:t>()</a:t>
            </a:r>
            <a:endParaRPr kumimoji="1" lang="ja-JP" altLang="en-US" sz="1100" dirty="0"/>
          </a:p>
        </p:txBody>
      </p:sp>
      <p:cxnSp>
        <p:nvCxnSpPr>
          <p:cNvPr id="27" name="直線矢印コネクタ 26"/>
          <p:cNvCxnSpPr/>
          <p:nvPr/>
        </p:nvCxnSpPr>
        <p:spPr>
          <a:xfrm>
            <a:off x="2855638" y="2204864"/>
            <a:ext cx="36004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a:off x="9336360" y="1916832"/>
            <a:ext cx="0" cy="424847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8789957" y="1371474"/>
            <a:ext cx="1107996" cy="646331"/>
          </a:xfrm>
          <a:prstGeom prst="rect">
            <a:avLst/>
          </a:prstGeom>
          <a:noFill/>
        </p:spPr>
        <p:txBody>
          <a:bodyPr wrap="none" rtlCol="0">
            <a:spAutoFit/>
          </a:bodyPr>
          <a:lstStyle/>
          <a:p>
            <a:r>
              <a:rPr kumimoji="1" lang="en-US" altLang="ja-JP" dirty="0" smtClean="0"/>
              <a:t>Ether</a:t>
            </a:r>
          </a:p>
          <a:p>
            <a:r>
              <a:rPr kumimoji="1" lang="ja-JP" altLang="en-US" dirty="0" smtClean="0"/>
              <a:t>割り込み</a:t>
            </a:r>
            <a:endParaRPr kumimoji="1" lang="ja-JP" altLang="en-US" dirty="0"/>
          </a:p>
        </p:txBody>
      </p:sp>
      <p:cxnSp>
        <p:nvCxnSpPr>
          <p:cNvPr id="31" name="直線矢印コネクタ 30"/>
          <p:cNvCxnSpPr/>
          <p:nvPr/>
        </p:nvCxnSpPr>
        <p:spPr>
          <a:xfrm flipH="1">
            <a:off x="6168008" y="2996952"/>
            <a:ext cx="287013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flipH="1">
            <a:off x="5735960" y="2988655"/>
            <a:ext cx="432047"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a:xfrm>
            <a:off x="6168008" y="2795818"/>
            <a:ext cx="1253869" cy="261610"/>
          </a:xfrm>
          <a:prstGeom prst="rect">
            <a:avLst/>
          </a:prstGeom>
          <a:noFill/>
        </p:spPr>
        <p:txBody>
          <a:bodyPr wrap="none" rtlCol="0">
            <a:spAutoFit/>
          </a:bodyPr>
          <a:lstStyle/>
          <a:p>
            <a:r>
              <a:rPr kumimoji="1" lang="en-US" altLang="ja-JP" sz="1100" dirty="0" err="1" smtClean="0"/>
              <a:t>process_tcpip</a:t>
            </a:r>
            <a:r>
              <a:rPr kumimoji="1" lang="en-US" altLang="ja-JP" sz="1100" dirty="0" smtClean="0"/>
              <a:t>()</a:t>
            </a:r>
            <a:endParaRPr kumimoji="1" lang="ja-JP" altLang="en-US" sz="1100" dirty="0"/>
          </a:p>
        </p:txBody>
      </p:sp>
      <p:cxnSp>
        <p:nvCxnSpPr>
          <p:cNvPr id="35" name="直線矢印コネクタ 34"/>
          <p:cNvCxnSpPr/>
          <p:nvPr/>
        </p:nvCxnSpPr>
        <p:spPr>
          <a:xfrm>
            <a:off x="5724657" y="3284984"/>
            <a:ext cx="432048"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p:cNvCxnSpPr/>
          <p:nvPr/>
        </p:nvCxnSpPr>
        <p:spPr>
          <a:xfrm>
            <a:off x="6168007" y="3284984"/>
            <a:ext cx="28701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テキスト ボックス 37"/>
          <p:cNvSpPr txBox="1"/>
          <p:nvPr/>
        </p:nvSpPr>
        <p:spPr>
          <a:xfrm>
            <a:off x="6175421" y="3095382"/>
            <a:ext cx="909223" cy="261610"/>
          </a:xfrm>
          <a:prstGeom prst="rect">
            <a:avLst/>
          </a:prstGeom>
          <a:noFill/>
        </p:spPr>
        <p:txBody>
          <a:bodyPr wrap="none" rtlCol="0">
            <a:spAutoFit/>
          </a:bodyPr>
          <a:lstStyle/>
          <a:p>
            <a:r>
              <a:rPr kumimoji="1" lang="en-US" altLang="ja-JP" sz="1100" dirty="0" err="1" smtClean="0"/>
              <a:t>lan_read</a:t>
            </a:r>
            <a:r>
              <a:rPr kumimoji="1" lang="en-US" altLang="ja-JP" sz="1100" dirty="0" smtClean="0"/>
              <a:t>()</a:t>
            </a:r>
            <a:endParaRPr kumimoji="1" lang="ja-JP" altLang="en-US" sz="1100" dirty="0"/>
          </a:p>
        </p:txBody>
      </p:sp>
      <p:cxnSp>
        <p:nvCxnSpPr>
          <p:cNvPr id="39" name="直線矢印コネクタ 38"/>
          <p:cNvCxnSpPr/>
          <p:nvPr/>
        </p:nvCxnSpPr>
        <p:spPr>
          <a:xfrm flipH="1">
            <a:off x="2855638" y="2653767"/>
            <a:ext cx="360043"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2" name="角丸四角形 41"/>
          <p:cNvSpPr/>
          <p:nvPr/>
        </p:nvSpPr>
        <p:spPr>
          <a:xfrm>
            <a:off x="1528925" y="3003875"/>
            <a:ext cx="1164342" cy="1001189"/>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solidFill>
                  <a:schemeClr val="tx1"/>
                </a:solidFill>
              </a:rPr>
              <a:t>RTOS</a:t>
            </a:r>
            <a:r>
              <a:rPr kumimoji="1" lang="ja-JP" altLang="en-US" sz="1200" dirty="0" smtClean="0">
                <a:solidFill>
                  <a:schemeClr val="tx1"/>
                </a:solidFill>
              </a:rPr>
              <a:t>タスク</a:t>
            </a:r>
            <a:endParaRPr kumimoji="1" lang="en-US" altLang="ja-JP" sz="1200" dirty="0" smtClean="0">
              <a:solidFill>
                <a:schemeClr val="tx1"/>
              </a:solidFill>
            </a:endParaRPr>
          </a:p>
          <a:p>
            <a:pPr algn="ctr"/>
            <a:r>
              <a:rPr kumimoji="1" lang="ja-JP" altLang="en-US" sz="1200" dirty="0" smtClean="0">
                <a:solidFill>
                  <a:schemeClr val="tx1"/>
                </a:solidFill>
              </a:rPr>
              <a:t>スイッチ用</a:t>
            </a:r>
            <a:endParaRPr kumimoji="1" lang="en-US" altLang="ja-JP" sz="1200" dirty="0" smtClean="0">
              <a:solidFill>
                <a:schemeClr val="tx1"/>
              </a:solidFill>
            </a:endParaRPr>
          </a:p>
          <a:p>
            <a:pPr algn="ctr"/>
            <a:r>
              <a:rPr kumimoji="1" lang="ja-JP" altLang="en-US" sz="1200" dirty="0" smtClean="0">
                <a:solidFill>
                  <a:schemeClr val="tx1"/>
                </a:solidFill>
              </a:rPr>
              <a:t>処理完了</a:t>
            </a:r>
            <a:endParaRPr kumimoji="1" lang="en-US" altLang="ja-JP" sz="1200" dirty="0" smtClean="0">
              <a:solidFill>
                <a:schemeClr val="tx1"/>
              </a:solidFill>
            </a:endParaRPr>
          </a:p>
          <a:p>
            <a:pPr algn="ctr"/>
            <a:r>
              <a:rPr kumimoji="1" lang="ja-JP" altLang="en-US" sz="1200" dirty="0" smtClean="0">
                <a:solidFill>
                  <a:schemeClr val="tx1"/>
                </a:solidFill>
              </a:rPr>
              <a:t>待ち</a:t>
            </a:r>
            <a:endParaRPr kumimoji="1" lang="ja-JP" altLang="en-US" sz="1200" dirty="0">
              <a:solidFill>
                <a:schemeClr val="tx1"/>
              </a:solidFill>
            </a:endParaRPr>
          </a:p>
        </p:txBody>
      </p:sp>
      <p:sp>
        <p:nvSpPr>
          <p:cNvPr id="43" name="テキスト ボックス 42"/>
          <p:cNvSpPr txBox="1"/>
          <p:nvPr/>
        </p:nvSpPr>
        <p:spPr>
          <a:xfrm>
            <a:off x="1541599" y="2412755"/>
            <a:ext cx="1093569" cy="261610"/>
          </a:xfrm>
          <a:prstGeom prst="rect">
            <a:avLst/>
          </a:prstGeom>
          <a:noFill/>
        </p:spPr>
        <p:txBody>
          <a:bodyPr wrap="none" rtlCol="0">
            <a:spAutoFit/>
          </a:bodyPr>
          <a:lstStyle/>
          <a:p>
            <a:r>
              <a:rPr kumimoji="1" lang="en-US" altLang="ja-JP" sz="1100" dirty="0" err="1" smtClean="0"/>
              <a:t>tcp_api_slp</a:t>
            </a:r>
            <a:r>
              <a:rPr kumimoji="1" lang="en-US" altLang="ja-JP" sz="1100" dirty="0" smtClean="0"/>
              <a:t>()</a:t>
            </a:r>
            <a:endParaRPr kumimoji="1" lang="ja-JP" altLang="en-US" sz="1100" dirty="0"/>
          </a:p>
        </p:txBody>
      </p:sp>
      <p:cxnSp>
        <p:nvCxnSpPr>
          <p:cNvPr id="47" name="直線コネクタ 46"/>
          <p:cNvCxnSpPr/>
          <p:nvPr/>
        </p:nvCxnSpPr>
        <p:spPr>
          <a:xfrm flipH="1">
            <a:off x="2088384" y="2655315"/>
            <a:ext cx="72589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p:nvPr/>
        </p:nvCxnSpPr>
        <p:spPr>
          <a:xfrm>
            <a:off x="2096681" y="2655315"/>
            <a:ext cx="0" cy="3489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p:nvPr/>
        </p:nvCxnSpPr>
        <p:spPr>
          <a:xfrm flipH="1">
            <a:off x="9038140" y="2988655"/>
            <a:ext cx="298220"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0" name="テキスト ボックス 59"/>
          <p:cNvSpPr txBox="1"/>
          <p:nvPr/>
        </p:nvSpPr>
        <p:spPr>
          <a:xfrm>
            <a:off x="9322396" y="2857850"/>
            <a:ext cx="1007007" cy="261610"/>
          </a:xfrm>
          <a:prstGeom prst="rect">
            <a:avLst/>
          </a:prstGeom>
          <a:noFill/>
        </p:spPr>
        <p:txBody>
          <a:bodyPr wrap="none" rtlCol="0">
            <a:spAutoFit/>
          </a:bodyPr>
          <a:lstStyle/>
          <a:p>
            <a:r>
              <a:rPr kumimoji="1" lang="en-US" altLang="ja-JP" sz="1100" dirty="0" err="1" smtClean="0">
                <a:solidFill>
                  <a:schemeClr val="bg1"/>
                </a:solidFill>
              </a:rPr>
              <a:t>lan_inthdr</a:t>
            </a:r>
            <a:r>
              <a:rPr kumimoji="1" lang="en-US" altLang="ja-JP" sz="1100" dirty="0" smtClean="0">
                <a:solidFill>
                  <a:schemeClr val="bg1"/>
                </a:solidFill>
              </a:rPr>
              <a:t>()</a:t>
            </a:r>
            <a:endParaRPr kumimoji="1" lang="ja-JP" altLang="en-US" sz="1100" dirty="0">
              <a:solidFill>
                <a:schemeClr val="bg1"/>
              </a:solidFill>
            </a:endParaRPr>
          </a:p>
        </p:txBody>
      </p:sp>
      <p:sp>
        <p:nvSpPr>
          <p:cNvPr id="61" name="テキスト ボックス 60"/>
          <p:cNvSpPr txBox="1"/>
          <p:nvPr/>
        </p:nvSpPr>
        <p:spPr>
          <a:xfrm>
            <a:off x="7706543" y="2202861"/>
            <a:ext cx="1358064" cy="261610"/>
          </a:xfrm>
          <a:prstGeom prst="rect">
            <a:avLst/>
          </a:prstGeom>
          <a:noFill/>
        </p:spPr>
        <p:txBody>
          <a:bodyPr wrap="none" rtlCol="0">
            <a:spAutoFit/>
          </a:bodyPr>
          <a:lstStyle/>
          <a:p>
            <a:r>
              <a:rPr kumimoji="1" lang="en-US" altLang="ja-JP" sz="1100" dirty="0" err="1" smtClean="0"/>
              <a:t>timer_interrupt</a:t>
            </a:r>
            <a:r>
              <a:rPr kumimoji="1" lang="en-US" altLang="ja-JP" sz="1100" dirty="0" smtClean="0"/>
              <a:t>()</a:t>
            </a:r>
            <a:endParaRPr kumimoji="1" lang="ja-JP" altLang="en-US" sz="1100" dirty="0"/>
          </a:p>
        </p:txBody>
      </p:sp>
      <p:cxnSp>
        <p:nvCxnSpPr>
          <p:cNvPr id="62" name="直線矢印コネクタ 61"/>
          <p:cNvCxnSpPr/>
          <p:nvPr/>
        </p:nvCxnSpPr>
        <p:spPr>
          <a:xfrm flipH="1">
            <a:off x="4212489" y="3501008"/>
            <a:ext cx="526663"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3" name="角丸四角形 62"/>
          <p:cNvSpPr/>
          <p:nvPr/>
        </p:nvSpPr>
        <p:spPr>
          <a:xfrm>
            <a:off x="3186020" y="3149994"/>
            <a:ext cx="1026469" cy="1471285"/>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solidFill>
                  <a:schemeClr val="tx1"/>
                </a:solidFill>
              </a:rPr>
              <a:t>API</a:t>
            </a:r>
            <a:r>
              <a:rPr kumimoji="1" lang="ja-JP" altLang="en-US" sz="1200" dirty="0" smtClean="0">
                <a:solidFill>
                  <a:schemeClr val="tx1"/>
                </a:solidFill>
              </a:rPr>
              <a:t>完了</a:t>
            </a:r>
            <a:endParaRPr kumimoji="1" lang="en-US" altLang="ja-JP" sz="1200" dirty="0" smtClean="0">
              <a:solidFill>
                <a:schemeClr val="tx1"/>
              </a:solidFill>
            </a:endParaRPr>
          </a:p>
          <a:p>
            <a:pPr algn="ctr"/>
            <a:r>
              <a:rPr kumimoji="1" lang="ja-JP" altLang="en-US" sz="1200" dirty="0" smtClean="0">
                <a:solidFill>
                  <a:schemeClr val="tx1"/>
                </a:solidFill>
              </a:rPr>
              <a:t>判定</a:t>
            </a:r>
            <a:endParaRPr kumimoji="1" lang="en-US" altLang="ja-JP" sz="1200" dirty="0" smtClean="0">
              <a:solidFill>
                <a:schemeClr val="tx1"/>
              </a:solidFill>
            </a:endParaRPr>
          </a:p>
        </p:txBody>
      </p:sp>
      <p:cxnSp>
        <p:nvCxnSpPr>
          <p:cNvPr id="66" name="直線矢印コネクタ 65"/>
          <p:cNvCxnSpPr/>
          <p:nvPr/>
        </p:nvCxnSpPr>
        <p:spPr>
          <a:xfrm flipH="1">
            <a:off x="2855638" y="3501008"/>
            <a:ext cx="360044"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矢印コネクタ 68"/>
          <p:cNvCxnSpPr>
            <a:endCxn id="42" idx="3"/>
          </p:cNvCxnSpPr>
          <p:nvPr/>
        </p:nvCxnSpPr>
        <p:spPr>
          <a:xfrm flipH="1">
            <a:off x="2693267" y="3501008"/>
            <a:ext cx="151068" cy="34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a:stCxn id="42" idx="2"/>
          </p:cNvCxnSpPr>
          <p:nvPr/>
        </p:nvCxnSpPr>
        <p:spPr>
          <a:xfrm flipH="1">
            <a:off x="2110774" y="4005064"/>
            <a:ext cx="322" cy="234078"/>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直線矢印コネクタ 73"/>
          <p:cNvCxnSpPr/>
          <p:nvPr/>
        </p:nvCxnSpPr>
        <p:spPr>
          <a:xfrm flipH="1">
            <a:off x="1408067" y="4239142"/>
            <a:ext cx="7096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4" name="上下矢印 83"/>
          <p:cNvSpPr/>
          <p:nvPr/>
        </p:nvSpPr>
        <p:spPr>
          <a:xfrm>
            <a:off x="695401" y="2204864"/>
            <a:ext cx="146592" cy="2034278"/>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5" name="直線コネクタ 84"/>
          <p:cNvCxnSpPr/>
          <p:nvPr/>
        </p:nvCxnSpPr>
        <p:spPr>
          <a:xfrm>
            <a:off x="551384" y="2201374"/>
            <a:ext cx="8640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a:off x="551384" y="4249663"/>
            <a:ext cx="864096" cy="0"/>
          </a:xfrm>
          <a:prstGeom prst="line">
            <a:avLst/>
          </a:prstGeom>
        </p:spPr>
        <p:style>
          <a:lnRef idx="1">
            <a:schemeClr val="accent1"/>
          </a:lnRef>
          <a:fillRef idx="0">
            <a:schemeClr val="accent1"/>
          </a:fillRef>
          <a:effectRef idx="0">
            <a:schemeClr val="accent1"/>
          </a:effectRef>
          <a:fontRef idx="minor">
            <a:schemeClr val="tx1"/>
          </a:fontRef>
        </p:style>
      </p:cxnSp>
      <p:sp>
        <p:nvSpPr>
          <p:cNvPr id="87" name="四角形吹き出し 86"/>
          <p:cNvSpPr/>
          <p:nvPr/>
        </p:nvSpPr>
        <p:spPr>
          <a:xfrm>
            <a:off x="62042" y="4910639"/>
            <a:ext cx="2350245" cy="966633"/>
          </a:xfrm>
          <a:prstGeom prst="wedgeRectCallout">
            <a:avLst>
              <a:gd name="adj1" fmla="val -19591"/>
              <a:gd name="adj2" fmla="val -11092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この間</a:t>
            </a:r>
            <a:endParaRPr kumimoji="1" lang="en-US" altLang="ja-JP" dirty="0" smtClean="0">
              <a:solidFill>
                <a:schemeClr val="tx1"/>
              </a:solidFill>
            </a:endParaRPr>
          </a:p>
          <a:p>
            <a:pPr algn="ctr"/>
            <a:r>
              <a:rPr kumimoji="1" lang="en-US" altLang="ja-JP" dirty="0" err="1" smtClean="0">
                <a:solidFill>
                  <a:schemeClr val="tx1"/>
                </a:solidFill>
              </a:rPr>
              <a:t>tcp_snd_dat</a:t>
            </a:r>
            <a:r>
              <a:rPr kumimoji="1" lang="en-US" altLang="ja-JP" dirty="0" smtClean="0">
                <a:solidFill>
                  <a:schemeClr val="tx1"/>
                </a:solidFill>
              </a:rPr>
              <a:t>()</a:t>
            </a:r>
            <a:r>
              <a:rPr kumimoji="1" lang="ja-JP" altLang="en-US" dirty="0" smtClean="0">
                <a:solidFill>
                  <a:schemeClr val="tx1"/>
                </a:solidFill>
              </a:rPr>
              <a:t>は</a:t>
            </a:r>
            <a:endParaRPr kumimoji="1" lang="en-US" altLang="ja-JP" dirty="0" smtClean="0">
              <a:solidFill>
                <a:schemeClr val="tx1"/>
              </a:solidFill>
            </a:endParaRPr>
          </a:p>
          <a:p>
            <a:pPr algn="ctr"/>
            <a:r>
              <a:rPr kumimoji="1" lang="ja-JP" altLang="en-US" dirty="0" smtClean="0">
                <a:solidFill>
                  <a:schemeClr val="tx1"/>
                </a:solidFill>
              </a:rPr>
              <a:t>ブロックされる。</a:t>
            </a:r>
            <a:endParaRPr kumimoji="1" lang="ja-JP" altLang="en-US" dirty="0">
              <a:solidFill>
                <a:schemeClr val="tx1"/>
              </a:solidFill>
            </a:endParaRPr>
          </a:p>
        </p:txBody>
      </p:sp>
      <p:sp>
        <p:nvSpPr>
          <p:cNvPr id="88" name="正方形/長方形 87"/>
          <p:cNvSpPr/>
          <p:nvPr/>
        </p:nvSpPr>
        <p:spPr>
          <a:xfrm>
            <a:off x="1462451" y="4258706"/>
            <a:ext cx="1330932" cy="430887"/>
          </a:xfrm>
          <a:prstGeom prst="rect">
            <a:avLst/>
          </a:prstGeom>
        </p:spPr>
        <p:txBody>
          <a:bodyPr wrap="square">
            <a:spAutoFit/>
          </a:bodyPr>
          <a:lstStyle/>
          <a:p>
            <a:r>
              <a:rPr kumimoji="1" lang="en-US" altLang="ja-JP" sz="1100" dirty="0" err="1"/>
              <a:t>tcp_snd_dat</a:t>
            </a:r>
            <a:r>
              <a:rPr kumimoji="1" lang="en-US" altLang="ja-JP" sz="1100" dirty="0"/>
              <a:t>()</a:t>
            </a:r>
            <a:r>
              <a:rPr kumimoji="1" lang="ja-JP" altLang="en-US" sz="1100" dirty="0"/>
              <a:t>の</a:t>
            </a:r>
            <a:endParaRPr kumimoji="1" lang="en-US" altLang="ja-JP" sz="1100" dirty="0"/>
          </a:p>
          <a:p>
            <a:r>
              <a:rPr kumimoji="1" lang="ja-JP" altLang="en-US" sz="1100" dirty="0"/>
              <a:t>戻り値で通知</a:t>
            </a:r>
          </a:p>
        </p:txBody>
      </p:sp>
    </p:spTree>
    <p:extLst>
      <p:ext uri="{BB962C8B-B14F-4D97-AF65-F5344CB8AC3E}">
        <p14:creationId xmlns:p14="http://schemas.microsoft.com/office/powerpoint/2010/main" val="402785375"/>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p:cNvSpPr/>
          <p:nvPr/>
        </p:nvSpPr>
        <p:spPr>
          <a:xfrm>
            <a:off x="9038138" y="2060848"/>
            <a:ext cx="2386454" cy="3960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dirty="0" smtClean="0"/>
          </a:p>
          <a:p>
            <a:pPr algn="ctr"/>
            <a:endParaRPr kumimoji="1" lang="en-US" altLang="ja-JP" dirty="0"/>
          </a:p>
          <a:p>
            <a:pPr algn="ctr"/>
            <a:endParaRPr kumimoji="1" lang="en-US" altLang="ja-JP" dirty="0" smtClean="0"/>
          </a:p>
          <a:p>
            <a:pPr algn="ctr"/>
            <a:endParaRPr kumimoji="1" lang="en-US" altLang="ja-JP" dirty="0"/>
          </a:p>
          <a:p>
            <a:pPr algn="ctr"/>
            <a:endParaRPr kumimoji="1" lang="en-US" altLang="ja-JP" dirty="0" smtClean="0"/>
          </a:p>
          <a:p>
            <a:pPr algn="ctr"/>
            <a:endParaRPr kumimoji="1" lang="en-US" altLang="ja-JP" dirty="0"/>
          </a:p>
          <a:p>
            <a:pPr algn="ctr"/>
            <a:endParaRPr kumimoji="1" lang="en-US" altLang="ja-JP" dirty="0" smtClean="0"/>
          </a:p>
          <a:p>
            <a:pPr algn="ctr"/>
            <a:endParaRPr kumimoji="1" lang="en-US" altLang="ja-JP" dirty="0"/>
          </a:p>
          <a:p>
            <a:pPr algn="ctr"/>
            <a:endParaRPr kumimoji="1" lang="en-US" altLang="ja-JP" dirty="0" smtClean="0"/>
          </a:p>
          <a:p>
            <a:pPr algn="ctr"/>
            <a:endParaRPr kumimoji="1" lang="en-US" altLang="ja-JP" dirty="0"/>
          </a:p>
          <a:p>
            <a:pPr algn="ctr"/>
            <a:endParaRPr kumimoji="1" lang="en-US" altLang="ja-JP" dirty="0" smtClean="0"/>
          </a:p>
          <a:p>
            <a:pPr algn="ctr"/>
            <a:endParaRPr kumimoji="1" lang="en-US" altLang="ja-JP" dirty="0"/>
          </a:p>
          <a:p>
            <a:pPr algn="ctr"/>
            <a:endParaRPr kumimoji="1" lang="en-US" altLang="ja-JP" dirty="0" smtClean="0"/>
          </a:p>
          <a:p>
            <a:pPr algn="ctr"/>
            <a:r>
              <a:rPr kumimoji="1" lang="en-US" altLang="ja-JP" dirty="0" smtClean="0"/>
              <a:t>Ether</a:t>
            </a:r>
            <a:r>
              <a:rPr kumimoji="1" lang="ja-JP" altLang="en-US" dirty="0" smtClean="0"/>
              <a:t>ドライバ</a:t>
            </a:r>
            <a:endParaRPr kumimoji="1" lang="ja-JP" altLang="en-US" dirty="0"/>
          </a:p>
        </p:txBody>
      </p:sp>
      <p:sp>
        <p:nvSpPr>
          <p:cNvPr id="2" name="タイトル 1"/>
          <p:cNvSpPr>
            <a:spLocks noGrp="1"/>
          </p:cNvSpPr>
          <p:nvPr>
            <p:ph type="title"/>
          </p:nvPr>
        </p:nvSpPr>
        <p:spPr>
          <a:xfrm>
            <a:off x="1080000" y="936000"/>
            <a:ext cx="9768528" cy="443198"/>
          </a:xfrm>
        </p:spPr>
        <p:txBody>
          <a:bodyPr/>
          <a:lstStyle/>
          <a:p>
            <a:r>
              <a:rPr lang="ja-JP" altLang="en-US" dirty="0" smtClean="0"/>
              <a:t>通信のパターン② ノンブロッキングコール</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187</a:t>
            </a:fld>
            <a:endParaRPr lang="de-DE" dirty="0"/>
          </a:p>
        </p:txBody>
      </p:sp>
      <p:cxnSp>
        <p:nvCxnSpPr>
          <p:cNvPr id="6" name="直線矢印コネクタ 5"/>
          <p:cNvCxnSpPr/>
          <p:nvPr/>
        </p:nvCxnSpPr>
        <p:spPr>
          <a:xfrm>
            <a:off x="1415480" y="1916832"/>
            <a:ext cx="0" cy="424847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943235" y="1597432"/>
            <a:ext cx="944489" cy="369332"/>
          </a:xfrm>
          <a:prstGeom prst="rect">
            <a:avLst/>
          </a:prstGeom>
          <a:noFill/>
        </p:spPr>
        <p:txBody>
          <a:bodyPr wrap="none" rtlCol="0">
            <a:spAutoFit/>
          </a:bodyPr>
          <a:lstStyle/>
          <a:p>
            <a:r>
              <a:rPr kumimoji="1" lang="en-US" altLang="ja-JP" dirty="0" smtClean="0"/>
              <a:t>main()</a:t>
            </a:r>
            <a:endParaRPr kumimoji="1" lang="ja-JP" altLang="en-US" dirty="0"/>
          </a:p>
        </p:txBody>
      </p:sp>
      <p:sp>
        <p:nvSpPr>
          <p:cNvPr id="8" name="正方形/長方形 7"/>
          <p:cNvSpPr/>
          <p:nvPr/>
        </p:nvSpPr>
        <p:spPr>
          <a:xfrm>
            <a:off x="2855638" y="1772816"/>
            <a:ext cx="3312370" cy="42484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dirty="0" smtClean="0"/>
          </a:p>
          <a:p>
            <a:pPr algn="ctr"/>
            <a:endParaRPr kumimoji="1" lang="en-US" altLang="ja-JP" dirty="0"/>
          </a:p>
          <a:p>
            <a:pPr algn="ctr"/>
            <a:endParaRPr kumimoji="1" lang="en-US" altLang="ja-JP" dirty="0" smtClean="0"/>
          </a:p>
          <a:p>
            <a:pPr algn="ctr"/>
            <a:endParaRPr kumimoji="1" lang="en-US" altLang="ja-JP" dirty="0"/>
          </a:p>
          <a:p>
            <a:pPr algn="ctr"/>
            <a:endParaRPr kumimoji="1" lang="en-US" altLang="ja-JP" dirty="0" smtClean="0"/>
          </a:p>
          <a:p>
            <a:pPr algn="ctr"/>
            <a:endParaRPr kumimoji="1" lang="en-US" altLang="ja-JP" dirty="0"/>
          </a:p>
          <a:p>
            <a:pPr algn="ctr"/>
            <a:endParaRPr kumimoji="1" lang="en-US" altLang="ja-JP" dirty="0" smtClean="0"/>
          </a:p>
          <a:p>
            <a:pPr algn="ctr"/>
            <a:endParaRPr kumimoji="1" lang="en-US" altLang="ja-JP" dirty="0"/>
          </a:p>
          <a:p>
            <a:pPr algn="ctr"/>
            <a:endParaRPr kumimoji="1" lang="en-US" altLang="ja-JP" dirty="0" smtClean="0"/>
          </a:p>
          <a:p>
            <a:pPr algn="ctr"/>
            <a:endParaRPr kumimoji="1" lang="en-US" altLang="ja-JP" dirty="0"/>
          </a:p>
          <a:p>
            <a:pPr algn="ctr"/>
            <a:endParaRPr kumimoji="1" lang="en-US" altLang="ja-JP" dirty="0" smtClean="0"/>
          </a:p>
          <a:p>
            <a:pPr algn="ctr"/>
            <a:endParaRPr kumimoji="1" lang="en-US" altLang="ja-JP" dirty="0"/>
          </a:p>
          <a:p>
            <a:pPr algn="ctr"/>
            <a:endParaRPr kumimoji="1" lang="en-US" altLang="ja-JP" dirty="0" smtClean="0"/>
          </a:p>
          <a:p>
            <a:pPr algn="ctr"/>
            <a:r>
              <a:rPr kumimoji="1" lang="en-US" altLang="ja-JP" dirty="0" smtClean="0"/>
              <a:t>T4 </a:t>
            </a:r>
            <a:r>
              <a:rPr kumimoji="1" lang="ja-JP" altLang="en-US" dirty="0" smtClean="0"/>
              <a:t>ライブラリ</a:t>
            </a:r>
            <a:endParaRPr kumimoji="1" lang="ja-JP" altLang="en-US" dirty="0"/>
          </a:p>
        </p:txBody>
      </p:sp>
      <p:cxnSp>
        <p:nvCxnSpPr>
          <p:cNvPr id="10" name="直線矢印コネクタ 9"/>
          <p:cNvCxnSpPr/>
          <p:nvPr/>
        </p:nvCxnSpPr>
        <p:spPr>
          <a:xfrm>
            <a:off x="1415480" y="2204864"/>
            <a:ext cx="144015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1554544" y="1994200"/>
            <a:ext cx="1162498" cy="261610"/>
          </a:xfrm>
          <a:prstGeom prst="rect">
            <a:avLst/>
          </a:prstGeom>
          <a:noFill/>
        </p:spPr>
        <p:txBody>
          <a:bodyPr wrap="none" rtlCol="0">
            <a:spAutoFit/>
          </a:bodyPr>
          <a:lstStyle/>
          <a:p>
            <a:r>
              <a:rPr kumimoji="1" lang="en-US" altLang="ja-JP" sz="1100" dirty="0" err="1" smtClean="0"/>
              <a:t>tcp_snd_dat</a:t>
            </a:r>
            <a:r>
              <a:rPr kumimoji="1" lang="en-US" altLang="ja-JP" sz="1100" dirty="0" smtClean="0"/>
              <a:t>()</a:t>
            </a:r>
            <a:endParaRPr kumimoji="1" lang="ja-JP" altLang="en-US" sz="1100" dirty="0"/>
          </a:p>
        </p:txBody>
      </p:sp>
      <p:cxnSp>
        <p:nvCxnSpPr>
          <p:cNvPr id="12" name="直線矢印コネクタ 11"/>
          <p:cNvCxnSpPr/>
          <p:nvPr/>
        </p:nvCxnSpPr>
        <p:spPr>
          <a:xfrm>
            <a:off x="7680176" y="1916832"/>
            <a:ext cx="0" cy="4248472"/>
          </a:xfrm>
          <a:prstGeom prst="straightConnector1">
            <a:avLst/>
          </a:prstGeom>
          <a:ln w="571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7105965" y="1371474"/>
            <a:ext cx="1499128" cy="646331"/>
          </a:xfrm>
          <a:prstGeom prst="rect">
            <a:avLst/>
          </a:prstGeom>
          <a:noFill/>
        </p:spPr>
        <p:txBody>
          <a:bodyPr wrap="none" rtlCol="0">
            <a:spAutoFit/>
          </a:bodyPr>
          <a:lstStyle/>
          <a:p>
            <a:r>
              <a:rPr kumimoji="1" lang="en-US" altLang="ja-JP" dirty="0" smtClean="0"/>
              <a:t>10ms</a:t>
            </a:r>
            <a:r>
              <a:rPr kumimoji="1" lang="ja-JP" altLang="en-US" dirty="0" smtClean="0"/>
              <a:t>タイマ</a:t>
            </a:r>
            <a:endParaRPr kumimoji="1" lang="en-US" altLang="ja-JP" dirty="0" smtClean="0"/>
          </a:p>
          <a:p>
            <a:r>
              <a:rPr kumimoji="1" lang="ja-JP" altLang="en-US" dirty="0" smtClean="0"/>
              <a:t>割り込み</a:t>
            </a:r>
            <a:endParaRPr kumimoji="1" lang="ja-JP" altLang="en-US" dirty="0"/>
          </a:p>
        </p:txBody>
      </p:sp>
      <p:cxnSp>
        <p:nvCxnSpPr>
          <p:cNvPr id="15" name="直線矢印コネクタ 14"/>
          <p:cNvCxnSpPr/>
          <p:nvPr/>
        </p:nvCxnSpPr>
        <p:spPr>
          <a:xfrm flipH="1">
            <a:off x="6168008" y="2315803"/>
            <a:ext cx="15121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6168008" y="2097509"/>
            <a:ext cx="1253869" cy="261610"/>
          </a:xfrm>
          <a:prstGeom prst="rect">
            <a:avLst/>
          </a:prstGeom>
          <a:noFill/>
        </p:spPr>
        <p:txBody>
          <a:bodyPr wrap="none" rtlCol="0">
            <a:spAutoFit/>
          </a:bodyPr>
          <a:lstStyle/>
          <a:p>
            <a:r>
              <a:rPr kumimoji="1" lang="en-US" altLang="ja-JP" sz="1100" dirty="0" err="1" smtClean="0"/>
              <a:t>process_tcpip</a:t>
            </a:r>
            <a:r>
              <a:rPr kumimoji="1" lang="en-US" altLang="ja-JP" sz="1100" dirty="0" smtClean="0"/>
              <a:t>()</a:t>
            </a:r>
            <a:endParaRPr kumimoji="1" lang="ja-JP" altLang="en-US" sz="1100" dirty="0"/>
          </a:p>
        </p:txBody>
      </p:sp>
      <p:sp>
        <p:nvSpPr>
          <p:cNvPr id="17" name="角丸四角形 16"/>
          <p:cNvSpPr/>
          <p:nvPr/>
        </p:nvSpPr>
        <p:spPr>
          <a:xfrm>
            <a:off x="3186020" y="2060848"/>
            <a:ext cx="1026469" cy="797002"/>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solidFill>
                  <a:schemeClr val="tx1"/>
                </a:solidFill>
              </a:rPr>
              <a:t>API</a:t>
            </a:r>
            <a:r>
              <a:rPr kumimoji="1" lang="ja-JP" altLang="en-US" sz="1200" dirty="0" smtClean="0">
                <a:solidFill>
                  <a:schemeClr val="tx1"/>
                </a:solidFill>
              </a:rPr>
              <a:t>受付</a:t>
            </a:r>
            <a:endParaRPr kumimoji="1" lang="ja-JP" altLang="en-US" sz="1200" dirty="0">
              <a:solidFill>
                <a:schemeClr val="tx1"/>
              </a:solidFill>
            </a:endParaRPr>
          </a:p>
        </p:txBody>
      </p:sp>
      <p:cxnSp>
        <p:nvCxnSpPr>
          <p:cNvPr id="19" name="直線矢印コネクタ 18"/>
          <p:cNvCxnSpPr/>
          <p:nvPr/>
        </p:nvCxnSpPr>
        <p:spPr>
          <a:xfrm flipH="1">
            <a:off x="5735960" y="2315803"/>
            <a:ext cx="432047"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5724657" y="2636912"/>
            <a:ext cx="432048"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 name="角丸四角形 21"/>
          <p:cNvSpPr/>
          <p:nvPr/>
        </p:nvSpPr>
        <p:spPr>
          <a:xfrm>
            <a:off x="4739151" y="2060848"/>
            <a:ext cx="985506" cy="3384376"/>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rPr>
              <a:t>プロセス</a:t>
            </a:r>
            <a:endParaRPr kumimoji="1" lang="ja-JP" altLang="en-US" sz="1200" dirty="0">
              <a:solidFill>
                <a:schemeClr val="tx1"/>
              </a:solidFill>
            </a:endParaRPr>
          </a:p>
        </p:txBody>
      </p:sp>
      <p:cxnSp>
        <p:nvCxnSpPr>
          <p:cNvPr id="25" name="直線矢印コネクタ 24"/>
          <p:cNvCxnSpPr/>
          <p:nvPr/>
        </p:nvCxnSpPr>
        <p:spPr>
          <a:xfrm>
            <a:off x="6168007" y="2636912"/>
            <a:ext cx="28701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6168008" y="2434757"/>
            <a:ext cx="946093" cy="261610"/>
          </a:xfrm>
          <a:prstGeom prst="rect">
            <a:avLst/>
          </a:prstGeom>
          <a:noFill/>
        </p:spPr>
        <p:txBody>
          <a:bodyPr wrap="none" rtlCol="0">
            <a:spAutoFit/>
          </a:bodyPr>
          <a:lstStyle/>
          <a:p>
            <a:r>
              <a:rPr kumimoji="1" lang="en-US" altLang="ja-JP" sz="1100" dirty="0" err="1" smtClean="0"/>
              <a:t>lan_write</a:t>
            </a:r>
            <a:r>
              <a:rPr kumimoji="1" lang="en-US" altLang="ja-JP" sz="1100" dirty="0" smtClean="0"/>
              <a:t>()</a:t>
            </a:r>
            <a:endParaRPr kumimoji="1" lang="ja-JP" altLang="en-US" sz="1100" dirty="0"/>
          </a:p>
        </p:txBody>
      </p:sp>
      <p:cxnSp>
        <p:nvCxnSpPr>
          <p:cNvPr id="27" name="直線矢印コネクタ 26"/>
          <p:cNvCxnSpPr/>
          <p:nvPr/>
        </p:nvCxnSpPr>
        <p:spPr>
          <a:xfrm>
            <a:off x="2855638" y="2204864"/>
            <a:ext cx="36004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a:off x="9336360" y="1916832"/>
            <a:ext cx="0" cy="424847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8789957" y="1371474"/>
            <a:ext cx="1107996" cy="646331"/>
          </a:xfrm>
          <a:prstGeom prst="rect">
            <a:avLst/>
          </a:prstGeom>
          <a:noFill/>
        </p:spPr>
        <p:txBody>
          <a:bodyPr wrap="none" rtlCol="0">
            <a:spAutoFit/>
          </a:bodyPr>
          <a:lstStyle/>
          <a:p>
            <a:r>
              <a:rPr kumimoji="1" lang="en-US" altLang="ja-JP" dirty="0" smtClean="0"/>
              <a:t>Ether</a:t>
            </a:r>
          </a:p>
          <a:p>
            <a:r>
              <a:rPr kumimoji="1" lang="ja-JP" altLang="en-US" dirty="0" smtClean="0"/>
              <a:t>割り込み</a:t>
            </a:r>
            <a:endParaRPr kumimoji="1" lang="ja-JP" altLang="en-US" dirty="0"/>
          </a:p>
        </p:txBody>
      </p:sp>
      <p:cxnSp>
        <p:nvCxnSpPr>
          <p:cNvPr id="31" name="直線矢印コネクタ 30"/>
          <p:cNvCxnSpPr/>
          <p:nvPr/>
        </p:nvCxnSpPr>
        <p:spPr>
          <a:xfrm flipH="1">
            <a:off x="6168008" y="2996952"/>
            <a:ext cx="287013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flipH="1">
            <a:off x="5735960" y="2988655"/>
            <a:ext cx="432047"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a:xfrm>
            <a:off x="6168008" y="2795818"/>
            <a:ext cx="1253869" cy="261610"/>
          </a:xfrm>
          <a:prstGeom prst="rect">
            <a:avLst/>
          </a:prstGeom>
          <a:noFill/>
        </p:spPr>
        <p:txBody>
          <a:bodyPr wrap="none" rtlCol="0">
            <a:spAutoFit/>
          </a:bodyPr>
          <a:lstStyle/>
          <a:p>
            <a:r>
              <a:rPr kumimoji="1" lang="en-US" altLang="ja-JP" sz="1100" dirty="0" err="1" smtClean="0"/>
              <a:t>process_tcpip</a:t>
            </a:r>
            <a:r>
              <a:rPr kumimoji="1" lang="en-US" altLang="ja-JP" sz="1100" dirty="0" smtClean="0"/>
              <a:t>()</a:t>
            </a:r>
            <a:endParaRPr kumimoji="1" lang="ja-JP" altLang="en-US" sz="1100" dirty="0"/>
          </a:p>
        </p:txBody>
      </p:sp>
      <p:cxnSp>
        <p:nvCxnSpPr>
          <p:cNvPr id="35" name="直線矢印コネクタ 34"/>
          <p:cNvCxnSpPr/>
          <p:nvPr/>
        </p:nvCxnSpPr>
        <p:spPr>
          <a:xfrm>
            <a:off x="5724657" y="3284984"/>
            <a:ext cx="432048"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p:cNvCxnSpPr/>
          <p:nvPr/>
        </p:nvCxnSpPr>
        <p:spPr>
          <a:xfrm>
            <a:off x="6168007" y="3284984"/>
            <a:ext cx="28701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テキスト ボックス 37"/>
          <p:cNvSpPr txBox="1"/>
          <p:nvPr/>
        </p:nvSpPr>
        <p:spPr>
          <a:xfrm>
            <a:off x="6175421" y="3095382"/>
            <a:ext cx="909223" cy="261610"/>
          </a:xfrm>
          <a:prstGeom prst="rect">
            <a:avLst/>
          </a:prstGeom>
          <a:noFill/>
        </p:spPr>
        <p:txBody>
          <a:bodyPr wrap="none" rtlCol="0">
            <a:spAutoFit/>
          </a:bodyPr>
          <a:lstStyle/>
          <a:p>
            <a:r>
              <a:rPr kumimoji="1" lang="en-US" altLang="ja-JP" sz="1100" dirty="0" err="1" smtClean="0"/>
              <a:t>lan_read</a:t>
            </a:r>
            <a:r>
              <a:rPr kumimoji="1" lang="en-US" altLang="ja-JP" sz="1100" dirty="0" smtClean="0"/>
              <a:t>()</a:t>
            </a:r>
            <a:endParaRPr kumimoji="1" lang="ja-JP" altLang="en-US" sz="1100" dirty="0"/>
          </a:p>
        </p:txBody>
      </p:sp>
      <p:cxnSp>
        <p:nvCxnSpPr>
          <p:cNvPr id="39" name="直線矢印コネクタ 38"/>
          <p:cNvCxnSpPr/>
          <p:nvPr/>
        </p:nvCxnSpPr>
        <p:spPr>
          <a:xfrm flipH="1">
            <a:off x="2855638" y="2653767"/>
            <a:ext cx="360043"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p:nvPr/>
        </p:nvCxnSpPr>
        <p:spPr>
          <a:xfrm flipH="1">
            <a:off x="9038140" y="2988655"/>
            <a:ext cx="298220"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0" name="テキスト ボックス 59"/>
          <p:cNvSpPr txBox="1"/>
          <p:nvPr/>
        </p:nvSpPr>
        <p:spPr>
          <a:xfrm>
            <a:off x="9322396" y="2857850"/>
            <a:ext cx="1007007" cy="261610"/>
          </a:xfrm>
          <a:prstGeom prst="rect">
            <a:avLst/>
          </a:prstGeom>
          <a:noFill/>
        </p:spPr>
        <p:txBody>
          <a:bodyPr wrap="none" rtlCol="0">
            <a:spAutoFit/>
          </a:bodyPr>
          <a:lstStyle/>
          <a:p>
            <a:r>
              <a:rPr kumimoji="1" lang="en-US" altLang="ja-JP" sz="1100" dirty="0" err="1" smtClean="0">
                <a:solidFill>
                  <a:schemeClr val="bg1"/>
                </a:solidFill>
              </a:rPr>
              <a:t>lan_inthdr</a:t>
            </a:r>
            <a:r>
              <a:rPr kumimoji="1" lang="en-US" altLang="ja-JP" sz="1100" dirty="0" smtClean="0">
                <a:solidFill>
                  <a:schemeClr val="bg1"/>
                </a:solidFill>
              </a:rPr>
              <a:t>()</a:t>
            </a:r>
            <a:endParaRPr kumimoji="1" lang="ja-JP" altLang="en-US" sz="1100" dirty="0">
              <a:solidFill>
                <a:schemeClr val="bg1"/>
              </a:solidFill>
            </a:endParaRPr>
          </a:p>
        </p:txBody>
      </p:sp>
      <p:sp>
        <p:nvSpPr>
          <p:cNvPr id="61" name="テキスト ボックス 60"/>
          <p:cNvSpPr txBox="1"/>
          <p:nvPr/>
        </p:nvSpPr>
        <p:spPr>
          <a:xfrm>
            <a:off x="7706543" y="2202861"/>
            <a:ext cx="1358064" cy="261610"/>
          </a:xfrm>
          <a:prstGeom prst="rect">
            <a:avLst/>
          </a:prstGeom>
          <a:noFill/>
        </p:spPr>
        <p:txBody>
          <a:bodyPr wrap="none" rtlCol="0">
            <a:spAutoFit/>
          </a:bodyPr>
          <a:lstStyle/>
          <a:p>
            <a:r>
              <a:rPr kumimoji="1" lang="en-US" altLang="ja-JP" sz="1100" dirty="0" err="1" smtClean="0"/>
              <a:t>timer_interrupt</a:t>
            </a:r>
            <a:r>
              <a:rPr kumimoji="1" lang="en-US" altLang="ja-JP" sz="1100" dirty="0" smtClean="0"/>
              <a:t>()</a:t>
            </a:r>
            <a:endParaRPr kumimoji="1" lang="ja-JP" altLang="en-US" sz="1100" dirty="0"/>
          </a:p>
        </p:txBody>
      </p:sp>
      <p:cxnSp>
        <p:nvCxnSpPr>
          <p:cNvPr id="62" name="直線矢印コネクタ 61"/>
          <p:cNvCxnSpPr/>
          <p:nvPr/>
        </p:nvCxnSpPr>
        <p:spPr>
          <a:xfrm flipH="1">
            <a:off x="4212489" y="3501008"/>
            <a:ext cx="526663"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3" name="角丸四角形 62"/>
          <p:cNvSpPr/>
          <p:nvPr/>
        </p:nvSpPr>
        <p:spPr>
          <a:xfrm>
            <a:off x="3186020" y="3149994"/>
            <a:ext cx="1026469" cy="1455657"/>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solidFill>
                  <a:schemeClr val="tx1"/>
                </a:solidFill>
              </a:rPr>
              <a:t>API</a:t>
            </a:r>
            <a:r>
              <a:rPr kumimoji="1" lang="ja-JP" altLang="en-US" sz="1200" dirty="0" smtClean="0">
                <a:solidFill>
                  <a:schemeClr val="tx1"/>
                </a:solidFill>
              </a:rPr>
              <a:t>完了</a:t>
            </a:r>
            <a:endParaRPr kumimoji="1" lang="en-US" altLang="ja-JP" sz="1200" dirty="0" smtClean="0">
              <a:solidFill>
                <a:schemeClr val="tx1"/>
              </a:solidFill>
            </a:endParaRPr>
          </a:p>
          <a:p>
            <a:pPr algn="ctr"/>
            <a:r>
              <a:rPr kumimoji="1" lang="ja-JP" altLang="en-US" sz="1200" dirty="0">
                <a:solidFill>
                  <a:schemeClr val="tx1"/>
                </a:solidFill>
              </a:rPr>
              <a:t>判定</a:t>
            </a:r>
            <a:endParaRPr kumimoji="1" lang="en-US" altLang="ja-JP" sz="1200" dirty="0" smtClean="0">
              <a:solidFill>
                <a:schemeClr val="tx1"/>
              </a:solidFill>
            </a:endParaRPr>
          </a:p>
        </p:txBody>
      </p:sp>
      <p:cxnSp>
        <p:nvCxnSpPr>
          <p:cNvPr id="66" name="直線矢印コネクタ 65"/>
          <p:cNvCxnSpPr/>
          <p:nvPr/>
        </p:nvCxnSpPr>
        <p:spPr>
          <a:xfrm flipH="1">
            <a:off x="2855638" y="4221088"/>
            <a:ext cx="360044"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矢印コネクタ 68"/>
          <p:cNvCxnSpPr/>
          <p:nvPr/>
        </p:nvCxnSpPr>
        <p:spPr>
          <a:xfrm flipH="1">
            <a:off x="1415480" y="4221942"/>
            <a:ext cx="142885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3" name="四角形吹き出し 82"/>
          <p:cNvSpPr/>
          <p:nvPr/>
        </p:nvSpPr>
        <p:spPr>
          <a:xfrm>
            <a:off x="62042" y="4910639"/>
            <a:ext cx="2350245" cy="966633"/>
          </a:xfrm>
          <a:prstGeom prst="wedgeRectCallout">
            <a:avLst>
              <a:gd name="adj1" fmla="val -20402"/>
              <a:gd name="adj2" fmla="val -26563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この間</a:t>
            </a:r>
            <a:endParaRPr kumimoji="1" lang="en-US" altLang="ja-JP" dirty="0" smtClean="0">
              <a:solidFill>
                <a:schemeClr val="tx1"/>
              </a:solidFill>
            </a:endParaRPr>
          </a:p>
          <a:p>
            <a:pPr algn="ctr"/>
            <a:r>
              <a:rPr kumimoji="1" lang="en-US" altLang="ja-JP" dirty="0" err="1" smtClean="0">
                <a:solidFill>
                  <a:schemeClr val="tx1"/>
                </a:solidFill>
              </a:rPr>
              <a:t>tcp_snd_dat</a:t>
            </a:r>
            <a:r>
              <a:rPr kumimoji="1" lang="en-US" altLang="ja-JP" dirty="0" smtClean="0">
                <a:solidFill>
                  <a:schemeClr val="tx1"/>
                </a:solidFill>
              </a:rPr>
              <a:t>()</a:t>
            </a:r>
            <a:r>
              <a:rPr kumimoji="1" lang="ja-JP" altLang="en-US" dirty="0" smtClean="0">
                <a:solidFill>
                  <a:schemeClr val="tx1"/>
                </a:solidFill>
              </a:rPr>
              <a:t>は</a:t>
            </a:r>
            <a:endParaRPr kumimoji="1" lang="en-US" altLang="ja-JP" dirty="0" smtClean="0">
              <a:solidFill>
                <a:schemeClr val="tx1"/>
              </a:solidFill>
            </a:endParaRPr>
          </a:p>
          <a:p>
            <a:pPr algn="ctr"/>
            <a:r>
              <a:rPr kumimoji="1" lang="ja-JP" altLang="en-US" dirty="0" smtClean="0">
                <a:solidFill>
                  <a:schemeClr val="tx1"/>
                </a:solidFill>
              </a:rPr>
              <a:t>ブロックされる。</a:t>
            </a:r>
            <a:endParaRPr kumimoji="1" lang="ja-JP" altLang="en-US" dirty="0">
              <a:solidFill>
                <a:schemeClr val="tx1"/>
              </a:solidFill>
            </a:endParaRPr>
          </a:p>
        </p:txBody>
      </p:sp>
      <p:cxnSp>
        <p:nvCxnSpPr>
          <p:cNvPr id="46" name="直線矢印コネクタ 45"/>
          <p:cNvCxnSpPr/>
          <p:nvPr/>
        </p:nvCxnSpPr>
        <p:spPr>
          <a:xfrm flipH="1">
            <a:off x="1415480" y="2669394"/>
            <a:ext cx="14546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テキスト ボックス 47"/>
          <p:cNvSpPr txBox="1"/>
          <p:nvPr/>
        </p:nvSpPr>
        <p:spPr>
          <a:xfrm>
            <a:off x="1554544" y="2459349"/>
            <a:ext cx="984565" cy="261610"/>
          </a:xfrm>
          <a:prstGeom prst="rect">
            <a:avLst/>
          </a:prstGeom>
          <a:noFill/>
        </p:spPr>
        <p:txBody>
          <a:bodyPr wrap="none" rtlCol="0">
            <a:spAutoFit/>
          </a:bodyPr>
          <a:lstStyle/>
          <a:p>
            <a:r>
              <a:rPr kumimoji="1" lang="en-US" altLang="ja-JP" sz="1100" dirty="0" smtClean="0"/>
              <a:t>API</a:t>
            </a:r>
            <a:r>
              <a:rPr kumimoji="1" lang="ja-JP" altLang="en-US" sz="1100" dirty="0" smtClean="0"/>
              <a:t>受付完了</a:t>
            </a:r>
            <a:endParaRPr kumimoji="1" lang="ja-JP" altLang="en-US" sz="1100" dirty="0"/>
          </a:p>
        </p:txBody>
      </p:sp>
      <p:sp>
        <p:nvSpPr>
          <p:cNvPr id="50" name="上下矢印 49"/>
          <p:cNvSpPr/>
          <p:nvPr/>
        </p:nvSpPr>
        <p:spPr>
          <a:xfrm>
            <a:off x="695400" y="2204864"/>
            <a:ext cx="154005" cy="44890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p:cNvSpPr txBox="1"/>
          <p:nvPr/>
        </p:nvSpPr>
        <p:spPr>
          <a:xfrm>
            <a:off x="1554544" y="3985370"/>
            <a:ext cx="984565" cy="261610"/>
          </a:xfrm>
          <a:prstGeom prst="rect">
            <a:avLst/>
          </a:prstGeom>
          <a:noFill/>
        </p:spPr>
        <p:txBody>
          <a:bodyPr wrap="none" rtlCol="0">
            <a:spAutoFit/>
          </a:bodyPr>
          <a:lstStyle/>
          <a:p>
            <a:r>
              <a:rPr kumimoji="1" lang="en-US" altLang="ja-JP" sz="1100" dirty="0" smtClean="0"/>
              <a:t>API</a:t>
            </a:r>
            <a:r>
              <a:rPr kumimoji="1" lang="ja-JP" altLang="en-US" sz="1100" dirty="0" smtClean="0"/>
              <a:t>処理完了</a:t>
            </a:r>
            <a:endParaRPr kumimoji="1" lang="ja-JP" altLang="en-US" sz="1100" dirty="0"/>
          </a:p>
        </p:txBody>
      </p:sp>
      <p:sp>
        <p:nvSpPr>
          <p:cNvPr id="53" name="テキスト ボックス 52"/>
          <p:cNvSpPr txBox="1"/>
          <p:nvPr/>
        </p:nvSpPr>
        <p:spPr>
          <a:xfrm>
            <a:off x="1554544" y="2661625"/>
            <a:ext cx="1303562" cy="430887"/>
          </a:xfrm>
          <a:prstGeom prst="rect">
            <a:avLst/>
          </a:prstGeom>
          <a:noFill/>
        </p:spPr>
        <p:txBody>
          <a:bodyPr wrap="none" rtlCol="0">
            <a:spAutoFit/>
          </a:bodyPr>
          <a:lstStyle/>
          <a:p>
            <a:r>
              <a:rPr kumimoji="1" lang="en-US" altLang="ja-JP" sz="1100" dirty="0" err="1" smtClean="0"/>
              <a:t>tcp_snd_dat</a:t>
            </a:r>
            <a:r>
              <a:rPr kumimoji="1" lang="en-US" altLang="ja-JP" sz="1100" dirty="0" smtClean="0"/>
              <a:t>()</a:t>
            </a:r>
            <a:r>
              <a:rPr kumimoji="1" lang="ja-JP" altLang="en-US" sz="1100" dirty="0" smtClean="0"/>
              <a:t>の</a:t>
            </a:r>
            <a:endParaRPr kumimoji="1" lang="en-US" altLang="ja-JP" sz="1100" dirty="0" smtClean="0"/>
          </a:p>
          <a:p>
            <a:r>
              <a:rPr kumimoji="1" lang="ja-JP" altLang="en-US" sz="1100" dirty="0"/>
              <a:t>戻り値</a:t>
            </a:r>
            <a:r>
              <a:rPr kumimoji="1" lang="ja-JP" altLang="en-US" sz="1100" dirty="0" smtClean="0"/>
              <a:t>で</a:t>
            </a:r>
            <a:r>
              <a:rPr kumimoji="1" lang="ja-JP" altLang="en-US" sz="1100" dirty="0"/>
              <a:t>通知</a:t>
            </a:r>
          </a:p>
        </p:txBody>
      </p:sp>
      <p:sp>
        <p:nvSpPr>
          <p:cNvPr id="54" name="テキスト ボックス 53"/>
          <p:cNvSpPr txBox="1"/>
          <p:nvPr/>
        </p:nvSpPr>
        <p:spPr>
          <a:xfrm>
            <a:off x="1554544" y="4222249"/>
            <a:ext cx="1172116" cy="430887"/>
          </a:xfrm>
          <a:prstGeom prst="rect">
            <a:avLst/>
          </a:prstGeom>
          <a:noFill/>
        </p:spPr>
        <p:txBody>
          <a:bodyPr wrap="none" rtlCol="0">
            <a:spAutoFit/>
          </a:bodyPr>
          <a:lstStyle/>
          <a:p>
            <a:r>
              <a:rPr kumimoji="1" lang="en-US" altLang="ja-JP" sz="1100" dirty="0" smtClean="0"/>
              <a:t>callback</a:t>
            </a:r>
            <a:r>
              <a:rPr kumimoji="1" lang="ja-JP" altLang="en-US" sz="1100" dirty="0" smtClean="0"/>
              <a:t>関数の</a:t>
            </a:r>
            <a:endParaRPr kumimoji="1" lang="en-US" altLang="ja-JP" sz="1100" dirty="0" smtClean="0"/>
          </a:p>
          <a:p>
            <a:r>
              <a:rPr kumimoji="1" lang="ja-JP" altLang="en-US" sz="1100" dirty="0" smtClean="0"/>
              <a:t>引数で</a:t>
            </a:r>
            <a:r>
              <a:rPr kumimoji="1" lang="ja-JP" altLang="en-US" sz="1100" dirty="0"/>
              <a:t>通知</a:t>
            </a:r>
          </a:p>
        </p:txBody>
      </p:sp>
      <p:cxnSp>
        <p:nvCxnSpPr>
          <p:cNvPr id="14" name="直線コネクタ 13"/>
          <p:cNvCxnSpPr/>
          <p:nvPr/>
        </p:nvCxnSpPr>
        <p:spPr>
          <a:xfrm>
            <a:off x="551384" y="2201374"/>
            <a:ext cx="8640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a:off x="551384" y="2675012"/>
            <a:ext cx="86409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9916856"/>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10992664" cy="455509"/>
          </a:xfrm>
        </p:spPr>
        <p:txBody>
          <a:bodyPr/>
          <a:lstStyle/>
          <a:p>
            <a:r>
              <a:rPr kumimoji="1" lang="ja-JP" altLang="en-US" dirty="0" smtClean="0"/>
              <a:t>通信端点の概念</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188</a:t>
            </a:fld>
            <a:endParaRPr lang="de-DE" dirty="0"/>
          </a:p>
        </p:txBody>
      </p:sp>
      <p:sp>
        <p:nvSpPr>
          <p:cNvPr id="4" name="正方形/長方形 3"/>
          <p:cNvSpPr/>
          <p:nvPr/>
        </p:nvSpPr>
        <p:spPr>
          <a:xfrm>
            <a:off x="1271464" y="1561587"/>
            <a:ext cx="9672736" cy="3681008"/>
          </a:xfrm>
          <a:prstGeom prst="rect">
            <a:avLst/>
          </a:prstGeom>
        </p:spPr>
        <p:txBody>
          <a:bodyPr wrap="square">
            <a:spAutoFit/>
          </a:bodyPr>
          <a:lstStyle/>
          <a:p>
            <a:pPr>
              <a:lnSpc>
                <a:spcPct val="110000"/>
              </a:lnSpc>
            </a:pPr>
            <a:r>
              <a:rPr lang="ja-JP" altLang="en-US" dirty="0"/>
              <a:t>通信プログラム（通称：</a:t>
            </a:r>
            <a:r>
              <a:rPr lang="en-US" altLang="ja-JP" dirty="0"/>
              <a:t>T4)</a:t>
            </a:r>
            <a:r>
              <a:rPr lang="ja-JP" altLang="en-US" dirty="0"/>
              <a:t>は</a:t>
            </a:r>
            <a:r>
              <a:rPr lang="en-US" altLang="ja-JP" dirty="0"/>
              <a:t>TCP/IP</a:t>
            </a:r>
            <a:r>
              <a:rPr lang="ja-JP" altLang="en-US" dirty="0"/>
              <a:t>機能を提供します</a:t>
            </a:r>
          </a:p>
          <a:p>
            <a:pPr lvl="1">
              <a:lnSpc>
                <a:spcPct val="110000"/>
              </a:lnSpc>
            </a:pPr>
            <a:r>
              <a:rPr lang="en-US" altLang="ja-JP" sz="1600" dirty="0"/>
              <a:t>TCP</a:t>
            </a:r>
            <a:r>
              <a:rPr lang="ja-JP" altLang="en-US" sz="1600" dirty="0"/>
              <a:t>は通信開始前に「接続」、通信完了後に「切断」が必要です</a:t>
            </a:r>
          </a:p>
          <a:p>
            <a:pPr lvl="1">
              <a:lnSpc>
                <a:spcPct val="110000"/>
              </a:lnSpc>
            </a:pPr>
            <a:r>
              <a:rPr lang="en-US" altLang="ja-JP" sz="1600" dirty="0"/>
              <a:t>TCP</a:t>
            </a:r>
            <a:r>
              <a:rPr lang="ja-JP" altLang="en-US" sz="1600" dirty="0"/>
              <a:t>のサーバは接続を待ち受けます</a:t>
            </a:r>
          </a:p>
          <a:p>
            <a:pPr lvl="1">
              <a:lnSpc>
                <a:spcPct val="110000"/>
              </a:lnSpc>
            </a:pPr>
            <a:r>
              <a:rPr lang="en-US" altLang="ja-JP" sz="1600" dirty="0"/>
              <a:t>TCP</a:t>
            </a:r>
            <a:r>
              <a:rPr lang="ja-JP" altLang="en-US" sz="1600" dirty="0"/>
              <a:t>のクライアントは接続を開始します</a:t>
            </a:r>
          </a:p>
          <a:p>
            <a:pPr lvl="1">
              <a:lnSpc>
                <a:spcPct val="110000"/>
              </a:lnSpc>
            </a:pPr>
            <a:r>
              <a:rPr lang="en-US" altLang="ja-JP" sz="1600" dirty="0"/>
              <a:t>T4</a:t>
            </a:r>
            <a:r>
              <a:rPr lang="ja-JP" altLang="en-US" sz="1600" dirty="0"/>
              <a:t>は</a:t>
            </a:r>
            <a:r>
              <a:rPr lang="en-US" altLang="ja-JP" sz="1600" dirty="0"/>
              <a:t>TCP</a:t>
            </a:r>
            <a:r>
              <a:rPr lang="ja-JP" altLang="en-US" sz="1600" dirty="0"/>
              <a:t>のサーバ</a:t>
            </a:r>
            <a:r>
              <a:rPr lang="en-US" altLang="ja-JP" sz="1600" dirty="0"/>
              <a:t>/</a:t>
            </a:r>
            <a:r>
              <a:rPr lang="ja-JP" altLang="en-US" sz="1600" dirty="0"/>
              <a:t>クライアントどちらも動作可能です</a:t>
            </a:r>
          </a:p>
          <a:p>
            <a:pPr lvl="1">
              <a:lnSpc>
                <a:spcPct val="110000"/>
              </a:lnSpc>
            </a:pPr>
            <a:endParaRPr lang="ja-JP" altLang="en-US" sz="1600" dirty="0"/>
          </a:p>
          <a:p>
            <a:pPr>
              <a:lnSpc>
                <a:spcPct val="110000"/>
              </a:lnSpc>
            </a:pPr>
            <a:r>
              <a:rPr lang="ja-JP" altLang="en-US" dirty="0"/>
              <a:t>通信プログラム（通称：</a:t>
            </a:r>
            <a:r>
              <a:rPr lang="en-US" altLang="ja-JP" dirty="0"/>
              <a:t>T4)</a:t>
            </a:r>
            <a:r>
              <a:rPr lang="ja-JP" altLang="en-US" dirty="0"/>
              <a:t>は、同時に複数の通信相手と接続できます</a:t>
            </a:r>
          </a:p>
          <a:p>
            <a:pPr lvl="1">
              <a:lnSpc>
                <a:spcPct val="110000"/>
              </a:lnSpc>
            </a:pPr>
            <a:r>
              <a:rPr lang="ja-JP" altLang="en-US" sz="1600" dirty="0"/>
              <a:t>複数の通信相手を識別する為の番号を「通信端点</a:t>
            </a:r>
            <a:r>
              <a:rPr lang="en-US" altLang="ja-JP" sz="1600" dirty="0"/>
              <a:t>ID</a:t>
            </a:r>
            <a:r>
              <a:rPr lang="ja-JP" altLang="en-US" sz="1600" dirty="0"/>
              <a:t>」と言います</a:t>
            </a:r>
          </a:p>
          <a:p>
            <a:pPr lvl="2">
              <a:lnSpc>
                <a:spcPct val="110000"/>
              </a:lnSpc>
            </a:pPr>
            <a:r>
              <a:rPr lang="ja-JP" altLang="en-US" sz="1600" dirty="0"/>
              <a:t>通信端点</a:t>
            </a:r>
            <a:r>
              <a:rPr lang="en-US" altLang="ja-JP" sz="1600" dirty="0"/>
              <a:t>ID</a:t>
            </a:r>
            <a:r>
              <a:rPr lang="ja-JP" altLang="en-US" sz="1600" dirty="0"/>
              <a:t>ルール①：</a:t>
            </a:r>
            <a:r>
              <a:rPr lang="ja-JP" altLang="en-US" sz="1600" dirty="0" smtClean="0"/>
              <a:t>通信端点は</a:t>
            </a:r>
            <a:r>
              <a:rPr lang="en-US" altLang="ja-JP" sz="1600" dirty="0" err="1"/>
              <a:t>config_tcpudp.c</a:t>
            </a:r>
            <a:r>
              <a:rPr lang="en-US" altLang="ja-JP" sz="1600" dirty="0"/>
              <a:t> </a:t>
            </a:r>
            <a:r>
              <a:rPr lang="ja-JP" altLang="en-US" sz="1600" dirty="0"/>
              <a:t>で設定可能です</a:t>
            </a:r>
          </a:p>
          <a:p>
            <a:pPr lvl="2">
              <a:lnSpc>
                <a:spcPct val="110000"/>
              </a:lnSpc>
            </a:pPr>
            <a:r>
              <a:rPr lang="ja-JP" altLang="en-US" sz="1600" dirty="0"/>
              <a:t>通信端点</a:t>
            </a:r>
            <a:r>
              <a:rPr lang="en-US" altLang="ja-JP" sz="1600" dirty="0"/>
              <a:t>ID</a:t>
            </a:r>
            <a:r>
              <a:rPr lang="ja-JP" altLang="en-US" sz="1600" dirty="0"/>
              <a:t>ルール②：通信端点</a:t>
            </a:r>
            <a:r>
              <a:rPr lang="en-US" altLang="ja-JP" sz="1600" dirty="0"/>
              <a:t>ID</a:t>
            </a:r>
            <a:r>
              <a:rPr lang="ja-JP" altLang="en-US" sz="1600" dirty="0"/>
              <a:t>は</a:t>
            </a:r>
            <a:r>
              <a:rPr lang="en-US" altLang="ja-JP" sz="1600" dirty="0"/>
              <a:t>API</a:t>
            </a:r>
            <a:r>
              <a:rPr lang="ja-JP" altLang="en-US" sz="1600" dirty="0"/>
              <a:t>の第一引数で指定可能です</a:t>
            </a:r>
          </a:p>
          <a:p>
            <a:pPr lvl="2">
              <a:lnSpc>
                <a:spcPct val="110000"/>
              </a:lnSpc>
            </a:pPr>
            <a:r>
              <a:rPr lang="ja-JP" altLang="en-US" sz="1600" dirty="0"/>
              <a:t>通信端点</a:t>
            </a:r>
            <a:r>
              <a:rPr lang="en-US" altLang="ja-JP" sz="1600" dirty="0"/>
              <a:t>ID</a:t>
            </a:r>
            <a:r>
              <a:rPr lang="ja-JP" altLang="en-US" sz="1600" dirty="0"/>
              <a:t>ルール③：通信プログラムは通信端点</a:t>
            </a:r>
            <a:r>
              <a:rPr lang="en-US" altLang="ja-JP" sz="1600" dirty="0"/>
              <a:t>ID</a:t>
            </a:r>
            <a:r>
              <a:rPr lang="ja-JP" altLang="en-US" sz="1600" dirty="0"/>
              <a:t>毎のイベントに対し</a:t>
            </a:r>
          </a:p>
          <a:p>
            <a:pPr lvl="2">
              <a:lnSpc>
                <a:spcPct val="110000"/>
              </a:lnSpc>
              <a:buFont typeface="Arial" panose="020B0604020202020204" pitchFamily="34" charset="0"/>
              <a:buNone/>
            </a:pPr>
            <a:r>
              <a:rPr lang="ja-JP" altLang="en-US" sz="1600" dirty="0"/>
              <a:t>			　　コールバックルーチンを呼び出します</a:t>
            </a:r>
          </a:p>
          <a:p>
            <a:pPr lvl="2">
              <a:lnSpc>
                <a:spcPct val="110000"/>
              </a:lnSpc>
            </a:pPr>
            <a:r>
              <a:rPr lang="ja-JP" altLang="en-US" sz="1600" dirty="0"/>
              <a:t>注意事項：通信端点</a:t>
            </a:r>
            <a:r>
              <a:rPr lang="en-US" altLang="ja-JP" sz="1600" dirty="0"/>
              <a:t>ID</a:t>
            </a:r>
            <a:r>
              <a:rPr lang="ja-JP" altLang="en-US" sz="1600" dirty="0"/>
              <a:t>が増えると必要ワーク</a:t>
            </a:r>
            <a:r>
              <a:rPr lang="en-US" altLang="ja-JP" sz="1600" dirty="0"/>
              <a:t>RAM</a:t>
            </a:r>
            <a:r>
              <a:rPr lang="ja-JP" altLang="en-US" sz="1600" dirty="0"/>
              <a:t>も</a:t>
            </a:r>
            <a:r>
              <a:rPr lang="ja-JP" altLang="en-US" sz="1600" dirty="0" smtClean="0"/>
              <a:t>増えます</a:t>
            </a:r>
            <a:endParaRPr lang="ja-JP" altLang="en-US" sz="1600" dirty="0"/>
          </a:p>
        </p:txBody>
      </p:sp>
    </p:spTree>
    <p:extLst>
      <p:ext uri="{BB962C8B-B14F-4D97-AF65-F5344CB8AC3E}">
        <p14:creationId xmlns:p14="http://schemas.microsoft.com/office/powerpoint/2010/main" val="538598143"/>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956" y="1554642"/>
            <a:ext cx="5936084" cy="4682670"/>
          </a:xfrm>
          <a:prstGeom prst="rect">
            <a:avLst/>
          </a:prstGeom>
        </p:spPr>
      </p:pic>
      <p:sp>
        <p:nvSpPr>
          <p:cNvPr id="2" name="タイトル 1"/>
          <p:cNvSpPr>
            <a:spLocks noGrp="1"/>
          </p:cNvSpPr>
          <p:nvPr>
            <p:ph type="title"/>
          </p:nvPr>
        </p:nvSpPr>
        <p:spPr>
          <a:xfrm>
            <a:off x="1080000" y="686701"/>
            <a:ext cx="10776640" cy="692497"/>
          </a:xfrm>
        </p:spPr>
        <p:txBody>
          <a:bodyPr/>
          <a:lstStyle/>
          <a:p>
            <a:r>
              <a:rPr kumimoji="1" lang="ja-JP" altLang="en-US" dirty="0" smtClean="0"/>
              <a:t>通信端点</a:t>
            </a:r>
            <a:r>
              <a:rPr kumimoji="1" lang="ja-JP" altLang="en-US" dirty="0"/>
              <a:t>の概念</a:t>
            </a:r>
            <a:r>
              <a:rPr kumimoji="1" lang="en-US" altLang="ja-JP" dirty="0" smtClean="0"/>
              <a:t/>
            </a:r>
            <a:br>
              <a:rPr kumimoji="1" lang="en-US" altLang="ja-JP" dirty="0" smtClean="0"/>
            </a:br>
            <a:r>
              <a:rPr lang="ja-JP" altLang="en-US" sz="1800" dirty="0" smtClean="0"/>
              <a:t>通信端点</a:t>
            </a:r>
            <a:r>
              <a:rPr lang="en-US" altLang="ja-JP" sz="1800" dirty="0"/>
              <a:t>ID</a:t>
            </a:r>
            <a:r>
              <a:rPr lang="ja-JP" altLang="en-US" sz="1800" dirty="0"/>
              <a:t>ルール①：</a:t>
            </a:r>
            <a:r>
              <a:rPr lang="ja-JP" altLang="en-US" sz="1800" dirty="0" smtClean="0"/>
              <a:t>通信端点は</a:t>
            </a:r>
            <a:r>
              <a:rPr lang="en-US" altLang="ja-JP" sz="1800" dirty="0" err="1"/>
              <a:t>config_tcpudp.c</a:t>
            </a:r>
            <a:r>
              <a:rPr lang="en-US" altLang="ja-JP" sz="1800" dirty="0"/>
              <a:t> </a:t>
            </a:r>
            <a:r>
              <a:rPr lang="ja-JP" altLang="en-US" sz="1800" dirty="0"/>
              <a:t>で設定</a:t>
            </a:r>
            <a:r>
              <a:rPr lang="ja-JP" altLang="en-US" sz="1800" dirty="0" smtClean="0"/>
              <a:t>可能</a:t>
            </a:r>
            <a:endParaRPr kumimoji="1" lang="ja-JP" altLang="en-US" sz="1800"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189</a:t>
            </a:fld>
            <a:endParaRPr lang="de-DE" dirty="0"/>
          </a:p>
        </p:txBody>
      </p:sp>
      <p:sp>
        <p:nvSpPr>
          <p:cNvPr id="7" name="Rectangle 12"/>
          <p:cNvSpPr>
            <a:spLocks noChangeArrowheads="1"/>
          </p:cNvSpPr>
          <p:nvPr/>
        </p:nvSpPr>
        <p:spPr bwMode="auto">
          <a:xfrm>
            <a:off x="1177390" y="3536141"/>
            <a:ext cx="3659066" cy="1837075"/>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38" name="Rectangle 28"/>
          <p:cNvSpPr>
            <a:spLocks noChangeArrowheads="1"/>
          </p:cNvSpPr>
          <p:nvPr/>
        </p:nvSpPr>
        <p:spPr bwMode="auto">
          <a:xfrm>
            <a:off x="5387511" y="4869161"/>
            <a:ext cx="1044564" cy="216024"/>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28" name="Text Box 11"/>
          <p:cNvSpPr txBox="1">
            <a:spLocks noChangeArrowheads="1"/>
          </p:cNvSpPr>
          <p:nvPr/>
        </p:nvSpPr>
        <p:spPr bwMode="auto">
          <a:xfrm>
            <a:off x="5208786" y="5079356"/>
            <a:ext cx="1402014" cy="338554"/>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ja-JP" altLang="en-US" sz="1600" dirty="0" smtClean="0">
                <a:latin typeface="Arial" panose="020B0604020202020204" pitchFamily="34" charset="0"/>
                <a:ea typeface="ＭＳ Ｐゴシック" panose="020B0600070205080204" pitchFamily="50" charset="-128"/>
              </a:rPr>
              <a:t>ダブルクリック</a:t>
            </a:r>
            <a:endParaRPr lang="en-US" altLang="ja-JP" sz="1600" dirty="0" smtClean="0">
              <a:latin typeface="Arial" panose="020B0604020202020204" pitchFamily="34" charset="0"/>
              <a:ea typeface="ＭＳ Ｐゴシック" panose="020B0600070205080204" pitchFamily="50" charset="-128"/>
            </a:endParaRPr>
          </a:p>
        </p:txBody>
      </p:sp>
      <p:sp>
        <p:nvSpPr>
          <p:cNvPr id="29" name="Text Box 11"/>
          <p:cNvSpPr txBox="1">
            <a:spLocks noChangeArrowheads="1"/>
          </p:cNvSpPr>
          <p:nvPr/>
        </p:nvSpPr>
        <p:spPr bwMode="auto">
          <a:xfrm>
            <a:off x="6918267" y="1413395"/>
            <a:ext cx="4519620" cy="1569660"/>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en-US" altLang="ja-JP" sz="1600" dirty="0" smtClean="0">
                <a:latin typeface="Arial" panose="020B0604020202020204" pitchFamily="34" charset="0"/>
                <a:ea typeface="ＭＳ Ｐゴシック" panose="020B0600070205080204" pitchFamily="50" charset="-128"/>
              </a:rPr>
              <a:t>TCP</a:t>
            </a:r>
            <a:r>
              <a:rPr lang="ja-JP" altLang="en-US" sz="1600" dirty="0" smtClean="0">
                <a:latin typeface="Arial" panose="020B0604020202020204" pitchFamily="34" charset="0"/>
                <a:ea typeface="ＭＳ Ｐゴシック" panose="020B0600070205080204" pitchFamily="50" charset="-128"/>
              </a:rPr>
              <a:t>の通信端点の設定用構造体： </a:t>
            </a:r>
            <a:r>
              <a:rPr lang="en-US" altLang="ja-JP" sz="1600" dirty="0" err="1" smtClean="0">
                <a:latin typeface="Arial" panose="020B0604020202020204" pitchFamily="34" charset="0"/>
                <a:ea typeface="ＭＳ Ｐゴシック" panose="020B0600070205080204" pitchFamily="50" charset="-128"/>
              </a:rPr>
              <a:t>tcp_ccep</a:t>
            </a:r>
            <a:r>
              <a:rPr lang="en-US" altLang="ja-JP" sz="1600" dirty="0" smtClean="0">
                <a:latin typeface="Arial" panose="020B0604020202020204" pitchFamily="34" charset="0"/>
                <a:ea typeface="ＭＳ Ｐゴシック" panose="020B0600070205080204" pitchFamily="50" charset="-128"/>
              </a:rPr>
              <a:t>[]</a:t>
            </a:r>
          </a:p>
          <a:p>
            <a:pPr eaLnBrk="1" hangingPunct="1">
              <a:lnSpc>
                <a:spcPct val="100000"/>
              </a:lnSpc>
              <a:buClrTx/>
              <a:buFontTx/>
              <a:buNone/>
            </a:pPr>
            <a:endParaRPr lang="en-US" altLang="ja-JP" sz="1600" dirty="0">
              <a:latin typeface="Arial" panose="020B0604020202020204" pitchFamily="34" charset="0"/>
              <a:ea typeface="ＭＳ Ｐゴシック" panose="020B0600070205080204" pitchFamily="50" charset="-128"/>
            </a:endParaRPr>
          </a:p>
          <a:p>
            <a:pPr eaLnBrk="1" hangingPunct="1">
              <a:lnSpc>
                <a:spcPct val="100000"/>
              </a:lnSpc>
              <a:buClrTx/>
              <a:buFontTx/>
              <a:buNone/>
            </a:pPr>
            <a:r>
              <a:rPr lang="en-US" altLang="ja-JP" sz="1600" dirty="0" err="1" smtClean="0">
                <a:latin typeface="Arial" panose="020B0604020202020204" pitchFamily="34" charset="0"/>
                <a:ea typeface="ＭＳ Ｐゴシック" panose="020B0600070205080204" pitchFamily="50" charset="-128"/>
              </a:rPr>
              <a:t>tcp_ccep</a:t>
            </a:r>
            <a:r>
              <a:rPr lang="en-US" altLang="ja-JP" sz="1600" dirty="0" smtClean="0">
                <a:latin typeface="Arial" panose="020B0604020202020204" pitchFamily="34" charset="0"/>
                <a:ea typeface="ＭＳ Ｐゴシック" panose="020B0600070205080204" pitchFamily="50" charset="-128"/>
              </a:rPr>
              <a:t>[0] </a:t>
            </a:r>
            <a:r>
              <a:rPr lang="ja-JP" altLang="en-US" sz="1600" dirty="0" smtClean="0">
                <a:latin typeface="Arial" panose="020B0604020202020204" pitchFamily="34" charset="0"/>
                <a:ea typeface="ＭＳ Ｐゴシック" panose="020B0600070205080204" pitchFamily="50" charset="-128"/>
              </a:rPr>
              <a:t>は</a:t>
            </a:r>
            <a:r>
              <a:rPr lang="en-US" altLang="ja-JP" sz="1600" dirty="0" smtClean="0">
                <a:latin typeface="Arial" panose="020B0604020202020204" pitchFamily="34" charset="0"/>
                <a:ea typeface="ＭＳ Ｐゴシック" panose="020B0600070205080204" pitchFamily="50" charset="-128"/>
              </a:rPr>
              <a:t> </a:t>
            </a:r>
            <a:r>
              <a:rPr lang="ja-JP" altLang="en-US" sz="1600" dirty="0" smtClean="0">
                <a:latin typeface="Arial" panose="020B0604020202020204" pitchFamily="34" charset="0"/>
                <a:ea typeface="ＭＳ Ｐゴシック" panose="020B0600070205080204" pitchFamily="50" charset="-128"/>
              </a:rPr>
              <a:t>通信端点</a:t>
            </a:r>
            <a:r>
              <a:rPr lang="en-US" altLang="ja-JP" sz="1600" dirty="0" smtClean="0">
                <a:latin typeface="Arial" panose="020B0604020202020204" pitchFamily="34" charset="0"/>
                <a:ea typeface="ＭＳ Ｐゴシック" panose="020B0600070205080204" pitchFamily="50" charset="-128"/>
              </a:rPr>
              <a:t>ID=1</a:t>
            </a:r>
            <a:r>
              <a:rPr lang="ja-JP" altLang="en-US" sz="1600" dirty="0" smtClean="0">
                <a:latin typeface="Arial" panose="020B0604020202020204" pitchFamily="34" charset="0"/>
                <a:ea typeface="ＭＳ Ｐゴシック" panose="020B0600070205080204" pitchFamily="50" charset="-128"/>
              </a:rPr>
              <a:t>の設定</a:t>
            </a:r>
            <a:endParaRPr lang="en-US" altLang="ja-JP" sz="1600" dirty="0" smtClean="0">
              <a:latin typeface="Arial" panose="020B0604020202020204" pitchFamily="34" charset="0"/>
              <a:ea typeface="ＭＳ Ｐゴシック" panose="020B0600070205080204" pitchFamily="50" charset="-128"/>
            </a:endParaRPr>
          </a:p>
          <a:p>
            <a:pPr>
              <a:lnSpc>
                <a:spcPct val="100000"/>
              </a:lnSpc>
              <a:buClrTx/>
              <a:buNone/>
            </a:pPr>
            <a:r>
              <a:rPr lang="en-US" altLang="ja-JP" sz="1600" dirty="0" err="1" smtClean="0">
                <a:latin typeface="Arial" panose="020B0604020202020204" pitchFamily="34" charset="0"/>
                <a:ea typeface="ＭＳ Ｐゴシック" panose="020B0600070205080204" pitchFamily="50" charset="-128"/>
              </a:rPr>
              <a:t>tcp_ccep</a:t>
            </a:r>
            <a:r>
              <a:rPr lang="en-US" altLang="ja-JP" sz="1600" dirty="0" smtClean="0">
                <a:latin typeface="Arial" panose="020B0604020202020204" pitchFamily="34" charset="0"/>
                <a:ea typeface="ＭＳ Ｐゴシック" panose="020B0600070205080204" pitchFamily="50" charset="-128"/>
              </a:rPr>
              <a:t>[1] </a:t>
            </a:r>
            <a:r>
              <a:rPr lang="ja-JP" altLang="en-US" sz="1600" dirty="0">
                <a:latin typeface="Arial" panose="020B0604020202020204" pitchFamily="34" charset="0"/>
                <a:ea typeface="ＭＳ Ｐゴシック" panose="020B0600070205080204" pitchFamily="50" charset="-128"/>
              </a:rPr>
              <a:t>は</a:t>
            </a:r>
            <a:r>
              <a:rPr lang="en-US" altLang="ja-JP" sz="1600" dirty="0">
                <a:latin typeface="Arial" panose="020B0604020202020204" pitchFamily="34" charset="0"/>
                <a:ea typeface="ＭＳ Ｐゴシック" panose="020B0600070205080204" pitchFamily="50" charset="-128"/>
              </a:rPr>
              <a:t> </a:t>
            </a:r>
            <a:r>
              <a:rPr lang="ja-JP" altLang="en-US" sz="1600" dirty="0">
                <a:latin typeface="Arial" panose="020B0604020202020204" pitchFamily="34" charset="0"/>
                <a:ea typeface="ＭＳ Ｐゴシック" panose="020B0600070205080204" pitchFamily="50" charset="-128"/>
              </a:rPr>
              <a:t>通信端点</a:t>
            </a:r>
            <a:r>
              <a:rPr lang="en-US" altLang="ja-JP" sz="1600" dirty="0" smtClean="0">
                <a:latin typeface="Arial" panose="020B0604020202020204" pitchFamily="34" charset="0"/>
                <a:ea typeface="ＭＳ Ｐゴシック" panose="020B0600070205080204" pitchFamily="50" charset="-128"/>
              </a:rPr>
              <a:t>ID=2</a:t>
            </a:r>
            <a:r>
              <a:rPr lang="ja-JP" altLang="en-US" sz="1600" dirty="0" smtClean="0">
                <a:latin typeface="Arial" panose="020B0604020202020204" pitchFamily="34" charset="0"/>
                <a:ea typeface="ＭＳ Ｐゴシック" panose="020B0600070205080204" pitchFamily="50" charset="-128"/>
              </a:rPr>
              <a:t>の</a:t>
            </a:r>
            <a:r>
              <a:rPr lang="ja-JP" altLang="en-US" sz="1600" dirty="0">
                <a:latin typeface="Arial" panose="020B0604020202020204" pitchFamily="34" charset="0"/>
                <a:ea typeface="ＭＳ Ｐゴシック" panose="020B0600070205080204" pitchFamily="50" charset="-128"/>
              </a:rPr>
              <a:t>設定</a:t>
            </a:r>
            <a:endParaRPr lang="en-US" altLang="ja-JP" sz="1600" dirty="0">
              <a:latin typeface="Arial" panose="020B0604020202020204" pitchFamily="34" charset="0"/>
              <a:ea typeface="ＭＳ Ｐゴシック" panose="020B0600070205080204" pitchFamily="50" charset="-128"/>
            </a:endParaRPr>
          </a:p>
          <a:p>
            <a:pPr>
              <a:lnSpc>
                <a:spcPct val="100000"/>
              </a:lnSpc>
              <a:buClrTx/>
              <a:buNone/>
            </a:pPr>
            <a:r>
              <a:rPr lang="en-US" altLang="ja-JP" sz="1600" dirty="0" err="1" smtClean="0">
                <a:latin typeface="Arial" panose="020B0604020202020204" pitchFamily="34" charset="0"/>
                <a:ea typeface="ＭＳ Ｐゴシック" panose="020B0600070205080204" pitchFamily="50" charset="-128"/>
              </a:rPr>
              <a:t>tcp_ccep</a:t>
            </a:r>
            <a:r>
              <a:rPr lang="en-US" altLang="ja-JP" sz="1600" dirty="0" smtClean="0">
                <a:latin typeface="Arial" panose="020B0604020202020204" pitchFamily="34" charset="0"/>
                <a:ea typeface="ＭＳ Ｐゴシック" panose="020B0600070205080204" pitchFamily="50" charset="-128"/>
              </a:rPr>
              <a:t>[2] </a:t>
            </a:r>
            <a:r>
              <a:rPr lang="ja-JP" altLang="en-US" sz="1600" dirty="0">
                <a:latin typeface="Arial" panose="020B0604020202020204" pitchFamily="34" charset="0"/>
                <a:ea typeface="ＭＳ Ｐゴシック" panose="020B0600070205080204" pitchFamily="50" charset="-128"/>
              </a:rPr>
              <a:t>は</a:t>
            </a:r>
            <a:r>
              <a:rPr lang="en-US" altLang="ja-JP" sz="1600" dirty="0">
                <a:latin typeface="Arial" panose="020B0604020202020204" pitchFamily="34" charset="0"/>
                <a:ea typeface="ＭＳ Ｐゴシック" panose="020B0600070205080204" pitchFamily="50" charset="-128"/>
              </a:rPr>
              <a:t> </a:t>
            </a:r>
            <a:r>
              <a:rPr lang="ja-JP" altLang="en-US" sz="1600" dirty="0">
                <a:latin typeface="Arial" panose="020B0604020202020204" pitchFamily="34" charset="0"/>
                <a:ea typeface="ＭＳ Ｐゴシック" panose="020B0600070205080204" pitchFamily="50" charset="-128"/>
              </a:rPr>
              <a:t>通信端点</a:t>
            </a:r>
            <a:r>
              <a:rPr lang="en-US" altLang="ja-JP" sz="1600" dirty="0" smtClean="0">
                <a:latin typeface="Arial" panose="020B0604020202020204" pitchFamily="34" charset="0"/>
                <a:ea typeface="ＭＳ Ｐゴシック" panose="020B0600070205080204" pitchFamily="50" charset="-128"/>
              </a:rPr>
              <a:t>ID=3</a:t>
            </a:r>
            <a:r>
              <a:rPr lang="ja-JP" altLang="en-US" sz="1600" dirty="0" smtClean="0">
                <a:latin typeface="Arial" panose="020B0604020202020204" pitchFamily="34" charset="0"/>
                <a:ea typeface="ＭＳ Ｐゴシック" panose="020B0600070205080204" pitchFamily="50" charset="-128"/>
              </a:rPr>
              <a:t>の設定</a:t>
            </a:r>
            <a:endParaRPr lang="en-US" altLang="ja-JP" sz="1600" dirty="0" smtClean="0">
              <a:latin typeface="Arial" panose="020B0604020202020204" pitchFamily="34" charset="0"/>
              <a:ea typeface="ＭＳ Ｐゴシック" panose="020B0600070205080204" pitchFamily="50" charset="-128"/>
            </a:endParaRPr>
          </a:p>
          <a:p>
            <a:pPr>
              <a:lnSpc>
                <a:spcPct val="100000"/>
              </a:lnSpc>
              <a:buClrTx/>
              <a:buNone/>
            </a:pPr>
            <a:r>
              <a:rPr lang="ja-JP" altLang="en-US" sz="1600" dirty="0">
                <a:latin typeface="Arial" panose="020B0604020202020204" pitchFamily="34" charset="0"/>
                <a:ea typeface="ＭＳ Ｐゴシック" panose="020B0600070205080204" pitchFamily="50" charset="-128"/>
              </a:rPr>
              <a:t>　</a:t>
            </a:r>
            <a:r>
              <a:rPr lang="ja-JP" altLang="en-US" sz="1600" dirty="0" smtClean="0">
                <a:latin typeface="Arial" panose="020B0604020202020204" pitchFamily="34" charset="0"/>
                <a:ea typeface="ＭＳ Ｐゴシック" panose="020B0600070205080204" pitchFamily="50" charset="-128"/>
              </a:rPr>
              <a:t>：</a:t>
            </a:r>
            <a:endParaRPr lang="en-US" altLang="ja-JP" sz="1600" dirty="0">
              <a:latin typeface="Arial" panose="020B0604020202020204" pitchFamily="34" charset="0"/>
              <a:ea typeface="ＭＳ Ｐゴシック" panose="020B0600070205080204" pitchFamily="50" charset="-128"/>
            </a:endParaRPr>
          </a:p>
        </p:txBody>
      </p:sp>
      <p:sp>
        <p:nvSpPr>
          <p:cNvPr id="30" name="Text Box 11"/>
          <p:cNvSpPr txBox="1">
            <a:spLocks noChangeArrowheads="1"/>
          </p:cNvSpPr>
          <p:nvPr/>
        </p:nvSpPr>
        <p:spPr bwMode="auto">
          <a:xfrm>
            <a:off x="6918267" y="3242217"/>
            <a:ext cx="5102671" cy="3162404"/>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None/>
            </a:pPr>
            <a:r>
              <a:rPr lang="en-US" altLang="ja-JP" sz="1050" dirty="0" err="1">
                <a:latin typeface="Arial" panose="020B0604020202020204" pitchFamily="34" charset="0"/>
                <a:ea typeface="ＭＳ Ｐゴシック" panose="020B0600070205080204" pitchFamily="50" charset="-128"/>
              </a:rPr>
              <a:t>typedef</a:t>
            </a:r>
            <a:r>
              <a:rPr lang="en-US" altLang="ja-JP" sz="1050" dirty="0">
                <a:latin typeface="Arial" panose="020B0604020202020204" pitchFamily="34" charset="0"/>
                <a:ea typeface="ＭＳ Ｐゴシック" panose="020B0600070205080204" pitchFamily="50" charset="-128"/>
              </a:rPr>
              <a:t> </a:t>
            </a:r>
            <a:r>
              <a:rPr lang="en-US" altLang="ja-JP" sz="1050" dirty="0" err="1">
                <a:latin typeface="Arial" panose="020B0604020202020204" pitchFamily="34" charset="0"/>
                <a:ea typeface="ＭＳ Ｐゴシック" panose="020B0600070205080204" pitchFamily="50" charset="-128"/>
              </a:rPr>
              <a:t>struct</a:t>
            </a:r>
            <a:r>
              <a:rPr lang="en-US" altLang="ja-JP" sz="1050" dirty="0">
                <a:latin typeface="Arial" panose="020B0604020202020204" pitchFamily="34" charset="0"/>
                <a:ea typeface="ＭＳ Ｐゴシック" panose="020B0600070205080204" pitchFamily="50" charset="-128"/>
              </a:rPr>
              <a:t> </a:t>
            </a:r>
            <a:r>
              <a:rPr lang="en-US" altLang="ja-JP" sz="1050" dirty="0" err="1">
                <a:latin typeface="Arial" panose="020B0604020202020204" pitchFamily="34" charset="0"/>
                <a:ea typeface="ＭＳ Ｐゴシック" panose="020B0600070205080204" pitchFamily="50" charset="-128"/>
              </a:rPr>
              <a:t>t_tcp_ccep</a:t>
            </a:r>
            <a:endParaRPr lang="en-US" altLang="ja-JP" sz="1050" dirty="0">
              <a:latin typeface="Arial" panose="020B0604020202020204" pitchFamily="34" charset="0"/>
              <a:ea typeface="ＭＳ Ｐゴシック" panose="020B0600070205080204" pitchFamily="50" charset="-128"/>
            </a:endParaRPr>
          </a:p>
          <a:p>
            <a:pPr>
              <a:lnSpc>
                <a:spcPct val="100000"/>
              </a:lnSpc>
              <a:buClrTx/>
              <a:buNone/>
            </a:pPr>
            <a:r>
              <a:rPr lang="en-US" altLang="ja-JP" sz="1050" dirty="0">
                <a:latin typeface="Arial" panose="020B0604020202020204" pitchFamily="34" charset="0"/>
                <a:ea typeface="ＭＳ Ｐゴシック" panose="020B0600070205080204" pitchFamily="50" charset="-128"/>
              </a:rPr>
              <a:t>{</a:t>
            </a:r>
          </a:p>
          <a:p>
            <a:pPr>
              <a:lnSpc>
                <a:spcPct val="100000"/>
              </a:lnSpc>
              <a:buClrTx/>
              <a:buNone/>
            </a:pPr>
            <a:r>
              <a:rPr lang="en-US" altLang="ja-JP" sz="1050" dirty="0">
                <a:latin typeface="Arial" panose="020B0604020202020204" pitchFamily="34" charset="0"/>
                <a:ea typeface="ＭＳ Ｐゴシック" panose="020B0600070205080204" pitchFamily="50" charset="-128"/>
              </a:rPr>
              <a:t>    ATR      </a:t>
            </a:r>
            <a:r>
              <a:rPr lang="en-US" altLang="ja-JP" sz="1050" dirty="0" err="1">
                <a:latin typeface="Arial" panose="020B0604020202020204" pitchFamily="34" charset="0"/>
                <a:ea typeface="ＭＳ Ｐゴシック" panose="020B0600070205080204" pitchFamily="50" charset="-128"/>
              </a:rPr>
              <a:t>cepatr</a:t>
            </a:r>
            <a:r>
              <a:rPr lang="en-US" altLang="ja-JP" sz="1050" dirty="0">
                <a:latin typeface="Arial" panose="020B0604020202020204" pitchFamily="34" charset="0"/>
                <a:ea typeface="ＭＳ Ｐゴシック" panose="020B0600070205080204" pitchFamily="50" charset="-128"/>
              </a:rPr>
              <a:t>;    /* TCP communication end point attribute  */</a:t>
            </a:r>
          </a:p>
          <a:p>
            <a:pPr>
              <a:lnSpc>
                <a:spcPct val="100000"/>
              </a:lnSpc>
              <a:buClrTx/>
              <a:buNone/>
            </a:pPr>
            <a:r>
              <a:rPr lang="en-US" altLang="ja-JP" sz="1050" dirty="0">
                <a:latin typeface="Arial" panose="020B0604020202020204" pitchFamily="34" charset="0"/>
                <a:ea typeface="ＭＳ Ｐゴシック" panose="020B0600070205080204" pitchFamily="50" charset="-128"/>
              </a:rPr>
              <a:t>    VP       </a:t>
            </a:r>
            <a:r>
              <a:rPr lang="en-US" altLang="ja-JP" sz="1050" dirty="0" err="1">
                <a:latin typeface="Arial" panose="020B0604020202020204" pitchFamily="34" charset="0"/>
                <a:ea typeface="ＭＳ Ｐゴシック" panose="020B0600070205080204" pitchFamily="50" charset="-128"/>
              </a:rPr>
              <a:t>sbuf</a:t>
            </a:r>
            <a:r>
              <a:rPr lang="en-US" altLang="ja-JP" sz="1050" dirty="0">
                <a:latin typeface="Arial" panose="020B0604020202020204" pitchFamily="34" charset="0"/>
                <a:ea typeface="ＭＳ Ｐゴシック" panose="020B0600070205080204" pitchFamily="50" charset="-128"/>
              </a:rPr>
              <a:t>;      /* Top address of transmit window buffer  */</a:t>
            </a:r>
          </a:p>
          <a:p>
            <a:pPr>
              <a:lnSpc>
                <a:spcPct val="100000"/>
              </a:lnSpc>
              <a:buClrTx/>
              <a:buNone/>
            </a:pPr>
            <a:r>
              <a:rPr lang="en-US" altLang="ja-JP" sz="1050" dirty="0">
                <a:latin typeface="Arial" panose="020B0604020202020204" pitchFamily="34" charset="0"/>
                <a:ea typeface="ＭＳ Ｐゴシック" panose="020B0600070205080204" pitchFamily="50" charset="-128"/>
              </a:rPr>
              <a:t>    INT      </a:t>
            </a:r>
            <a:r>
              <a:rPr lang="en-US" altLang="ja-JP" sz="1050" dirty="0" err="1">
                <a:latin typeface="Arial" panose="020B0604020202020204" pitchFamily="34" charset="0"/>
                <a:ea typeface="ＭＳ Ｐゴシック" panose="020B0600070205080204" pitchFamily="50" charset="-128"/>
              </a:rPr>
              <a:t>sbufsz</a:t>
            </a:r>
            <a:r>
              <a:rPr lang="en-US" altLang="ja-JP" sz="1050" dirty="0">
                <a:latin typeface="Arial" panose="020B0604020202020204" pitchFamily="34" charset="0"/>
                <a:ea typeface="ＭＳ Ｐゴシック" panose="020B0600070205080204" pitchFamily="50" charset="-128"/>
              </a:rPr>
              <a:t>;    /* Size of transmit window buffer         */</a:t>
            </a:r>
          </a:p>
          <a:p>
            <a:pPr>
              <a:lnSpc>
                <a:spcPct val="100000"/>
              </a:lnSpc>
              <a:buClrTx/>
              <a:buNone/>
            </a:pPr>
            <a:r>
              <a:rPr lang="en-US" altLang="ja-JP" sz="1050" dirty="0">
                <a:latin typeface="Arial" panose="020B0604020202020204" pitchFamily="34" charset="0"/>
                <a:ea typeface="ＭＳ Ｐゴシック" panose="020B0600070205080204" pitchFamily="50" charset="-128"/>
              </a:rPr>
              <a:t>    VP       </a:t>
            </a:r>
            <a:r>
              <a:rPr lang="en-US" altLang="ja-JP" sz="1050" dirty="0" err="1">
                <a:latin typeface="Arial" panose="020B0604020202020204" pitchFamily="34" charset="0"/>
                <a:ea typeface="ＭＳ Ｐゴシック" panose="020B0600070205080204" pitchFamily="50" charset="-128"/>
              </a:rPr>
              <a:t>rbuf</a:t>
            </a:r>
            <a:r>
              <a:rPr lang="en-US" altLang="ja-JP" sz="1050" dirty="0">
                <a:latin typeface="Arial" panose="020B0604020202020204" pitchFamily="34" charset="0"/>
                <a:ea typeface="ＭＳ Ｐゴシック" panose="020B0600070205080204" pitchFamily="50" charset="-128"/>
              </a:rPr>
              <a:t>;      /* Top address of receive window buffer   */</a:t>
            </a:r>
          </a:p>
          <a:p>
            <a:pPr>
              <a:lnSpc>
                <a:spcPct val="100000"/>
              </a:lnSpc>
              <a:buClrTx/>
              <a:buNone/>
            </a:pPr>
            <a:r>
              <a:rPr lang="en-US" altLang="ja-JP" sz="1050" dirty="0">
                <a:latin typeface="Arial" panose="020B0604020202020204" pitchFamily="34" charset="0"/>
                <a:ea typeface="ＭＳ Ｐゴシック" panose="020B0600070205080204" pitchFamily="50" charset="-128"/>
              </a:rPr>
              <a:t>    INT      </a:t>
            </a:r>
            <a:r>
              <a:rPr lang="en-US" altLang="ja-JP" sz="1050" dirty="0" err="1">
                <a:latin typeface="Arial" panose="020B0604020202020204" pitchFamily="34" charset="0"/>
                <a:ea typeface="ＭＳ Ｐゴシック" panose="020B0600070205080204" pitchFamily="50" charset="-128"/>
              </a:rPr>
              <a:t>rbufsz</a:t>
            </a:r>
            <a:r>
              <a:rPr lang="en-US" altLang="ja-JP" sz="1050" dirty="0">
                <a:latin typeface="Arial" panose="020B0604020202020204" pitchFamily="34" charset="0"/>
                <a:ea typeface="ＭＳ Ｐゴシック" panose="020B0600070205080204" pitchFamily="50" charset="-128"/>
              </a:rPr>
              <a:t>;    /* Size of receive window buffer          */</a:t>
            </a:r>
          </a:p>
          <a:p>
            <a:pPr>
              <a:lnSpc>
                <a:spcPct val="100000"/>
              </a:lnSpc>
              <a:buClrTx/>
              <a:buNone/>
            </a:pPr>
            <a:r>
              <a:rPr lang="en-US" altLang="ja-JP" sz="1050" dirty="0">
                <a:latin typeface="Arial" panose="020B0604020202020204" pitchFamily="34" charset="0"/>
                <a:ea typeface="ＭＳ Ｐゴシック" panose="020B0600070205080204" pitchFamily="50" charset="-128"/>
              </a:rPr>
              <a:t>    ER(*callback)(ID </a:t>
            </a:r>
            <a:r>
              <a:rPr lang="en-US" altLang="ja-JP" sz="1050" dirty="0" err="1">
                <a:latin typeface="Arial" panose="020B0604020202020204" pitchFamily="34" charset="0"/>
                <a:ea typeface="ＭＳ Ｐゴシック" panose="020B0600070205080204" pitchFamily="50" charset="-128"/>
              </a:rPr>
              <a:t>cepid</a:t>
            </a:r>
            <a:r>
              <a:rPr lang="en-US" altLang="ja-JP" sz="1050" dirty="0">
                <a:latin typeface="Arial" panose="020B0604020202020204" pitchFamily="34" charset="0"/>
                <a:ea typeface="ＭＳ Ｐゴシック" panose="020B0600070205080204" pitchFamily="50" charset="-128"/>
              </a:rPr>
              <a:t>, FN </a:t>
            </a:r>
            <a:r>
              <a:rPr lang="en-US" altLang="ja-JP" sz="1050" dirty="0" err="1">
                <a:latin typeface="Arial" panose="020B0604020202020204" pitchFamily="34" charset="0"/>
                <a:ea typeface="ＭＳ Ｐゴシック" panose="020B0600070205080204" pitchFamily="50" charset="-128"/>
              </a:rPr>
              <a:t>fncd</a:t>
            </a:r>
            <a:r>
              <a:rPr lang="en-US" altLang="ja-JP" sz="1050" dirty="0">
                <a:latin typeface="Arial" panose="020B0604020202020204" pitchFamily="34" charset="0"/>
                <a:ea typeface="ＭＳ Ｐゴシック" panose="020B0600070205080204" pitchFamily="50" charset="-128"/>
              </a:rPr>
              <a:t> , VP </a:t>
            </a:r>
            <a:r>
              <a:rPr lang="en-US" altLang="ja-JP" sz="1050" dirty="0" err="1">
                <a:latin typeface="Arial" panose="020B0604020202020204" pitchFamily="34" charset="0"/>
                <a:ea typeface="ＭＳ Ｐゴシック" panose="020B0600070205080204" pitchFamily="50" charset="-128"/>
              </a:rPr>
              <a:t>p_parblk</a:t>
            </a:r>
            <a:r>
              <a:rPr lang="en-US" altLang="ja-JP" sz="1050" dirty="0">
                <a:latin typeface="Arial" panose="020B0604020202020204" pitchFamily="34" charset="0"/>
                <a:ea typeface="ＭＳ Ｐゴシック" panose="020B0600070205080204" pitchFamily="50" charset="-128"/>
              </a:rPr>
              <a:t>);   /* Callback routine */</a:t>
            </a:r>
          </a:p>
          <a:p>
            <a:pPr>
              <a:lnSpc>
                <a:spcPct val="100000"/>
              </a:lnSpc>
              <a:buClrTx/>
              <a:buNone/>
            </a:pPr>
            <a:r>
              <a:rPr lang="en-US" altLang="ja-JP" sz="1050" dirty="0">
                <a:latin typeface="Arial" panose="020B0604020202020204" pitchFamily="34" charset="0"/>
                <a:ea typeface="ＭＳ Ｐゴシック" panose="020B0600070205080204" pitchFamily="50" charset="-128"/>
              </a:rPr>
              <a:t>} T_TCP_CCEP</a:t>
            </a:r>
            <a:r>
              <a:rPr lang="en-US" altLang="ja-JP" sz="1050" dirty="0" smtClean="0">
                <a:latin typeface="Arial" panose="020B0604020202020204" pitchFamily="34" charset="0"/>
                <a:ea typeface="ＭＳ Ｐゴシック" panose="020B0600070205080204" pitchFamily="50" charset="-128"/>
              </a:rPr>
              <a:t>;</a:t>
            </a:r>
          </a:p>
          <a:p>
            <a:pPr>
              <a:lnSpc>
                <a:spcPct val="100000"/>
              </a:lnSpc>
              <a:buClrTx/>
              <a:buNone/>
            </a:pPr>
            <a:endParaRPr lang="en-US" altLang="ja-JP" sz="1050" dirty="0">
              <a:latin typeface="Arial" panose="020B0604020202020204" pitchFamily="34" charset="0"/>
              <a:ea typeface="ＭＳ Ｐゴシック" panose="020B0600070205080204" pitchFamily="50" charset="-128"/>
            </a:endParaRPr>
          </a:p>
          <a:p>
            <a:pPr>
              <a:lnSpc>
                <a:spcPct val="100000"/>
              </a:lnSpc>
              <a:buClrTx/>
              <a:buNone/>
            </a:pPr>
            <a:r>
              <a:rPr lang="en-US" altLang="ja-JP" sz="1050" dirty="0" err="1" smtClean="0">
                <a:latin typeface="Arial" panose="020B0604020202020204" pitchFamily="34" charset="0"/>
                <a:ea typeface="ＭＳ Ｐゴシック" panose="020B0600070205080204" pitchFamily="50" charset="-128"/>
              </a:rPr>
              <a:t>cepatr</a:t>
            </a:r>
            <a:r>
              <a:rPr lang="en-US" altLang="ja-JP" sz="1050" dirty="0" smtClean="0">
                <a:latin typeface="Arial" panose="020B0604020202020204" pitchFamily="34" charset="0"/>
                <a:ea typeface="ＭＳ Ｐゴシック" panose="020B0600070205080204" pitchFamily="50" charset="-128"/>
              </a:rPr>
              <a:t>: </a:t>
            </a:r>
            <a:r>
              <a:rPr lang="ja-JP" altLang="en-US" sz="1050" dirty="0" smtClean="0">
                <a:latin typeface="Arial" panose="020B0604020202020204" pitchFamily="34" charset="0"/>
                <a:ea typeface="ＭＳ Ｐゴシック" panose="020B0600070205080204" pitchFamily="50" charset="-128"/>
              </a:rPr>
              <a:t> </a:t>
            </a:r>
            <a:r>
              <a:rPr lang="en-US" altLang="ja-JP" sz="1050" dirty="0" smtClean="0">
                <a:latin typeface="Arial" panose="020B0604020202020204" pitchFamily="34" charset="0"/>
                <a:ea typeface="ＭＳ Ｐゴシック" panose="020B0600070205080204" pitchFamily="50" charset="-128"/>
              </a:rPr>
              <a:t>	Ether</a:t>
            </a:r>
            <a:r>
              <a:rPr lang="ja-JP" altLang="en-US" sz="1050" dirty="0" smtClean="0">
                <a:latin typeface="Arial" panose="020B0604020202020204" pitchFamily="34" charset="0"/>
                <a:ea typeface="ＭＳ Ｐゴシック" panose="020B0600070205080204" pitchFamily="50" charset="-128"/>
              </a:rPr>
              <a:t>チャネル番号。</a:t>
            </a:r>
            <a:r>
              <a:rPr lang="en-US" altLang="ja-JP" sz="1050" dirty="0" smtClean="0">
                <a:latin typeface="Arial" panose="020B0604020202020204" pitchFamily="34" charset="0"/>
                <a:ea typeface="ＭＳ Ｐゴシック" panose="020B0600070205080204" pitchFamily="50" charset="-128"/>
              </a:rPr>
              <a:t>RX64M</a:t>
            </a:r>
            <a:r>
              <a:rPr lang="ja-JP" altLang="en-US" sz="1050" dirty="0" err="1" smtClean="0">
                <a:latin typeface="Arial" panose="020B0604020202020204" pitchFamily="34" charset="0"/>
                <a:ea typeface="ＭＳ Ｐゴシック" panose="020B0600070205080204" pitchFamily="50" charset="-128"/>
              </a:rPr>
              <a:t>のように</a:t>
            </a:r>
            <a:r>
              <a:rPr lang="en-US" altLang="ja-JP" sz="1050" dirty="0" smtClean="0">
                <a:latin typeface="Arial" panose="020B0604020202020204" pitchFamily="34" charset="0"/>
                <a:ea typeface="ＭＳ Ｐゴシック" panose="020B0600070205080204" pitchFamily="50" charset="-128"/>
              </a:rPr>
              <a:t>Ether 2ch</a:t>
            </a:r>
            <a:r>
              <a:rPr lang="ja-JP" altLang="en-US" sz="1050" dirty="0" smtClean="0">
                <a:latin typeface="Arial" panose="020B0604020202020204" pitchFamily="34" charset="0"/>
                <a:ea typeface="ＭＳ Ｐゴシック" panose="020B0600070205080204" pitchFamily="50" charset="-128"/>
              </a:rPr>
              <a:t>ある場合、</a:t>
            </a:r>
            <a:endParaRPr lang="en-US" altLang="ja-JP" sz="1050" dirty="0" smtClean="0">
              <a:latin typeface="Arial" panose="020B0604020202020204" pitchFamily="34" charset="0"/>
              <a:ea typeface="ＭＳ Ｐゴシック" panose="020B0600070205080204" pitchFamily="50" charset="-128"/>
            </a:endParaRPr>
          </a:p>
          <a:p>
            <a:pPr>
              <a:lnSpc>
                <a:spcPct val="100000"/>
              </a:lnSpc>
              <a:buClrTx/>
              <a:buNone/>
            </a:pPr>
            <a:r>
              <a:rPr lang="en-US" altLang="ja-JP" sz="1050" dirty="0">
                <a:latin typeface="Arial" panose="020B0604020202020204" pitchFamily="34" charset="0"/>
                <a:ea typeface="ＭＳ Ｐゴシック" panose="020B0600070205080204" pitchFamily="50" charset="-128"/>
              </a:rPr>
              <a:t> </a:t>
            </a:r>
            <a:r>
              <a:rPr lang="en-US" altLang="ja-JP" sz="1050" dirty="0" smtClean="0">
                <a:latin typeface="Arial" panose="020B0604020202020204" pitchFamily="34" charset="0"/>
                <a:ea typeface="ＭＳ Ｐゴシック" panose="020B0600070205080204" pitchFamily="50" charset="-128"/>
              </a:rPr>
              <a:t>             	</a:t>
            </a:r>
            <a:r>
              <a:rPr lang="ja-JP" altLang="en-US" sz="1050" dirty="0" smtClean="0">
                <a:latin typeface="Arial" panose="020B0604020202020204" pitchFamily="34" charset="0"/>
                <a:ea typeface="ＭＳ Ｐゴシック" panose="020B0600070205080204" pitchFamily="50" charset="-128"/>
              </a:rPr>
              <a:t>このメンバでチャネル指定する。</a:t>
            </a:r>
            <a:endParaRPr lang="en-US" altLang="ja-JP" sz="1050" dirty="0" smtClean="0">
              <a:latin typeface="Arial" panose="020B0604020202020204" pitchFamily="34" charset="0"/>
              <a:ea typeface="ＭＳ Ｐゴシック" panose="020B0600070205080204" pitchFamily="50" charset="-128"/>
            </a:endParaRPr>
          </a:p>
          <a:p>
            <a:pPr>
              <a:lnSpc>
                <a:spcPct val="100000"/>
              </a:lnSpc>
              <a:buClrTx/>
              <a:buNone/>
            </a:pPr>
            <a:r>
              <a:rPr lang="en-US" altLang="ja-JP" sz="1050" dirty="0" err="1">
                <a:latin typeface="Arial" panose="020B0604020202020204" pitchFamily="34" charset="0"/>
                <a:ea typeface="ＭＳ Ｐゴシック" panose="020B0600070205080204" pitchFamily="50" charset="-128"/>
              </a:rPr>
              <a:t>sbuf</a:t>
            </a:r>
            <a:r>
              <a:rPr lang="en-US" altLang="ja-JP" sz="1050" dirty="0">
                <a:latin typeface="Arial" panose="020B0604020202020204" pitchFamily="34" charset="0"/>
                <a:ea typeface="ＭＳ Ｐゴシック" panose="020B0600070205080204" pitchFamily="50" charset="-128"/>
              </a:rPr>
              <a:t>:	</a:t>
            </a:r>
            <a:r>
              <a:rPr lang="ja-JP" altLang="en-US" sz="1050" dirty="0">
                <a:latin typeface="Arial" panose="020B0604020202020204" pitchFamily="34" charset="0"/>
                <a:ea typeface="ＭＳ Ｐゴシック" panose="020B0600070205080204" pitchFamily="50" charset="-128"/>
              </a:rPr>
              <a:t>送信バッファポインタ。未実装なので設定値としては </a:t>
            </a:r>
            <a:r>
              <a:rPr lang="en-US" altLang="ja-JP" sz="1050" dirty="0">
                <a:latin typeface="Arial" panose="020B0604020202020204" pitchFamily="34" charset="0"/>
                <a:ea typeface="ＭＳ Ｐゴシック" panose="020B0600070205080204" pitchFamily="50" charset="-128"/>
              </a:rPr>
              <a:t>0 </a:t>
            </a:r>
            <a:r>
              <a:rPr lang="ja-JP" altLang="en-US" sz="1050" dirty="0">
                <a:latin typeface="Arial" panose="020B0604020202020204" pitchFamily="34" charset="0"/>
                <a:ea typeface="ＭＳ Ｐゴシック" panose="020B0600070205080204" pitchFamily="50" charset="-128"/>
              </a:rPr>
              <a:t>がデフォルト。</a:t>
            </a:r>
            <a:endParaRPr lang="en-US" altLang="ja-JP" sz="1050" dirty="0">
              <a:latin typeface="Arial" panose="020B0604020202020204" pitchFamily="34" charset="0"/>
              <a:ea typeface="ＭＳ Ｐゴシック" panose="020B0600070205080204" pitchFamily="50" charset="-128"/>
            </a:endParaRPr>
          </a:p>
          <a:p>
            <a:pPr>
              <a:lnSpc>
                <a:spcPct val="100000"/>
              </a:lnSpc>
              <a:buClrTx/>
              <a:buNone/>
            </a:pPr>
            <a:r>
              <a:rPr lang="en-US" altLang="ja-JP" sz="1050" dirty="0" err="1">
                <a:latin typeface="Arial" panose="020B0604020202020204" pitchFamily="34" charset="0"/>
                <a:ea typeface="ＭＳ Ｐゴシック" panose="020B0600070205080204" pitchFamily="50" charset="-128"/>
              </a:rPr>
              <a:t>sbufsz</a:t>
            </a:r>
            <a:r>
              <a:rPr lang="en-US" altLang="ja-JP" sz="1050" dirty="0">
                <a:latin typeface="Arial" panose="020B0604020202020204" pitchFamily="34" charset="0"/>
                <a:ea typeface="ＭＳ Ｐゴシック" panose="020B0600070205080204" pitchFamily="50" charset="-128"/>
              </a:rPr>
              <a:t>:	</a:t>
            </a:r>
            <a:r>
              <a:rPr lang="ja-JP" altLang="en-US" sz="1050" dirty="0">
                <a:latin typeface="Arial" panose="020B0604020202020204" pitchFamily="34" charset="0"/>
                <a:ea typeface="ＭＳ Ｐゴシック" panose="020B0600070205080204" pitchFamily="50" charset="-128"/>
              </a:rPr>
              <a:t>送信バッファサイズ。未実装なので設定値としては </a:t>
            </a:r>
            <a:r>
              <a:rPr lang="en-US" altLang="ja-JP" sz="1050" dirty="0">
                <a:latin typeface="Arial" panose="020B0604020202020204" pitchFamily="34" charset="0"/>
                <a:ea typeface="ＭＳ Ｐゴシック" panose="020B0600070205080204" pitchFamily="50" charset="-128"/>
              </a:rPr>
              <a:t>0 </a:t>
            </a:r>
            <a:r>
              <a:rPr lang="ja-JP" altLang="en-US" sz="1050" dirty="0">
                <a:latin typeface="Arial" panose="020B0604020202020204" pitchFamily="34" charset="0"/>
                <a:ea typeface="ＭＳ Ｐゴシック" panose="020B0600070205080204" pitchFamily="50" charset="-128"/>
              </a:rPr>
              <a:t>がデフォルト。</a:t>
            </a:r>
            <a:endParaRPr lang="en-US" altLang="ja-JP" sz="1050" dirty="0">
              <a:latin typeface="Arial" panose="020B0604020202020204" pitchFamily="34" charset="0"/>
              <a:ea typeface="ＭＳ Ｐゴシック" panose="020B0600070205080204" pitchFamily="50" charset="-128"/>
            </a:endParaRPr>
          </a:p>
          <a:p>
            <a:pPr>
              <a:lnSpc>
                <a:spcPct val="100000"/>
              </a:lnSpc>
              <a:buClrTx/>
              <a:buNone/>
            </a:pPr>
            <a:r>
              <a:rPr lang="en-US" altLang="ja-JP" sz="1050" dirty="0" err="1" smtClean="0">
                <a:latin typeface="Arial" panose="020B0604020202020204" pitchFamily="34" charset="0"/>
                <a:ea typeface="ＭＳ Ｐゴシック" panose="020B0600070205080204" pitchFamily="50" charset="-128"/>
              </a:rPr>
              <a:t>rbuf</a:t>
            </a:r>
            <a:r>
              <a:rPr lang="en-US" altLang="ja-JP" sz="1050" dirty="0">
                <a:latin typeface="Arial" panose="020B0604020202020204" pitchFamily="34" charset="0"/>
                <a:ea typeface="ＭＳ Ｐゴシック" panose="020B0600070205080204" pitchFamily="50" charset="-128"/>
              </a:rPr>
              <a:t>:	</a:t>
            </a:r>
            <a:r>
              <a:rPr lang="ja-JP" altLang="en-US" sz="1050" dirty="0">
                <a:latin typeface="Arial" panose="020B0604020202020204" pitchFamily="34" charset="0"/>
                <a:ea typeface="ＭＳ Ｐゴシック" panose="020B0600070205080204" pitchFamily="50" charset="-128"/>
              </a:rPr>
              <a:t>受信</a:t>
            </a:r>
            <a:r>
              <a:rPr lang="ja-JP" altLang="en-US" sz="1050" dirty="0" smtClean="0">
                <a:latin typeface="Arial" panose="020B0604020202020204" pitchFamily="34" charset="0"/>
                <a:ea typeface="ＭＳ Ｐゴシック" panose="020B0600070205080204" pitchFamily="50" charset="-128"/>
              </a:rPr>
              <a:t>バッファポインタ</a:t>
            </a:r>
            <a:r>
              <a:rPr lang="ja-JP" altLang="en-US" sz="1050" dirty="0">
                <a:latin typeface="Arial" panose="020B0604020202020204" pitchFamily="34" charset="0"/>
                <a:ea typeface="ＭＳ Ｐゴシック" panose="020B0600070205080204" pitchFamily="50" charset="-128"/>
              </a:rPr>
              <a:t>。未実装なので設定値としては </a:t>
            </a:r>
            <a:r>
              <a:rPr lang="en-US" altLang="ja-JP" sz="1050" dirty="0">
                <a:latin typeface="Arial" panose="020B0604020202020204" pitchFamily="34" charset="0"/>
                <a:ea typeface="ＭＳ Ｐゴシック" panose="020B0600070205080204" pitchFamily="50" charset="-128"/>
              </a:rPr>
              <a:t>0 </a:t>
            </a:r>
            <a:r>
              <a:rPr lang="ja-JP" altLang="en-US" sz="1050" dirty="0">
                <a:latin typeface="Arial" panose="020B0604020202020204" pitchFamily="34" charset="0"/>
                <a:ea typeface="ＭＳ Ｐゴシック" panose="020B0600070205080204" pitchFamily="50" charset="-128"/>
              </a:rPr>
              <a:t>がデフォルト。</a:t>
            </a:r>
            <a:endParaRPr lang="en-US" altLang="ja-JP" sz="1050" dirty="0">
              <a:latin typeface="Arial" panose="020B0604020202020204" pitchFamily="34" charset="0"/>
              <a:ea typeface="ＭＳ Ｐゴシック" panose="020B0600070205080204" pitchFamily="50" charset="-128"/>
            </a:endParaRPr>
          </a:p>
          <a:p>
            <a:pPr>
              <a:lnSpc>
                <a:spcPct val="100000"/>
              </a:lnSpc>
              <a:buClrTx/>
              <a:buNone/>
            </a:pPr>
            <a:r>
              <a:rPr lang="en-US" altLang="ja-JP" sz="1050" dirty="0" err="1" smtClean="0">
                <a:latin typeface="Arial" panose="020B0604020202020204" pitchFamily="34" charset="0"/>
                <a:ea typeface="ＭＳ Ｐゴシック" panose="020B0600070205080204" pitchFamily="50" charset="-128"/>
              </a:rPr>
              <a:t>rbufsz</a:t>
            </a:r>
            <a:r>
              <a:rPr lang="en-US" altLang="ja-JP" sz="1050" dirty="0">
                <a:latin typeface="Arial" panose="020B0604020202020204" pitchFamily="34" charset="0"/>
                <a:ea typeface="ＭＳ Ｐゴシック" panose="020B0600070205080204" pitchFamily="50" charset="-128"/>
              </a:rPr>
              <a:t>:	</a:t>
            </a:r>
            <a:r>
              <a:rPr lang="ja-JP" altLang="en-US" sz="1050" dirty="0">
                <a:latin typeface="Arial" panose="020B0604020202020204" pitchFamily="34" charset="0"/>
                <a:ea typeface="ＭＳ Ｐゴシック" panose="020B0600070205080204" pitchFamily="50" charset="-128"/>
              </a:rPr>
              <a:t>受信</a:t>
            </a:r>
            <a:r>
              <a:rPr lang="ja-JP" altLang="en-US" sz="1050" dirty="0" smtClean="0">
                <a:latin typeface="Arial" panose="020B0604020202020204" pitchFamily="34" charset="0"/>
                <a:ea typeface="ＭＳ Ｐゴシック" panose="020B0600070205080204" pitchFamily="50" charset="-128"/>
              </a:rPr>
              <a:t>バッファサイズ。</a:t>
            </a:r>
            <a:r>
              <a:rPr lang="en-US" altLang="ja-JP" sz="1050" dirty="0" smtClean="0">
                <a:latin typeface="Arial" panose="020B0604020202020204" pitchFamily="34" charset="0"/>
                <a:ea typeface="ＭＳ Ｐゴシック" panose="020B0600070205080204" pitchFamily="50" charset="-128"/>
              </a:rPr>
              <a:t>1-65535 </a:t>
            </a:r>
            <a:r>
              <a:rPr lang="ja-JP" altLang="en-US" sz="1050" dirty="0" err="1" smtClean="0">
                <a:latin typeface="Arial" panose="020B0604020202020204" pitchFamily="34" charset="0"/>
                <a:ea typeface="ＭＳ Ｐゴシック" panose="020B0600070205080204" pitchFamily="50" charset="-128"/>
              </a:rPr>
              <a:t>まで</a:t>
            </a:r>
            <a:r>
              <a:rPr lang="ja-JP" altLang="en-US" sz="1050" dirty="0" smtClean="0">
                <a:latin typeface="Arial" panose="020B0604020202020204" pitchFamily="34" charset="0"/>
                <a:ea typeface="ＭＳ Ｐゴシック" panose="020B0600070205080204" pitchFamily="50" charset="-128"/>
              </a:rPr>
              <a:t>指定可能。</a:t>
            </a:r>
            <a:endParaRPr lang="en-US" altLang="ja-JP" sz="1050" dirty="0" smtClean="0">
              <a:latin typeface="Arial" panose="020B0604020202020204" pitchFamily="34" charset="0"/>
              <a:ea typeface="ＭＳ Ｐゴシック" panose="020B0600070205080204" pitchFamily="50" charset="-128"/>
            </a:endParaRPr>
          </a:p>
          <a:p>
            <a:pPr>
              <a:lnSpc>
                <a:spcPct val="100000"/>
              </a:lnSpc>
              <a:buClrTx/>
              <a:buNone/>
            </a:pPr>
            <a:r>
              <a:rPr lang="en-US" altLang="ja-JP" sz="1050" dirty="0">
                <a:latin typeface="Arial" panose="020B0604020202020204" pitchFamily="34" charset="0"/>
                <a:ea typeface="ＭＳ Ｐゴシック" panose="020B0600070205080204" pitchFamily="50" charset="-128"/>
              </a:rPr>
              <a:t>	</a:t>
            </a:r>
            <a:r>
              <a:rPr lang="ja-JP" altLang="en-US" sz="1050" dirty="0" smtClean="0">
                <a:latin typeface="Arial" panose="020B0604020202020204" pitchFamily="34" charset="0"/>
                <a:ea typeface="ＭＳ Ｐゴシック" panose="020B0600070205080204" pitchFamily="50" charset="-128"/>
              </a:rPr>
              <a:t>大きい方が</a:t>
            </a:r>
            <a:r>
              <a:rPr lang="en-US" altLang="ja-JP" sz="1050" dirty="0" smtClean="0">
                <a:latin typeface="Arial" panose="020B0604020202020204" pitchFamily="34" charset="0"/>
                <a:ea typeface="ＭＳ Ｐゴシック" panose="020B0600070205080204" pitchFamily="50" charset="-128"/>
              </a:rPr>
              <a:t>RAM</a:t>
            </a:r>
            <a:r>
              <a:rPr lang="ja-JP" altLang="en-US" sz="1050" dirty="0" smtClean="0">
                <a:latin typeface="Arial" panose="020B0604020202020204" pitchFamily="34" charset="0"/>
                <a:ea typeface="ＭＳ Ｐゴシック" panose="020B0600070205080204" pitchFamily="50" charset="-128"/>
              </a:rPr>
              <a:t>を使用するが受信速度が高速になる場合がある。</a:t>
            </a:r>
            <a:endParaRPr lang="en-US" altLang="ja-JP" sz="1050" dirty="0" smtClean="0">
              <a:latin typeface="Arial" panose="020B0604020202020204" pitchFamily="34" charset="0"/>
              <a:ea typeface="ＭＳ Ｐゴシック" panose="020B0600070205080204" pitchFamily="50" charset="-128"/>
            </a:endParaRPr>
          </a:p>
          <a:p>
            <a:pPr>
              <a:lnSpc>
                <a:spcPct val="100000"/>
              </a:lnSpc>
              <a:buClrTx/>
              <a:buNone/>
            </a:pPr>
            <a:r>
              <a:rPr lang="en-US" altLang="ja-JP" sz="1050" dirty="0" smtClean="0">
                <a:latin typeface="Arial" panose="020B0604020202020204" pitchFamily="34" charset="0"/>
                <a:ea typeface="ＭＳ Ｐゴシック" panose="020B0600070205080204" pitchFamily="50" charset="-128"/>
              </a:rPr>
              <a:t>callback:	</a:t>
            </a:r>
            <a:r>
              <a:rPr lang="ja-JP" altLang="en-US" sz="1050" dirty="0" smtClean="0">
                <a:latin typeface="Arial" panose="020B0604020202020204" pitchFamily="34" charset="0"/>
                <a:ea typeface="ＭＳ Ｐゴシック" panose="020B0600070205080204" pitchFamily="50" charset="-128"/>
              </a:rPr>
              <a:t>通信端点毎のコールバック関数。送信、受信等のイベントに応じて</a:t>
            </a:r>
            <a:endParaRPr lang="en-US" altLang="ja-JP" sz="1050" dirty="0" smtClean="0">
              <a:latin typeface="Arial" panose="020B0604020202020204" pitchFamily="34" charset="0"/>
              <a:ea typeface="ＭＳ Ｐゴシック" panose="020B0600070205080204" pitchFamily="50" charset="-128"/>
            </a:endParaRPr>
          </a:p>
          <a:p>
            <a:pPr>
              <a:lnSpc>
                <a:spcPct val="100000"/>
              </a:lnSpc>
              <a:buClrTx/>
              <a:buNone/>
            </a:pPr>
            <a:r>
              <a:rPr lang="en-US" altLang="ja-JP" sz="1050" dirty="0">
                <a:latin typeface="Arial" panose="020B0604020202020204" pitchFamily="34" charset="0"/>
                <a:ea typeface="ＭＳ Ｐゴシック" panose="020B0600070205080204" pitchFamily="50" charset="-128"/>
              </a:rPr>
              <a:t>	</a:t>
            </a:r>
            <a:r>
              <a:rPr lang="ja-JP" altLang="en-US" sz="1050" dirty="0" smtClean="0">
                <a:latin typeface="Arial" panose="020B0604020202020204" pitchFamily="34" charset="0"/>
                <a:ea typeface="ＭＳ Ｐゴシック" panose="020B0600070205080204" pitchFamily="50" charset="-128"/>
              </a:rPr>
              <a:t>呼び出される関数。</a:t>
            </a:r>
            <a:endParaRPr lang="en-US" altLang="ja-JP" sz="1050" dirty="0">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20614141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1"/>
          </p:nvPr>
        </p:nvSpPr>
        <p:spPr>
          <a:xfrm>
            <a:off x="468000" y="1080000"/>
            <a:ext cx="7920000" cy="1028313"/>
          </a:xfrm>
        </p:spPr>
        <p:txBody>
          <a:bodyPr/>
          <a:lstStyle/>
          <a:p>
            <a:r>
              <a:rPr kumimoji="1" lang="en-US" altLang="ja-JP" cap="none" dirty="0" smtClean="0"/>
              <a:t>Amazon</a:t>
            </a:r>
            <a:r>
              <a:rPr kumimoji="1" lang="ja-JP" altLang="en-US" cap="none" dirty="0" smtClean="0"/>
              <a:t> </a:t>
            </a:r>
            <a:r>
              <a:rPr kumimoji="1" lang="en-US" altLang="ja-JP" cap="none" dirty="0" smtClean="0"/>
              <a:t>Web</a:t>
            </a:r>
            <a:r>
              <a:rPr kumimoji="1" lang="ja-JP" altLang="en-US" cap="none" dirty="0" smtClean="0"/>
              <a:t> </a:t>
            </a:r>
            <a:r>
              <a:rPr kumimoji="1" lang="en-US" altLang="ja-JP" cap="none" dirty="0" smtClean="0"/>
              <a:t>Services</a:t>
            </a:r>
            <a:endParaRPr kumimoji="1" lang="en-US" altLang="ja-JP" cap="none" dirty="0"/>
          </a:p>
        </p:txBody>
      </p:sp>
    </p:spTree>
    <p:extLst>
      <p:ext uri="{BB962C8B-B14F-4D97-AF65-F5344CB8AC3E}">
        <p14:creationId xmlns:p14="http://schemas.microsoft.com/office/powerpoint/2010/main" val="3756768107"/>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956" y="1556792"/>
            <a:ext cx="5936084" cy="4682670"/>
          </a:xfrm>
          <a:prstGeom prst="rect">
            <a:avLst/>
          </a:prstGeom>
        </p:spPr>
      </p:pic>
      <p:sp>
        <p:nvSpPr>
          <p:cNvPr id="2" name="タイトル 1"/>
          <p:cNvSpPr>
            <a:spLocks noGrp="1"/>
          </p:cNvSpPr>
          <p:nvPr>
            <p:ph type="title"/>
          </p:nvPr>
        </p:nvSpPr>
        <p:spPr>
          <a:xfrm>
            <a:off x="1080000" y="686701"/>
            <a:ext cx="9000000" cy="692497"/>
          </a:xfrm>
        </p:spPr>
        <p:txBody>
          <a:bodyPr/>
          <a:lstStyle/>
          <a:p>
            <a:r>
              <a:rPr kumimoji="1" lang="ja-JP" altLang="en-US" dirty="0" smtClean="0"/>
              <a:t>通信端点</a:t>
            </a:r>
            <a:r>
              <a:rPr kumimoji="1" lang="ja-JP" altLang="en-US" dirty="0"/>
              <a:t>の</a:t>
            </a:r>
            <a:r>
              <a:rPr kumimoji="1" lang="ja-JP" altLang="en-US" dirty="0" smtClean="0"/>
              <a:t>概念</a:t>
            </a:r>
            <a:r>
              <a:rPr kumimoji="1" lang="en-US" altLang="ja-JP" dirty="0" smtClean="0"/>
              <a:t/>
            </a:r>
            <a:br>
              <a:rPr kumimoji="1" lang="en-US" altLang="ja-JP" dirty="0" smtClean="0"/>
            </a:br>
            <a:r>
              <a:rPr lang="ja-JP" altLang="en-US" sz="1800" dirty="0" smtClean="0"/>
              <a:t>通信端点</a:t>
            </a:r>
            <a:r>
              <a:rPr lang="en-US" altLang="ja-JP" sz="1800" dirty="0"/>
              <a:t>ID</a:t>
            </a:r>
            <a:r>
              <a:rPr lang="ja-JP" altLang="en-US" sz="1800" dirty="0"/>
              <a:t>ルール②：通信端点</a:t>
            </a:r>
            <a:r>
              <a:rPr lang="en-US" altLang="ja-JP" sz="1800" dirty="0"/>
              <a:t>ID</a:t>
            </a:r>
            <a:r>
              <a:rPr lang="ja-JP" altLang="en-US" sz="1800" dirty="0"/>
              <a:t>は</a:t>
            </a:r>
            <a:r>
              <a:rPr lang="en-US" altLang="ja-JP" sz="1800" dirty="0"/>
              <a:t>API</a:t>
            </a:r>
            <a:r>
              <a:rPr lang="ja-JP" altLang="en-US" sz="1800" dirty="0"/>
              <a:t>の第一引数で指定可能</a:t>
            </a:r>
            <a:endParaRPr kumimoji="1" lang="ja-JP" altLang="en-US" sz="1800"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190</a:t>
            </a:fld>
            <a:endParaRPr lang="de-DE" dirty="0"/>
          </a:p>
        </p:txBody>
      </p:sp>
      <p:sp>
        <p:nvSpPr>
          <p:cNvPr id="16" name="Text Box 52"/>
          <p:cNvSpPr txBox="1">
            <a:spLocks noChangeArrowheads="1"/>
          </p:cNvSpPr>
          <p:nvPr/>
        </p:nvSpPr>
        <p:spPr bwMode="auto">
          <a:xfrm>
            <a:off x="7688901" y="4058581"/>
            <a:ext cx="3375651" cy="369332"/>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en-US" altLang="ja-JP" sz="1800" dirty="0" err="1" smtClean="0">
                <a:latin typeface="Arial" panose="020B0604020202020204" pitchFamily="34" charset="0"/>
                <a:ea typeface="ＭＳ Ｐゴシック" panose="020B0600070205080204" pitchFamily="50" charset="-128"/>
              </a:rPr>
              <a:t>tcp_snd_dat</a:t>
            </a:r>
            <a:r>
              <a:rPr lang="en-US" altLang="ja-JP" sz="1800" dirty="0" smtClean="0">
                <a:latin typeface="Arial" panose="020B0604020202020204" pitchFamily="34" charset="0"/>
                <a:ea typeface="ＭＳ Ｐゴシック" panose="020B0600070205080204" pitchFamily="50" charset="-128"/>
              </a:rPr>
              <a:t>(</a:t>
            </a:r>
            <a:r>
              <a:rPr lang="en-US" altLang="ja-JP" sz="1800" dirty="0" smtClean="0">
                <a:solidFill>
                  <a:srgbClr val="FF0000"/>
                </a:solidFill>
                <a:latin typeface="Arial" panose="020B0604020202020204" pitchFamily="34" charset="0"/>
                <a:ea typeface="ＭＳ Ｐゴシック" panose="020B0600070205080204" pitchFamily="50" charset="-128"/>
              </a:rPr>
              <a:t>1</a:t>
            </a:r>
            <a:r>
              <a:rPr lang="en-US" altLang="ja-JP" sz="1800" dirty="0" smtClean="0">
                <a:latin typeface="Arial" panose="020B0604020202020204" pitchFamily="34" charset="0"/>
                <a:ea typeface="ＭＳ Ｐゴシック" panose="020B0600070205080204" pitchFamily="50" charset="-128"/>
              </a:rPr>
              <a:t>, …</a:t>
            </a:r>
            <a:endParaRPr lang="en-US" altLang="ja-JP" sz="1800" dirty="0">
              <a:latin typeface="Arial" panose="020B0604020202020204" pitchFamily="34" charset="0"/>
              <a:ea typeface="ＭＳ Ｐゴシック" panose="020B0600070205080204" pitchFamily="50" charset="-128"/>
            </a:endParaRPr>
          </a:p>
        </p:txBody>
      </p:sp>
      <p:sp>
        <p:nvSpPr>
          <p:cNvPr id="18" name="Rectangle 29"/>
          <p:cNvSpPr>
            <a:spLocks noChangeArrowheads="1"/>
          </p:cNvSpPr>
          <p:nvPr/>
        </p:nvSpPr>
        <p:spPr bwMode="auto">
          <a:xfrm>
            <a:off x="1271464" y="4173373"/>
            <a:ext cx="3529012" cy="1199843"/>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19" name="Text Box 52"/>
          <p:cNvSpPr txBox="1">
            <a:spLocks noChangeArrowheads="1"/>
          </p:cNvSpPr>
          <p:nvPr/>
        </p:nvSpPr>
        <p:spPr bwMode="auto">
          <a:xfrm>
            <a:off x="7688901" y="4540499"/>
            <a:ext cx="3375651" cy="369332"/>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en-US" altLang="ja-JP" sz="1800" dirty="0" err="1" smtClean="0">
                <a:latin typeface="Arial" panose="020B0604020202020204" pitchFamily="34" charset="0"/>
                <a:ea typeface="ＭＳ Ｐゴシック" panose="020B0600070205080204" pitchFamily="50" charset="-128"/>
              </a:rPr>
              <a:t>tcp_snd_dat</a:t>
            </a:r>
            <a:r>
              <a:rPr lang="en-US" altLang="ja-JP" sz="1800" dirty="0" smtClean="0">
                <a:latin typeface="Arial" panose="020B0604020202020204" pitchFamily="34" charset="0"/>
                <a:ea typeface="ＭＳ Ｐゴシック" panose="020B0600070205080204" pitchFamily="50" charset="-128"/>
              </a:rPr>
              <a:t>(</a:t>
            </a:r>
            <a:r>
              <a:rPr lang="en-US" altLang="ja-JP" sz="1800" dirty="0" smtClean="0">
                <a:solidFill>
                  <a:srgbClr val="FF0000"/>
                </a:solidFill>
                <a:latin typeface="Arial" panose="020B0604020202020204" pitchFamily="34" charset="0"/>
                <a:ea typeface="ＭＳ Ｐゴシック" panose="020B0600070205080204" pitchFamily="50" charset="-128"/>
              </a:rPr>
              <a:t>2</a:t>
            </a:r>
            <a:r>
              <a:rPr lang="en-US" altLang="ja-JP" sz="1800" dirty="0" smtClean="0">
                <a:latin typeface="Arial" panose="020B0604020202020204" pitchFamily="34" charset="0"/>
                <a:ea typeface="ＭＳ Ｐゴシック" panose="020B0600070205080204" pitchFamily="50" charset="-128"/>
              </a:rPr>
              <a:t>, …</a:t>
            </a:r>
            <a:endParaRPr lang="en-US" altLang="ja-JP" sz="1800" dirty="0">
              <a:latin typeface="Arial" panose="020B0604020202020204" pitchFamily="34" charset="0"/>
              <a:ea typeface="ＭＳ Ｐゴシック" panose="020B0600070205080204" pitchFamily="50" charset="-128"/>
            </a:endParaRPr>
          </a:p>
        </p:txBody>
      </p:sp>
      <p:sp>
        <p:nvSpPr>
          <p:cNvPr id="54" name="テキスト ボックス 53"/>
          <p:cNvSpPr txBox="1"/>
          <p:nvPr/>
        </p:nvSpPr>
        <p:spPr>
          <a:xfrm>
            <a:off x="7100777" y="3406713"/>
            <a:ext cx="3858749" cy="646331"/>
          </a:xfrm>
          <a:prstGeom prst="rect">
            <a:avLst/>
          </a:prstGeom>
          <a:noFill/>
        </p:spPr>
        <p:txBody>
          <a:bodyPr wrap="none" rtlCol="0">
            <a:spAutoFit/>
          </a:bodyPr>
          <a:lstStyle/>
          <a:p>
            <a:r>
              <a:rPr kumimoji="1" lang="ja-JP" altLang="en-US" dirty="0" smtClean="0"/>
              <a:t>この</a:t>
            </a:r>
            <a:r>
              <a:rPr kumimoji="1" lang="ja-JP" altLang="en-US" dirty="0"/>
              <a:t>例</a:t>
            </a:r>
            <a:r>
              <a:rPr kumimoji="1" lang="ja-JP" altLang="en-US" dirty="0" smtClean="0"/>
              <a:t>では</a:t>
            </a:r>
            <a:r>
              <a:rPr kumimoji="1" lang="en-US" altLang="ja-JP" dirty="0" err="1" smtClean="0"/>
              <a:t>tcp_snd_dat</a:t>
            </a:r>
            <a:r>
              <a:rPr kumimoji="1" lang="en-US" altLang="ja-JP" dirty="0" smtClean="0"/>
              <a:t>()</a:t>
            </a:r>
            <a:r>
              <a:rPr kumimoji="1" lang="ja-JP" altLang="en-US" dirty="0" smtClean="0"/>
              <a:t>ですが、</a:t>
            </a:r>
            <a:endParaRPr kumimoji="1" lang="en-US" altLang="ja-JP" dirty="0" smtClean="0"/>
          </a:p>
          <a:p>
            <a:r>
              <a:rPr kumimoji="1" lang="ja-JP" altLang="en-US" dirty="0"/>
              <a:t>他</a:t>
            </a:r>
            <a:r>
              <a:rPr kumimoji="1" lang="ja-JP" altLang="en-US" dirty="0" smtClean="0"/>
              <a:t>の</a:t>
            </a:r>
            <a:r>
              <a:rPr kumimoji="1" lang="en-US" altLang="ja-JP" dirty="0" smtClean="0"/>
              <a:t>API</a:t>
            </a:r>
            <a:r>
              <a:rPr kumimoji="1" lang="ja-JP" altLang="en-US" dirty="0" smtClean="0"/>
              <a:t>でも同じです。</a:t>
            </a:r>
            <a:endParaRPr kumimoji="1" lang="ja-JP" altLang="en-US" dirty="0"/>
          </a:p>
        </p:txBody>
      </p:sp>
      <p:cxnSp>
        <p:nvCxnSpPr>
          <p:cNvPr id="49" name="直線矢印コネクタ 48"/>
          <p:cNvCxnSpPr/>
          <p:nvPr/>
        </p:nvCxnSpPr>
        <p:spPr>
          <a:xfrm flipH="1">
            <a:off x="4799856" y="4409379"/>
            <a:ext cx="2889045"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p:nvPr/>
        </p:nvCxnSpPr>
        <p:spPr>
          <a:xfrm flipH="1">
            <a:off x="4799857" y="4581128"/>
            <a:ext cx="2889044"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2446143"/>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686701"/>
            <a:ext cx="10992664" cy="692497"/>
          </a:xfrm>
        </p:spPr>
        <p:txBody>
          <a:bodyPr/>
          <a:lstStyle/>
          <a:p>
            <a:r>
              <a:rPr kumimoji="1" lang="ja-JP" altLang="en-US" dirty="0" smtClean="0"/>
              <a:t>通信端点</a:t>
            </a:r>
            <a:r>
              <a:rPr kumimoji="1" lang="ja-JP" altLang="en-US" dirty="0"/>
              <a:t>の</a:t>
            </a:r>
            <a:r>
              <a:rPr kumimoji="1" lang="ja-JP" altLang="en-US" dirty="0" smtClean="0"/>
              <a:t>概念</a:t>
            </a:r>
            <a:r>
              <a:rPr kumimoji="1" lang="en-US" altLang="ja-JP" dirty="0" smtClean="0"/>
              <a:t/>
            </a:r>
            <a:br>
              <a:rPr kumimoji="1" lang="en-US" altLang="ja-JP" dirty="0" smtClean="0"/>
            </a:br>
            <a:r>
              <a:rPr lang="ja-JP" altLang="en-US" sz="1800" dirty="0" smtClean="0"/>
              <a:t>通信端点</a:t>
            </a:r>
            <a:r>
              <a:rPr lang="en-US" altLang="ja-JP" sz="1800" dirty="0" smtClean="0"/>
              <a:t>ID</a:t>
            </a:r>
            <a:r>
              <a:rPr lang="ja-JP" altLang="en-US" sz="1800" dirty="0" smtClean="0"/>
              <a:t>ルール③：</a:t>
            </a:r>
            <a:r>
              <a:rPr lang="ja-JP" altLang="en-US" sz="1800" dirty="0"/>
              <a:t>通信プログラムは通信端点</a:t>
            </a:r>
            <a:r>
              <a:rPr lang="en-US" altLang="ja-JP" sz="1800" dirty="0"/>
              <a:t>ID</a:t>
            </a:r>
            <a:r>
              <a:rPr lang="ja-JP" altLang="en-US" sz="1800" dirty="0"/>
              <a:t>毎のイベントに</a:t>
            </a:r>
            <a:r>
              <a:rPr lang="ja-JP" altLang="en-US" sz="1800" dirty="0" smtClean="0"/>
              <a:t>対しコールバックルーチンを</a:t>
            </a:r>
            <a:r>
              <a:rPr lang="ja-JP" altLang="en-US" sz="1800" dirty="0"/>
              <a:t>呼び出</a:t>
            </a:r>
            <a:r>
              <a:rPr lang="ja-JP" altLang="en-US" sz="1800" dirty="0" smtClean="0"/>
              <a:t>す</a:t>
            </a:r>
            <a:endParaRPr lang="ja-JP" altLang="en-US" sz="1800"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191</a:t>
            </a:fld>
            <a:endParaRPr lang="de-DE" dirty="0"/>
          </a:p>
        </p:txBody>
      </p:sp>
      <p:pic>
        <p:nvPicPr>
          <p:cNvPr id="56" name="図 5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956" y="1556792"/>
            <a:ext cx="5936084" cy="4682670"/>
          </a:xfrm>
          <a:prstGeom prst="rect">
            <a:avLst/>
          </a:prstGeom>
        </p:spPr>
      </p:pic>
      <p:sp>
        <p:nvSpPr>
          <p:cNvPr id="57" name="Rectangle 29"/>
          <p:cNvSpPr>
            <a:spLocks noChangeArrowheads="1"/>
          </p:cNvSpPr>
          <p:nvPr/>
        </p:nvSpPr>
        <p:spPr bwMode="auto">
          <a:xfrm>
            <a:off x="3071664" y="4221088"/>
            <a:ext cx="1656804" cy="191731"/>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58" name="Rectangle 29"/>
          <p:cNvSpPr>
            <a:spLocks noChangeArrowheads="1"/>
          </p:cNvSpPr>
          <p:nvPr/>
        </p:nvSpPr>
        <p:spPr bwMode="auto">
          <a:xfrm>
            <a:off x="3071664" y="4412819"/>
            <a:ext cx="1656804" cy="191731"/>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60" name="Text Box 52"/>
          <p:cNvSpPr txBox="1">
            <a:spLocks noChangeArrowheads="1"/>
          </p:cNvSpPr>
          <p:nvPr/>
        </p:nvSpPr>
        <p:spPr bwMode="auto">
          <a:xfrm>
            <a:off x="6899880" y="3480480"/>
            <a:ext cx="4536504" cy="923330"/>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ja-JP" altLang="en-US" sz="1800" dirty="0" smtClean="0">
                <a:latin typeface="Arial" panose="020B0604020202020204" pitchFamily="34" charset="0"/>
                <a:ea typeface="ＭＳ Ｐゴシック" panose="020B0600070205080204" pitchFamily="50" charset="-128"/>
              </a:rPr>
              <a:t>通信端点</a:t>
            </a:r>
            <a:r>
              <a:rPr lang="en-US" altLang="ja-JP" sz="1800" dirty="0" smtClean="0">
                <a:latin typeface="Arial" panose="020B0604020202020204" pitchFamily="34" charset="0"/>
                <a:ea typeface="ＭＳ Ｐゴシック" panose="020B0600070205080204" pitchFamily="50" charset="-128"/>
              </a:rPr>
              <a:t>ID1</a:t>
            </a:r>
            <a:r>
              <a:rPr lang="ja-JP" altLang="en-US" sz="1800" dirty="0" smtClean="0">
                <a:latin typeface="Arial" panose="020B0604020202020204" pitchFamily="34" charset="0"/>
                <a:ea typeface="ＭＳ Ｐゴシック" panose="020B0600070205080204" pitchFamily="50" charset="-128"/>
              </a:rPr>
              <a:t>にイベントが発生すると、</a:t>
            </a:r>
            <a:r>
              <a:rPr lang="en-US" altLang="ja-JP" sz="1800" dirty="0" smtClean="0">
                <a:latin typeface="Arial" panose="020B0604020202020204" pitchFamily="34" charset="0"/>
                <a:ea typeface="ＭＳ Ｐゴシック" panose="020B0600070205080204" pitchFamily="50" charset="-128"/>
              </a:rPr>
              <a:t>T4_CFG_TCP_CEPID1_CALLBACK_FUNCTION_NAME</a:t>
            </a:r>
            <a:r>
              <a:rPr lang="ja-JP" altLang="en-US" sz="1800" dirty="0" smtClean="0">
                <a:latin typeface="Arial" panose="020B0604020202020204" pitchFamily="34" charset="0"/>
                <a:ea typeface="ＭＳ Ｐゴシック" panose="020B0600070205080204" pitchFamily="50" charset="-128"/>
              </a:rPr>
              <a:t>が呼び出される。</a:t>
            </a:r>
            <a:endParaRPr lang="en-US" altLang="ja-JP" sz="1800" dirty="0">
              <a:latin typeface="Arial" panose="020B0604020202020204" pitchFamily="34" charset="0"/>
              <a:ea typeface="ＭＳ Ｐゴシック" panose="020B0600070205080204" pitchFamily="50" charset="-128"/>
            </a:endParaRPr>
          </a:p>
        </p:txBody>
      </p:sp>
      <p:cxnSp>
        <p:nvCxnSpPr>
          <p:cNvPr id="61" name="直線矢印コネクタ 60"/>
          <p:cNvCxnSpPr>
            <a:stCxn id="57" idx="3"/>
          </p:cNvCxnSpPr>
          <p:nvPr/>
        </p:nvCxnSpPr>
        <p:spPr>
          <a:xfrm>
            <a:off x="4728468" y="4316954"/>
            <a:ext cx="2159620" cy="279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線矢印コネクタ 61"/>
          <p:cNvCxnSpPr>
            <a:stCxn id="58" idx="3"/>
          </p:cNvCxnSpPr>
          <p:nvPr/>
        </p:nvCxnSpPr>
        <p:spPr>
          <a:xfrm flipV="1">
            <a:off x="4728468" y="4508684"/>
            <a:ext cx="2159620" cy="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0" name="Text Box 52"/>
          <p:cNvSpPr txBox="1">
            <a:spLocks noChangeArrowheads="1"/>
          </p:cNvSpPr>
          <p:nvPr/>
        </p:nvSpPr>
        <p:spPr bwMode="auto">
          <a:xfrm>
            <a:off x="6899880" y="4508134"/>
            <a:ext cx="4536504" cy="923330"/>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ja-JP" altLang="en-US" sz="1800" dirty="0" smtClean="0">
                <a:latin typeface="Arial" panose="020B0604020202020204" pitchFamily="34" charset="0"/>
                <a:ea typeface="ＭＳ Ｐゴシック" panose="020B0600070205080204" pitchFamily="50" charset="-128"/>
              </a:rPr>
              <a:t>通信端点</a:t>
            </a:r>
            <a:r>
              <a:rPr lang="en-US" altLang="ja-JP" sz="1800" dirty="0" smtClean="0">
                <a:latin typeface="Arial" panose="020B0604020202020204" pitchFamily="34" charset="0"/>
                <a:ea typeface="ＭＳ Ｐゴシック" panose="020B0600070205080204" pitchFamily="50" charset="-128"/>
              </a:rPr>
              <a:t>ID2</a:t>
            </a:r>
            <a:r>
              <a:rPr lang="ja-JP" altLang="en-US" sz="1800" dirty="0" smtClean="0">
                <a:latin typeface="Arial" panose="020B0604020202020204" pitchFamily="34" charset="0"/>
                <a:ea typeface="ＭＳ Ｐゴシック" panose="020B0600070205080204" pitchFamily="50" charset="-128"/>
              </a:rPr>
              <a:t>にイベントが発生すると、</a:t>
            </a:r>
            <a:r>
              <a:rPr lang="en-US" altLang="ja-JP" sz="1800" dirty="0" smtClean="0">
                <a:latin typeface="Arial" panose="020B0604020202020204" pitchFamily="34" charset="0"/>
                <a:ea typeface="ＭＳ Ｐゴシック" panose="020B0600070205080204" pitchFamily="50" charset="-128"/>
              </a:rPr>
              <a:t>T4_CFG_TCP_CEPID2_CALLBACK_FUNCTION_NAME</a:t>
            </a:r>
            <a:r>
              <a:rPr lang="ja-JP" altLang="en-US" sz="1800" dirty="0" smtClean="0">
                <a:latin typeface="Arial" panose="020B0604020202020204" pitchFamily="34" charset="0"/>
                <a:ea typeface="ＭＳ Ｐゴシック" panose="020B0600070205080204" pitchFamily="50" charset="-128"/>
              </a:rPr>
              <a:t>が呼び出される。</a:t>
            </a:r>
            <a:endParaRPr lang="en-US" altLang="ja-JP" sz="1800" dirty="0">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1846997751"/>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192</a:t>
            </a:fld>
            <a:endParaRPr lang="de-DE" dirty="0"/>
          </a:p>
        </p:txBody>
      </p:sp>
      <p:sp>
        <p:nvSpPr>
          <p:cNvPr id="6" name="タイトル 1"/>
          <p:cNvSpPr>
            <a:spLocks noGrp="1"/>
          </p:cNvSpPr>
          <p:nvPr>
            <p:ph type="title"/>
          </p:nvPr>
        </p:nvSpPr>
        <p:spPr>
          <a:xfrm>
            <a:off x="1080000" y="686701"/>
            <a:ext cx="10992664" cy="692497"/>
          </a:xfrm>
        </p:spPr>
        <p:txBody>
          <a:bodyPr/>
          <a:lstStyle/>
          <a:p>
            <a:r>
              <a:rPr kumimoji="1" lang="ja-JP" altLang="en-US" dirty="0" smtClean="0"/>
              <a:t>通信端点</a:t>
            </a:r>
            <a:r>
              <a:rPr kumimoji="1" lang="ja-JP" altLang="en-US" dirty="0"/>
              <a:t>の</a:t>
            </a:r>
            <a:r>
              <a:rPr kumimoji="1" lang="ja-JP" altLang="en-US" dirty="0" smtClean="0"/>
              <a:t>概念</a:t>
            </a:r>
            <a:r>
              <a:rPr kumimoji="1" lang="en-US" altLang="ja-JP" dirty="0" smtClean="0"/>
              <a:t/>
            </a:r>
            <a:br>
              <a:rPr kumimoji="1" lang="en-US" altLang="ja-JP" dirty="0" smtClean="0"/>
            </a:br>
            <a:r>
              <a:rPr lang="ja-JP" altLang="en-US" sz="1800" dirty="0"/>
              <a:t>実際</a:t>
            </a:r>
            <a:r>
              <a:rPr lang="ja-JP" altLang="en-US" sz="1800" dirty="0" smtClean="0"/>
              <a:t>の設定値</a:t>
            </a:r>
            <a:r>
              <a:rPr lang="en-US" altLang="ja-JP" sz="1800" dirty="0" smtClean="0"/>
              <a:t>: </a:t>
            </a:r>
            <a:r>
              <a:rPr lang="ja-JP" altLang="en-US" sz="1800" dirty="0" smtClean="0"/>
              <a:t>スマートコンフィグレータが出力した設定値</a:t>
            </a:r>
            <a:endParaRPr lang="ja-JP" altLang="en-US" sz="1800" dirty="0"/>
          </a:p>
        </p:txBody>
      </p:sp>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45" y="1628800"/>
            <a:ext cx="5625514" cy="4032448"/>
          </a:xfrm>
          <a:prstGeom prst="rect">
            <a:avLst/>
          </a:prstGeom>
        </p:spPr>
      </p:pic>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3832" y="2492896"/>
            <a:ext cx="7434168" cy="3744416"/>
          </a:xfrm>
          <a:prstGeom prst="rect">
            <a:avLst/>
          </a:prstGeom>
        </p:spPr>
      </p:pic>
      <p:sp>
        <p:nvSpPr>
          <p:cNvPr id="9" name="Rectangle 29"/>
          <p:cNvSpPr>
            <a:spLocks noChangeArrowheads="1"/>
          </p:cNvSpPr>
          <p:nvPr/>
        </p:nvSpPr>
        <p:spPr bwMode="auto">
          <a:xfrm>
            <a:off x="191345" y="1613168"/>
            <a:ext cx="888655" cy="191731"/>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10" name="Rectangle 29"/>
          <p:cNvSpPr>
            <a:spLocks noChangeArrowheads="1"/>
          </p:cNvSpPr>
          <p:nvPr/>
        </p:nvSpPr>
        <p:spPr bwMode="auto">
          <a:xfrm>
            <a:off x="655556" y="4509120"/>
            <a:ext cx="888655" cy="191731"/>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11" name="Rectangle 29"/>
          <p:cNvSpPr>
            <a:spLocks noChangeArrowheads="1"/>
          </p:cNvSpPr>
          <p:nvPr/>
        </p:nvSpPr>
        <p:spPr bwMode="auto">
          <a:xfrm>
            <a:off x="911424" y="5373216"/>
            <a:ext cx="792087" cy="288032"/>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12" name="Rectangle 29"/>
          <p:cNvSpPr>
            <a:spLocks noChangeArrowheads="1"/>
          </p:cNvSpPr>
          <p:nvPr/>
        </p:nvSpPr>
        <p:spPr bwMode="auto">
          <a:xfrm>
            <a:off x="1880862" y="2636912"/>
            <a:ext cx="2702970" cy="2304256"/>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13" name="直線矢印コネクタ 12"/>
          <p:cNvCxnSpPr>
            <a:stCxn id="9" idx="2"/>
            <a:endCxn id="10" idx="0"/>
          </p:cNvCxnSpPr>
          <p:nvPr/>
        </p:nvCxnSpPr>
        <p:spPr>
          <a:xfrm>
            <a:off x="635673" y="1804899"/>
            <a:ext cx="464211" cy="270422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a:stCxn id="10" idx="2"/>
            <a:endCxn id="11" idx="0"/>
          </p:cNvCxnSpPr>
          <p:nvPr/>
        </p:nvCxnSpPr>
        <p:spPr>
          <a:xfrm>
            <a:off x="1099884" y="4700851"/>
            <a:ext cx="207584" cy="67236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a:stCxn id="11" idx="3"/>
            <a:endCxn id="12" idx="2"/>
          </p:cNvCxnSpPr>
          <p:nvPr/>
        </p:nvCxnSpPr>
        <p:spPr>
          <a:xfrm flipV="1">
            <a:off x="1703511" y="4941168"/>
            <a:ext cx="1528836" cy="57606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9"/>
          <p:cNvSpPr>
            <a:spLocks noChangeArrowheads="1"/>
          </p:cNvSpPr>
          <p:nvPr/>
        </p:nvSpPr>
        <p:spPr bwMode="auto">
          <a:xfrm>
            <a:off x="10848528" y="5032077"/>
            <a:ext cx="802753" cy="192167"/>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24" name="Rectangle 29"/>
          <p:cNvSpPr>
            <a:spLocks noChangeArrowheads="1"/>
          </p:cNvSpPr>
          <p:nvPr/>
        </p:nvSpPr>
        <p:spPr bwMode="auto">
          <a:xfrm>
            <a:off x="5350757" y="3596873"/>
            <a:ext cx="4201627" cy="2496423"/>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25" name="直線矢印コネクタ 24"/>
          <p:cNvCxnSpPr>
            <a:stCxn id="23" idx="1"/>
            <a:endCxn id="24" idx="3"/>
          </p:cNvCxnSpPr>
          <p:nvPr/>
        </p:nvCxnSpPr>
        <p:spPr>
          <a:xfrm flipH="1" flipV="1">
            <a:off x="9552384" y="4845085"/>
            <a:ext cx="1296144" cy="28307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7737246"/>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525" y="1877079"/>
            <a:ext cx="7882279" cy="3103602"/>
          </a:xfrm>
          <a:prstGeom prst="rect">
            <a:avLst/>
          </a:prstGeom>
        </p:spPr>
      </p:pic>
      <p:sp>
        <p:nvSpPr>
          <p:cNvPr id="2" name="タイトル 1"/>
          <p:cNvSpPr>
            <a:spLocks noGrp="1"/>
          </p:cNvSpPr>
          <p:nvPr>
            <p:ph type="title"/>
          </p:nvPr>
        </p:nvSpPr>
        <p:spPr>
          <a:xfrm>
            <a:off x="1080000" y="923689"/>
            <a:ext cx="10992664" cy="455509"/>
          </a:xfrm>
        </p:spPr>
        <p:txBody>
          <a:bodyPr/>
          <a:lstStyle/>
          <a:p>
            <a:r>
              <a:rPr kumimoji="1" lang="ja-JP" altLang="en-US" dirty="0" smtClean="0"/>
              <a:t>受付口の概念</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193</a:t>
            </a:fld>
            <a:endParaRPr lang="de-DE" dirty="0"/>
          </a:p>
        </p:txBody>
      </p:sp>
      <p:sp>
        <p:nvSpPr>
          <p:cNvPr id="62" name="Rectangle 29"/>
          <p:cNvSpPr>
            <a:spLocks noChangeArrowheads="1"/>
          </p:cNvSpPr>
          <p:nvPr/>
        </p:nvSpPr>
        <p:spPr bwMode="auto">
          <a:xfrm>
            <a:off x="1154640" y="2822150"/>
            <a:ext cx="2851944" cy="966889"/>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63" name="Rectangle 28"/>
          <p:cNvSpPr>
            <a:spLocks noChangeArrowheads="1"/>
          </p:cNvSpPr>
          <p:nvPr/>
        </p:nvSpPr>
        <p:spPr bwMode="auto">
          <a:xfrm>
            <a:off x="2711624" y="1877079"/>
            <a:ext cx="1156152" cy="238919"/>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29" name="Text Box 11"/>
          <p:cNvSpPr txBox="1">
            <a:spLocks noChangeArrowheads="1"/>
          </p:cNvSpPr>
          <p:nvPr/>
        </p:nvSpPr>
        <p:spPr bwMode="auto">
          <a:xfrm>
            <a:off x="6918267" y="1413395"/>
            <a:ext cx="4519620" cy="1569660"/>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en-US" altLang="ja-JP" sz="1600" dirty="0" smtClean="0">
                <a:latin typeface="Arial" panose="020B0604020202020204" pitchFamily="34" charset="0"/>
                <a:ea typeface="ＭＳ Ｐゴシック" panose="020B0600070205080204" pitchFamily="50" charset="-128"/>
              </a:rPr>
              <a:t>TCP</a:t>
            </a:r>
            <a:r>
              <a:rPr lang="ja-JP" altLang="en-US" sz="1600" dirty="0" smtClean="0">
                <a:latin typeface="Arial" panose="020B0604020202020204" pitchFamily="34" charset="0"/>
                <a:ea typeface="ＭＳ Ｐゴシック" panose="020B0600070205080204" pitchFamily="50" charset="-128"/>
              </a:rPr>
              <a:t>の受付</a:t>
            </a:r>
            <a:r>
              <a:rPr lang="ja-JP" altLang="en-US" sz="1600" dirty="0">
                <a:latin typeface="Arial" panose="020B0604020202020204" pitchFamily="34" charset="0"/>
                <a:ea typeface="ＭＳ Ｐゴシック" panose="020B0600070205080204" pitchFamily="50" charset="-128"/>
              </a:rPr>
              <a:t>口</a:t>
            </a:r>
            <a:r>
              <a:rPr lang="ja-JP" altLang="en-US" sz="1600" dirty="0" smtClean="0">
                <a:latin typeface="Arial" panose="020B0604020202020204" pitchFamily="34" charset="0"/>
                <a:ea typeface="ＭＳ Ｐゴシック" panose="020B0600070205080204" pitchFamily="50" charset="-128"/>
              </a:rPr>
              <a:t>の設定用構造体： </a:t>
            </a:r>
            <a:r>
              <a:rPr lang="en-US" altLang="ja-JP" sz="1600" dirty="0" err="1" smtClean="0">
                <a:latin typeface="Arial" panose="020B0604020202020204" pitchFamily="34" charset="0"/>
                <a:ea typeface="ＭＳ Ｐゴシック" panose="020B0600070205080204" pitchFamily="50" charset="-128"/>
              </a:rPr>
              <a:t>tcp_crep</a:t>
            </a:r>
            <a:r>
              <a:rPr lang="en-US" altLang="ja-JP" sz="1600" dirty="0" smtClean="0">
                <a:latin typeface="Arial" panose="020B0604020202020204" pitchFamily="34" charset="0"/>
                <a:ea typeface="ＭＳ Ｐゴシック" panose="020B0600070205080204" pitchFamily="50" charset="-128"/>
              </a:rPr>
              <a:t>[]</a:t>
            </a:r>
          </a:p>
          <a:p>
            <a:pPr eaLnBrk="1" hangingPunct="1">
              <a:lnSpc>
                <a:spcPct val="100000"/>
              </a:lnSpc>
              <a:buClrTx/>
              <a:buFontTx/>
              <a:buNone/>
            </a:pPr>
            <a:endParaRPr lang="en-US" altLang="ja-JP" sz="1600" dirty="0">
              <a:latin typeface="Arial" panose="020B0604020202020204" pitchFamily="34" charset="0"/>
              <a:ea typeface="ＭＳ Ｐゴシック" panose="020B0600070205080204" pitchFamily="50" charset="-128"/>
            </a:endParaRPr>
          </a:p>
          <a:p>
            <a:pPr eaLnBrk="1" hangingPunct="1">
              <a:lnSpc>
                <a:spcPct val="100000"/>
              </a:lnSpc>
              <a:buClrTx/>
              <a:buFontTx/>
              <a:buNone/>
            </a:pPr>
            <a:r>
              <a:rPr lang="en-US" altLang="ja-JP" sz="1600" dirty="0" err="1" smtClean="0">
                <a:latin typeface="Arial" panose="020B0604020202020204" pitchFamily="34" charset="0"/>
                <a:ea typeface="ＭＳ Ｐゴシック" panose="020B0600070205080204" pitchFamily="50" charset="-128"/>
              </a:rPr>
              <a:t>tcp_ccep</a:t>
            </a:r>
            <a:r>
              <a:rPr lang="en-US" altLang="ja-JP" sz="1600" dirty="0" smtClean="0">
                <a:latin typeface="Arial" panose="020B0604020202020204" pitchFamily="34" charset="0"/>
                <a:ea typeface="ＭＳ Ｐゴシック" panose="020B0600070205080204" pitchFamily="50" charset="-128"/>
              </a:rPr>
              <a:t>[0] </a:t>
            </a:r>
            <a:r>
              <a:rPr lang="ja-JP" altLang="en-US" sz="1600" dirty="0" smtClean="0">
                <a:latin typeface="Arial" panose="020B0604020202020204" pitchFamily="34" charset="0"/>
                <a:ea typeface="ＭＳ Ｐゴシック" panose="020B0600070205080204" pitchFamily="50" charset="-128"/>
              </a:rPr>
              <a:t>は</a:t>
            </a:r>
            <a:r>
              <a:rPr lang="en-US" altLang="ja-JP" sz="1600" dirty="0" smtClean="0">
                <a:latin typeface="Arial" panose="020B0604020202020204" pitchFamily="34" charset="0"/>
                <a:ea typeface="ＭＳ Ｐゴシック" panose="020B0600070205080204" pitchFamily="50" charset="-128"/>
              </a:rPr>
              <a:t> </a:t>
            </a:r>
            <a:r>
              <a:rPr lang="ja-JP" altLang="en-US" sz="1600" dirty="0" smtClean="0">
                <a:latin typeface="Arial" panose="020B0604020202020204" pitchFamily="34" charset="0"/>
                <a:ea typeface="ＭＳ Ｐゴシック" panose="020B0600070205080204" pitchFamily="50" charset="-128"/>
              </a:rPr>
              <a:t>受付口</a:t>
            </a:r>
            <a:r>
              <a:rPr lang="en-US" altLang="ja-JP" sz="1600" dirty="0" smtClean="0">
                <a:latin typeface="Arial" panose="020B0604020202020204" pitchFamily="34" charset="0"/>
                <a:ea typeface="ＭＳ Ｐゴシック" panose="020B0600070205080204" pitchFamily="50" charset="-128"/>
              </a:rPr>
              <a:t>ID=1</a:t>
            </a:r>
            <a:r>
              <a:rPr lang="ja-JP" altLang="en-US" sz="1600" dirty="0" smtClean="0">
                <a:latin typeface="Arial" panose="020B0604020202020204" pitchFamily="34" charset="0"/>
                <a:ea typeface="ＭＳ Ｐゴシック" panose="020B0600070205080204" pitchFamily="50" charset="-128"/>
              </a:rPr>
              <a:t>の設定</a:t>
            </a:r>
            <a:endParaRPr lang="en-US" altLang="ja-JP" sz="1600" dirty="0" smtClean="0">
              <a:latin typeface="Arial" panose="020B0604020202020204" pitchFamily="34" charset="0"/>
              <a:ea typeface="ＭＳ Ｐゴシック" panose="020B0600070205080204" pitchFamily="50" charset="-128"/>
            </a:endParaRPr>
          </a:p>
          <a:p>
            <a:pPr>
              <a:lnSpc>
                <a:spcPct val="100000"/>
              </a:lnSpc>
              <a:buClrTx/>
              <a:buNone/>
            </a:pPr>
            <a:r>
              <a:rPr lang="en-US" altLang="ja-JP" sz="1600" dirty="0" err="1" smtClean="0">
                <a:latin typeface="Arial" panose="020B0604020202020204" pitchFamily="34" charset="0"/>
                <a:ea typeface="ＭＳ Ｐゴシック" panose="020B0600070205080204" pitchFamily="50" charset="-128"/>
              </a:rPr>
              <a:t>tcp_ccep</a:t>
            </a:r>
            <a:r>
              <a:rPr lang="en-US" altLang="ja-JP" sz="1600" dirty="0" smtClean="0">
                <a:latin typeface="Arial" panose="020B0604020202020204" pitchFamily="34" charset="0"/>
                <a:ea typeface="ＭＳ Ｐゴシック" panose="020B0600070205080204" pitchFamily="50" charset="-128"/>
              </a:rPr>
              <a:t>[1] </a:t>
            </a:r>
            <a:r>
              <a:rPr lang="ja-JP" altLang="en-US" sz="1600" dirty="0" smtClean="0">
                <a:latin typeface="Arial" panose="020B0604020202020204" pitchFamily="34" charset="0"/>
                <a:ea typeface="ＭＳ Ｐゴシック" panose="020B0600070205080204" pitchFamily="50" charset="-128"/>
              </a:rPr>
              <a:t>は 受付</a:t>
            </a:r>
            <a:r>
              <a:rPr lang="ja-JP" altLang="en-US" sz="1600" dirty="0">
                <a:latin typeface="Arial" panose="020B0604020202020204" pitchFamily="34" charset="0"/>
                <a:ea typeface="ＭＳ Ｐゴシック" panose="020B0600070205080204" pitchFamily="50" charset="-128"/>
              </a:rPr>
              <a:t>口</a:t>
            </a:r>
            <a:r>
              <a:rPr lang="en-US" altLang="ja-JP" sz="1600" dirty="0" smtClean="0">
                <a:latin typeface="Arial" panose="020B0604020202020204" pitchFamily="34" charset="0"/>
                <a:ea typeface="ＭＳ Ｐゴシック" panose="020B0600070205080204" pitchFamily="50" charset="-128"/>
              </a:rPr>
              <a:t>ID=2</a:t>
            </a:r>
            <a:r>
              <a:rPr lang="ja-JP" altLang="en-US" sz="1600" dirty="0" smtClean="0">
                <a:latin typeface="Arial" panose="020B0604020202020204" pitchFamily="34" charset="0"/>
                <a:ea typeface="ＭＳ Ｐゴシック" panose="020B0600070205080204" pitchFamily="50" charset="-128"/>
              </a:rPr>
              <a:t>の</a:t>
            </a:r>
            <a:r>
              <a:rPr lang="ja-JP" altLang="en-US" sz="1600" dirty="0">
                <a:latin typeface="Arial" panose="020B0604020202020204" pitchFamily="34" charset="0"/>
                <a:ea typeface="ＭＳ Ｐゴシック" panose="020B0600070205080204" pitchFamily="50" charset="-128"/>
              </a:rPr>
              <a:t>設定</a:t>
            </a:r>
            <a:endParaRPr lang="en-US" altLang="ja-JP" sz="1600" dirty="0">
              <a:latin typeface="Arial" panose="020B0604020202020204" pitchFamily="34" charset="0"/>
              <a:ea typeface="ＭＳ Ｐゴシック" panose="020B0600070205080204" pitchFamily="50" charset="-128"/>
            </a:endParaRPr>
          </a:p>
          <a:p>
            <a:pPr>
              <a:lnSpc>
                <a:spcPct val="100000"/>
              </a:lnSpc>
              <a:buClrTx/>
              <a:buNone/>
            </a:pPr>
            <a:r>
              <a:rPr lang="en-US" altLang="ja-JP" sz="1600" dirty="0" err="1" smtClean="0">
                <a:latin typeface="Arial" panose="020B0604020202020204" pitchFamily="34" charset="0"/>
                <a:ea typeface="ＭＳ Ｐゴシック" panose="020B0600070205080204" pitchFamily="50" charset="-128"/>
              </a:rPr>
              <a:t>tcp_ccep</a:t>
            </a:r>
            <a:r>
              <a:rPr lang="en-US" altLang="ja-JP" sz="1600" dirty="0" smtClean="0">
                <a:latin typeface="Arial" panose="020B0604020202020204" pitchFamily="34" charset="0"/>
                <a:ea typeface="ＭＳ Ｐゴシック" panose="020B0600070205080204" pitchFamily="50" charset="-128"/>
              </a:rPr>
              <a:t>[2] </a:t>
            </a:r>
            <a:r>
              <a:rPr lang="ja-JP" altLang="en-US" sz="1600" dirty="0" smtClean="0">
                <a:latin typeface="Arial" panose="020B0604020202020204" pitchFamily="34" charset="0"/>
                <a:ea typeface="ＭＳ Ｐゴシック" panose="020B0600070205080204" pitchFamily="50" charset="-128"/>
              </a:rPr>
              <a:t>は 受付</a:t>
            </a:r>
            <a:r>
              <a:rPr lang="ja-JP" altLang="en-US" sz="1600" dirty="0">
                <a:latin typeface="Arial" panose="020B0604020202020204" pitchFamily="34" charset="0"/>
                <a:ea typeface="ＭＳ Ｐゴシック" panose="020B0600070205080204" pitchFamily="50" charset="-128"/>
              </a:rPr>
              <a:t>口</a:t>
            </a:r>
            <a:r>
              <a:rPr lang="en-US" altLang="ja-JP" sz="1600" dirty="0" smtClean="0">
                <a:latin typeface="Arial" panose="020B0604020202020204" pitchFamily="34" charset="0"/>
                <a:ea typeface="ＭＳ Ｐゴシック" panose="020B0600070205080204" pitchFamily="50" charset="-128"/>
              </a:rPr>
              <a:t>ID=3</a:t>
            </a:r>
            <a:r>
              <a:rPr lang="ja-JP" altLang="en-US" sz="1600" dirty="0" smtClean="0">
                <a:latin typeface="Arial" panose="020B0604020202020204" pitchFamily="34" charset="0"/>
                <a:ea typeface="ＭＳ Ｐゴシック" panose="020B0600070205080204" pitchFamily="50" charset="-128"/>
              </a:rPr>
              <a:t>の設定</a:t>
            </a:r>
            <a:endParaRPr lang="en-US" altLang="ja-JP" sz="1600" dirty="0" smtClean="0">
              <a:latin typeface="Arial" panose="020B0604020202020204" pitchFamily="34" charset="0"/>
              <a:ea typeface="ＭＳ Ｐゴシック" panose="020B0600070205080204" pitchFamily="50" charset="-128"/>
            </a:endParaRPr>
          </a:p>
          <a:p>
            <a:pPr>
              <a:lnSpc>
                <a:spcPct val="100000"/>
              </a:lnSpc>
              <a:buClrTx/>
              <a:buNone/>
            </a:pPr>
            <a:r>
              <a:rPr lang="ja-JP" altLang="en-US" sz="1600" dirty="0">
                <a:latin typeface="Arial" panose="020B0604020202020204" pitchFamily="34" charset="0"/>
                <a:ea typeface="ＭＳ Ｐゴシック" panose="020B0600070205080204" pitchFamily="50" charset="-128"/>
              </a:rPr>
              <a:t>　</a:t>
            </a:r>
            <a:r>
              <a:rPr lang="ja-JP" altLang="en-US" sz="1600" dirty="0" smtClean="0">
                <a:latin typeface="Arial" panose="020B0604020202020204" pitchFamily="34" charset="0"/>
                <a:ea typeface="ＭＳ Ｐゴシック" panose="020B0600070205080204" pitchFamily="50" charset="-128"/>
              </a:rPr>
              <a:t>：</a:t>
            </a:r>
            <a:endParaRPr lang="en-US" altLang="ja-JP" sz="1600" dirty="0">
              <a:latin typeface="Arial" panose="020B0604020202020204" pitchFamily="34" charset="0"/>
              <a:ea typeface="ＭＳ Ｐゴシック" panose="020B0600070205080204" pitchFamily="50" charset="-128"/>
            </a:endParaRPr>
          </a:p>
        </p:txBody>
      </p:sp>
      <p:sp>
        <p:nvSpPr>
          <p:cNvPr id="30" name="Text Box 11"/>
          <p:cNvSpPr txBox="1">
            <a:spLocks noChangeArrowheads="1"/>
          </p:cNvSpPr>
          <p:nvPr/>
        </p:nvSpPr>
        <p:spPr bwMode="auto">
          <a:xfrm>
            <a:off x="6918267" y="3242217"/>
            <a:ext cx="5102671" cy="3000821"/>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None/>
            </a:pPr>
            <a:r>
              <a:rPr lang="en-US" altLang="ja-JP" sz="1050" dirty="0" err="1">
                <a:latin typeface="Arial" panose="020B0604020202020204" pitchFamily="34" charset="0"/>
                <a:ea typeface="ＭＳ Ｐゴシック" panose="020B0600070205080204" pitchFamily="50" charset="-128"/>
              </a:rPr>
              <a:t>typedef</a:t>
            </a:r>
            <a:r>
              <a:rPr lang="en-US" altLang="ja-JP" sz="1050" dirty="0">
                <a:latin typeface="Arial" panose="020B0604020202020204" pitchFamily="34" charset="0"/>
                <a:ea typeface="ＭＳ Ｐゴシック" panose="020B0600070205080204" pitchFamily="50" charset="-128"/>
              </a:rPr>
              <a:t> </a:t>
            </a:r>
            <a:r>
              <a:rPr lang="en-US" altLang="ja-JP" sz="1050" dirty="0" err="1">
                <a:latin typeface="Arial" panose="020B0604020202020204" pitchFamily="34" charset="0"/>
                <a:ea typeface="ＭＳ Ｐゴシック" panose="020B0600070205080204" pitchFamily="50" charset="-128"/>
              </a:rPr>
              <a:t>struct</a:t>
            </a:r>
            <a:r>
              <a:rPr lang="en-US" altLang="ja-JP" sz="1050" dirty="0">
                <a:latin typeface="Arial" panose="020B0604020202020204" pitchFamily="34" charset="0"/>
                <a:ea typeface="ＭＳ Ｐゴシック" panose="020B0600070205080204" pitchFamily="50" charset="-128"/>
              </a:rPr>
              <a:t> t_ipv4ep</a:t>
            </a:r>
          </a:p>
          <a:p>
            <a:pPr>
              <a:lnSpc>
                <a:spcPct val="100000"/>
              </a:lnSpc>
              <a:buClrTx/>
              <a:buNone/>
            </a:pPr>
            <a:r>
              <a:rPr lang="en-US" altLang="ja-JP" sz="1050" dirty="0">
                <a:latin typeface="Arial" panose="020B0604020202020204" pitchFamily="34" charset="0"/>
                <a:ea typeface="ＭＳ Ｐゴシック" panose="020B0600070205080204" pitchFamily="50" charset="-128"/>
              </a:rPr>
              <a:t>{</a:t>
            </a:r>
          </a:p>
          <a:p>
            <a:pPr>
              <a:lnSpc>
                <a:spcPct val="100000"/>
              </a:lnSpc>
              <a:buClrTx/>
              <a:buNone/>
            </a:pPr>
            <a:r>
              <a:rPr lang="en-US" altLang="ja-JP" sz="1050" dirty="0">
                <a:latin typeface="Arial" panose="020B0604020202020204" pitchFamily="34" charset="0"/>
                <a:ea typeface="ＭＳ Ｐゴシック" panose="020B0600070205080204" pitchFamily="50" charset="-128"/>
              </a:rPr>
              <a:t>    UW       </a:t>
            </a:r>
            <a:r>
              <a:rPr lang="en-US" altLang="ja-JP" sz="1050" dirty="0" err="1">
                <a:latin typeface="Arial" panose="020B0604020202020204" pitchFamily="34" charset="0"/>
                <a:ea typeface="ＭＳ Ｐゴシック" panose="020B0600070205080204" pitchFamily="50" charset="-128"/>
              </a:rPr>
              <a:t>ipaddr</a:t>
            </a:r>
            <a:r>
              <a:rPr lang="en-US" altLang="ja-JP" sz="1050" dirty="0">
                <a:latin typeface="Arial" panose="020B0604020202020204" pitchFamily="34" charset="0"/>
                <a:ea typeface="ＭＳ Ｐゴシック" panose="020B0600070205080204" pitchFamily="50" charset="-128"/>
              </a:rPr>
              <a:t>;    /* IP address */</a:t>
            </a:r>
          </a:p>
          <a:p>
            <a:pPr>
              <a:lnSpc>
                <a:spcPct val="100000"/>
              </a:lnSpc>
              <a:buClrTx/>
              <a:buNone/>
            </a:pPr>
            <a:r>
              <a:rPr lang="en-US" altLang="ja-JP" sz="1050" dirty="0">
                <a:latin typeface="Arial" panose="020B0604020202020204" pitchFamily="34" charset="0"/>
                <a:ea typeface="ＭＳ Ｐゴシック" panose="020B0600070205080204" pitchFamily="50" charset="-128"/>
              </a:rPr>
              <a:t>    UH       </a:t>
            </a:r>
            <a:r>
              <a:rPr lang="en-US" altLang="ja-JP" sz="1050" dirty="0" err="1">
                <a:latin typeface="Arial" panose="020B0604020202020204" pitchFamily="34" charset="0"/>
                <a:ea typeface="ＭＳ Ｐゴシック" panose="020B0600070205080204" pitchFamily="50" charset="-128"/>
              </a:rPr>
              <a:t>portno</a:t>
            </a:r>
            <a:r>
              <a:rPr lang="en-US" altLang="ja-JP" sz="1050" dirty="0">
                <a:latin typeface="Arial" panose="020B0604020202020204" pitchFamily="34" charset="0"/>
                <a:ea typeface="ＭＳ Ｐゴシック" panose="020B0600070205080204" pitchFamily="50" charset="-128"/>
              </a:rPr>
              <a:t>;    /* Port number */</a:t>
            </a:r>
          </a:p>
          <a:p>
            <a:pPr>
              <a:lnSpc>
                <a:spcPct val="100000"/>
              </a:lnSpc>
              <a:buClrTx/>
              <a:buNone/>
            </a:pPr>
            <a:r>
              <a:rPr lang="en-US" altLang="ja-JP" sz="1050" dirty="0">
                <a:latin typeface="Arial" panose="020B0604020202020204" pitchFamily="34" charset="0"/>
                <a:ea typeface="ＭＳ Ｐゴシック" panose="020B0600070205080204" pitchFamily="50" charset="-128"/>
              </a:rPr>
              <a:t>} T_IPV4EP</a:t>
            </a:r>
            <a:r>
              <a:rPr lang="en-US" altLang="ja-JP" sz="1050" dirty="0" smtClean="0">
                <a:latin typeface="Arial" panose="020B0604020202020204" pitchFamily="34" charset="0"/>
                <a:ea typeface="ＭＳ Ｐゴシック" panose="020B0600070205080204" pitchFamily="50" charset="-128"/>
              </a:rPr>
              <a:t>;</a:t>
            </a:r>
          </a:p>
          <a:p>
            <a:pPr>
              <a:lnSpc>
                <a:spcPct val="100000"/>
              </a:lnSpc>
              <a:buClrTx/>
              <a:buNone/>
            </a:pPr>
            <a:endParaRPr lang="en-US" altLang="ja-JP" sz="1050" dirty="0">
              <a:latin typeface="Arial" panose="020B0604020202020204" pitchFamily="34" charset="0"/>
              <a:ea typeface="ＭＳ Ｐゴシック" panose="020B0600070205080204" pitchFamily="50" charset="-128"/>
            </a:endParaRPr>
          </a:p>
          <a:p>
            <a:pPr>
              <a:lnSpc>
                <a:spcPct val="100000"/>
              </a:lnSpc>
              <a:buClrTx/>
              <a:buNone/>
            </a:pPr>
            <a:r>
              <a:rPr lang="en-US" altLang="ja-JP" sz="1050" dirty="0" err="1" smtClean="0">
                <a:latin typeface="Arial" panose="020B0604020202020204" pitchFamily="34" charset="0"/>
                <a:ea typeface="ＭＳ Ｐゴシック" panose="020B0600070205080204" pitchFamily="50" charset="-128"/>
              </a:rPr>
              <a:t>typedef</a:t>
            </a:r>
            <a:r>
              <a:rPr lang="en-US" altLang="ja-JP" sz="1050" dirty="0" smtClean="0">
                <a:latin typeface="Arial" panose="020B0604020202020204" pitchFamily="34" charset="0"/>
                <a:ea typeface="ＭＳ Ｐゴシック" panose="020B0600070205080204" pitchFamily="50" charset="-128"/>
              </a:rPr>
              <a:t> </a:t>
            </a:r>
            <a:r>
              <a:rPr lang="en-US" altLang="ja-JP" sz="1050" dirty="0" err="1">
                <a:latin typeface="Arial" panose="020B0604020202020204" pitchFamily="34" charset="0"/>
                <a:ea typeface="ＭＳ Ｐゴシック" panose="020B0600070205080204" pitchFamily="50" charset="-128"/>
              </a:rPr>
              <a:t>struct</a:t>
            </a:r>
            <a:r>
              <a:rPr lang="en-US" altLang="ja-JP" sz="1050" dirty="0">
                <a:latin typeface="Arial" panose="020B0604020202020204" pitchFamily="34" charset="0"/>
                <a:ea typeface="ＭＳ Ｐゴシック" panose="020B0600070205080204" pitchFamily="50" charset="-128"/>
              </a:rPr>
              <a:t> </a:t>
            </a:r>
            <a:r>
              <a:rPr lang="en-US" altLang="ja-JP" sz="1050" dirty="0" err="1">
                <a:latin typeface="Arial" panose="020B0604020202020204" pitchFamily="34" charset="0"/>
                <a:ea typeface="ＭＳ Ｐゴシック" panose="020B0600070205080204" pitchFamily="50" charset="-128"/>
              </a:rPr>
              <a:t>t_tcp_crep</a:t>
            </a:r>
            <a:endParaRPr lang="en-US" altLang="ja-JP" sz="1050" dirty="0">
              <a:latin typeface="Arial" panose="020B0604020202020204" pitchFamily="34" charset="0"/>
              <a:ea typeface="ＭＳ Ｐゴシック" panose="020B0600070205080204" pitchFamily="50" charset="-128"/>
            </a:endParaRPr>
          </a:p>
          <a:p>
            <a:pPr>
              <a:lnSpc>
                <a:spcPct val="100000"/>
              </a:lnSpc>
              <a:buClrTx/>
              <a:buNone/>
            </a:pPr>
            <a:r>
              <a:rPr lang="en-US" altLang="ja-JP" sz="1050" dirty="0">
                <a:latin typeface="Arial" panose="020B0604020202020204" pitchFamily="34" charset="0"/>
                <a:ea typeface="ＭＳ Ｐゴシック" panose="020B0600070205080204" pitchFamily="50" charset="-128"/>
              </a:rPr>
              <a:t>{</a:t>
            </a:r>
          </a:p>
          <a:p>
            <a:pPr>
              <a:lnSpc>
                <a:spcPct val="100000"/>
              </a:lnSpc>
              <a:buClrTx/>
              <a:buNone/>
            </a:pPr>
            <a:r>
              <a:rPr lang="en-US" altLang="ja-JP" sz="1050" dirty="0">
                <a:latin typeface="Arial" panose="020B0604020202020204" pitchFamily="34" charset="0"/>
                <a:ea typeface="ＭＳ Ｐゴシック" panose="020B0600070205080204" pitchFamily="50" charset="-128"/>
              </a:rPr>
              <a:t>    ATR      </a:t>
            </a:r>
            <a:r>
              <a:rPr lang="en-US" altLang="ja-JP" sz="1050" dirty="0" err="1">
                <a:latin typeface="Arial" panose="020B0604020202020204" pitchFamily="34" charset="0"/>
                <a:ea typeface="ＭＳ Ｐゴシック" panose="020B0600070205080204" pitchFamily="50" charset="-128"/>
              </a:rPr>
              <a:t>repatr</a:t>
            </a:r>
            <a:r>
              <a:rPr lang="en-US" altLang="ja-JP" sz="1050" dirty="0">
                <a:latin typeface="Arial" panose="020B0604020202020204" pitchFamily="34" charset="0"/>
                <a:ea typeface="ＭＳ Ｐゴシック" panose="020B0600070205080204" pitchFamily="50" charset="-128"/>
              </a:rPr>
              <a:t>;    /* TCP reception point attribute    */</a:t>
            </a:r>
          </a:p>
          <a:p>
            <a:pPr>
              <a:lnSpc>
                <a:spcPct val="100000"/>
              </a:lnSpc>
              <a:buClrTx/>
              <a:buNone/>
            </a:pPr>
            <a:r>
              <a:rPr lang="en-US" altLang="ja-JP" sz="1050" dirty="0">
                <a:latin typeface="Arial" panose="020B0604020202020204" pitchFamily="34" charset="0"/>
                <a:ea typeface="ＭＳ Ｐゴシック" panose="020B0600070205080204" pitchFamily="50" charset="-128"/>
              </a:rPr>
              <a:t>    T_IPV4EP </a:t>
            </a:r>
            <a:r>
              <a:rPr lang="en-US" altLang="ja-JP" sz="1050" dirty="0" err="1">
                <a:latin typeface="Arial" panose="020B0604020202020204" pitchFamily="34" charset="0"/>
                <a:ea typeface="ＭＳ Ｐゴシック" panose="020B0600070205080204" pitchFamily="50" charset="-128"/>
              </a:rPr>
              <a:t>myaddr</a:t>
            </a:r>
            <a:r>
              <a:rPr lang="en-US" altLang="ja-JP" sz="1050" dirty="0">
                <a:latin typeface="Arial" panose="020B0604020202020204" pitchFamily="34" charset="0"/>
                <a:ea typeface="ＭＳ Ｐゴシック" panose="020B0600070205080204" pitchFamily="50" charset="-128"/>
              </a:rPr>
              <a:t>;    /* Local IP address and port number */</a:t>
            </a:r>
          </a:p>
          <a:p>
            <a:pPr>
              <a:lnSpc>
                <a:spcPct val="100000"/>
              </a:lnSpc>
              <a:buClrTx/>
              <a:buNone/>
            </a:pPr>
            <a:r>
              <a:rPr lang="en-US" altLang="ja-JP" sz="1050" dirty="0">
                <a:latin typeface="Arial" panose="020B0604020202020204" pitchFamily="34" charset="0"/>
                <a:ea typeface="ＭＳ Ｐゴシック" panose="020B0600070205080204" pitchFamily="50" charset="-128"/>
              </a:rPr>
              <a:t>} T_TCP_CREP</a:t>
            </a:r>
            <a:r>
              <a:rPr lang="en-US" altLang="ja-JP" sz="1050" dirty="0" smtClean="0">
                <a:latin typeface="Arial" panose="020B0604020202020204" pitchFamily="34" charset="0"/>
                <a:ea typeface="ＭＳ Ｐゴシック" panose="020B0600070205080204" pitchFamily="50" charset="-128"/>
              </a:rPr>
              <a:t>;</a:t>
            </a:r>
          </a:p>
          <a:p>
            <a:pPr>
              <a:lnSpc>
                <a:spcPct val="100000"/>
              </a:lnSpc>
              <a:buClrTx/>
              <a:buNone/>
            </a:pPr>
            <a:endParaRPr lang="en-US" altLang="ja-JP" sz="1050" dirty="0">
              <a:latin typeface="Arial" panose="020B0604020202020204" pitchFamily="34" charset="0"/>
              <a:ea typeface="ＭＳ Ｐゴシック" panose="020B0600070205080204" pitchFamily="50" charset="-128"/>
            </a:endParaRPr>
          </a:p>
          <a:p>
            <a:pPr>
              <a:lnSpc>
                <a:spcPct val="100000"/>
              </a:lnSpc>
              <a:buClrTx/>
              <a:buNone/>
            </a:pPr>
            <a:r>
              <a:rPr lang="en-US" altLang="ja-JP" sz="1050" dirty="0" err="1" smtClean="0">
                <a:latin typeface="Arial" panose="020B0604020202020204" pitchFamily="34" charset="0"/>
                <a:ea typeface="ＭＳ Ｐゴシック" panose="020B0600070205080204" pitchFamily="50" charset="-128"/>
              </a:rPr>
              <a:t>repatr</a:t>
            </a:r>
            <a:r>
              <a:rPr lang="en-US" altLang="ja-JP" sz="1050" dirty="0" smtClean="0">
                <a:latin typeface="Arial" panose="020B0604020202020204" pitchFamily="34" charset="0"/>
                <a:ea typeface="ＭＳ Ｐゴシック" panose="020B0600070205080204" pitchFamily="50" charset="-128"/>
              </a:rPr>
              <a:t>: </a:t>
            </a:r>
            <a:r>
              <a:rPr lang="ja-JP" altLang="en-US" sz="1050" dirty="0" smtClean="0">
                <a:latin typeface="Arial" panose="020B0604020202020204" pitchFamily="34" charset="0"/>
                <a:ea typeface="ＭＳ Ｐゴシック" panose="020B0600070205080204" pitchFamily="50" charset="-128"/>
              </a:rPr>
              <a:t> </a:t>
            </a:r>
            <a:r>
              <a:rPr lang="en-US" altLang="ja-JP" sz="1050" dirty="0" smtClean="0">
                <a:latin typeface="Arial" panose="020B0604020202020204" pitchFamily="34" charset="0"/>
                <a:ea typeface="ＭＳ Ｐゴシック" panose="020B0600070205080204" pitchFamily="50" charset="-128"/>
              </a:rPr>
              <a:t>	</a:t>
            </a:r>
            <a:r>
              <a:rPr lang="ja-JP" altLang="en-US" sz="1050" dirty="0" smtClean="0">
                <a:latin typeface="Arial" panose="020B0604020202020204" pitchFamily="34" charset="0"/>
                <a:ea typeface="ＭＳ Ｐゴシック" panose="020B0600070205080204" pitchFamily="50" charset="-128"/>
              </a:rPr>
              <a:t>受付口</a:t>
            </a:r>
            <a:r>
              <a:rPr lang="ja-JP" altLang="en-US" sz="1050" dirty="0">
                <a:latin typeface="Arial" panose="020B0604020202020204" pitchFamily="34" charset="0"/>
                <a:ea typeface="ＭＳ Ｐゴシック" panose="020B0600070205080204" pitchFamily="50" charset="-128"/>
              </a:rPr>
              <a:t>属性。未実装なので設定値としては </a:t>
            </a:r>
            <a:r>
              <a:rPr lang="en-US" altLang="ja-JP" sz="1050" dirty="0">
                <a:latin typeface="Arial" panose="020B0604020202020204" pitchFamily="34" charset="0"/>
                <a:ea typeface="ＭＳ Ｐゴシック" panose="020B0600070205080204" pitchFamily="50" charset="-128"/>
              </a:rPr>
              <a:t>0 </a:t>
            </a:r>
            <a:r>
              <a:rPr lang="ja-JP" altLang="en-US" sz="1050" dirty="0">
                <a:latin typeface="Arial" panose="020B0604020202020204" pitchFamily="34" charset="0"/>
                <a:ea typeface="ＭＳ Ｐゴシック" panose="020B0600070205080204" pitchFamily="50" charset="-128"/>
              </a:rPr>
              <a:t>がデフォルト。</a:t>
            </a:r>
            <a:endParaRPr lang="en-US" altLang="ja-JP" sz="1050" dirty="0">
              <a:latin typeface="Arial" panose="020B0604020202020204" pitchFamily="34" charset="0"/>
              <a:ea typeface="ＭＳ Ｐゴシック" panose="020B0600070205080204" pitchFamily="50" charset="-128"/>
            </a:endParaRPr>
          </a:p>
          <a:p>
            <a:pPr>
              <a:lnSpc>
                <a:spcPct val="100000"/>
              </a:lnSpc>
              <a:buClrTx/>
              <a:buNone/>
            </a:pPr>
            <a:r>
              <a:rPr lang="en-US" altLang="ja-JP" sz="1050" dirty="0" err="1" smtClean="0">
                <a:latin typeface="Arial" panose="020B0604020202020204" pitchFamily="34" charset="0"/>
                <a:ea typeface="ＭＳ Ｐゴシック" panose="020B0600070205080204" pitchFamily="50" charset="-128"/>
              </a:rPr>
              <a:t>myaddr</a:t>
            </a:r>
            <a:r>
              <a:rPr lang="en-US" altLang="ja-JP" sz="1050" dirty="0" smtClean="0">
                <a:latin typeface="Arial" panose="020B0604020202020204" pitchFamily="34" charset="0"/>
                <a:ea typeface="ＭＳ Ｐゴシック" panose="020B0600070205080204" pitchFamily="50" charset="-128"/>
              </a:rPr>
              <a:t>:</a:t>
            </a:r>
          </a:p>
          <a:p>
            <a:pPr>
              <a:lnSpc>
                <a:spcPct val="100000"/>
              </a:lnSpc>
              <a:buClrTx/>
              <a:buNone/>
            </a:pPr>
            <a:r>
              <a:rPr lang="en-US" altLang="ja-JP" sz="1050" dirty="0">
                <a:latin typeface="Arial" panose="020B0604020202020204" pitchFamily="34" charset="0"/>
                <a:ea typeface="ＭＳ Ｐゴシック" panose="020B0600070205080204" pitchFamily="50" charset="-128"/>
              </a:rPr>
              <a:t>	</a:t>
            </a:r>
            <a:r>
              <a:rPr lang="en-US" altLang="ja-JP" sz="1050" dirty="0" smtClean="0">
                <a:latin typeface="Arial" panose="020B0604020202020204" pitchFamily="34" charset="0"/>
                <a:ea typeface="ＭＳ Ｐゴシック" panose="020B0600070205080204" pitchFamily="50" charset="-128"/>
              </a:rPr>
              <a:t>-&gt;</a:t>
            </a:r>
            <a:r>
              <a:rPr lang="en-US" altLang="ja-JP" sz="1050" dirty="0" err="1" smtClean="0">
                <a:latin typeface="Arial" panose="020B0604020202020204" pitchFamily="34" charset="0"/>
                <a:ea typeface="ＭＳ Ｐゴシック" panose="020B0600070205080204" pitchFamily="50" charset="-128"/>
              </a:rPr>
              <a:t>ipaddr</a:t>
            </a:r>
            <a:r>
              <a:rPr lang="en-US" altLang="ja-JP" sz="1050" dirty="0" smtClean="0">
                <a:latin typeface="Arial" panose="020B0604020202020204" pitchFamily="34" charset="0"/>
                <a:ea typeface="ＭＳ Ｐゴシック" panose="020B0600070205080204" pitchFamily="50" charset="-128"/>
              </a:rPr>
              <a:t>:	</a:t>
            </a:r>
            <a:r>
              <a:rPr lang="ja-JP" altLang="en-US" sz="1050" dirty="0" smtClean="0">
                <a:latin typeface="Arial" panose="020B0604020202020204" pitchFamily="34" charset="0"/>
                <a:ea typeface="ＭＳ Ｐゴシック" panose="020B0600070205080204" pitchFamily="50" charset="-128"/>
              </a:rPr>
              <a:t>接続</a:t>
            </a:r>
            <a:r>
              <a:rPr lang="ja-JP" altLang="en-US" sz="1050" dirty="0">
                <a:latin typeface="Arial" panose="020B0604020202020204" pitchFamily="34" charset="0"/>
                <a:ea typeface="ＭＳ Ｐゴシック" panose="020B0600070205080204" pitchFamily="50" charset="-128"/>
              </a:rPr>
              <a:t>受付</a:t>
            </a:r>
            <a:r>
              <a:rPr lang="ja-JP" altLang="en-US" sz="1050" dirty="0" smtClean="0">
                <a:latin typeface="Arial" panose="020B0604020202020204" pitchFamily="34" charset="0"/>
                <a:ea typeface="ＭＳ Ｐゴシック" panose="020B0600070205080204" pitchFamily="50" charset="-128"/>
              </a:rPr>
              <a:t>ローカル</a:t>
            </a:r>
            <a:r>
              <a:rPr lang="en-US" altLang="ja-JP" sz="1050" dirty="0" smtClean="0">
                <a:latin typeface="Arial" panose="020B0604020202020204" pitchFamily="34" charset="0"/>
                <a:ea typeface="ＭＳ Ｐゴシック" panose="020B0600070205080204" pitchFamily="50" charset="-128"/>
              </a:rPr>
              <a:t>IP</a:t>
            </a:r>
            <a:r>
              <a:rPr lang="ja-JP" altLang="en-US" sz="1050" dirty="0" smtClean="0">
                <a:latin typeface="Arial" panose="020B0604020202020204" pitchFamily="34" charset="0"/>
                <a:ea typeface="ＭＳ Ｐゴシック" panose="020B0600070205080204" pitchFamily="50" charset="-128"/>
              </a:rPr>
              <a:t>アドレス。未実装なので設定値</a:t>
            </a:r>
            <a:endParaRPr lang="en-US" altLang="ja-JP" sz="1050" dirty="0" smtClean="0">
              <a:latin typeface="Arial" panose="020B0604020202020204" pitchFamily="34" charset="0"/>
              <a:ea typeface="ＭＳ Ｐゴシック" panose="020B0600070205080204" pitchFamily="50" charset="-128"/>
            </a:endParaRPr>
          </a:p>
          <a:p>
            <a:pPr>
              <a:lnSpc>
                <a:spcPct val="100000"/>
              </a:lnSpc>
              <a:buClrTx/>
              <a:buNone/>
            </a:pPr>
            <a:r>
              <a:rPr lang="en-US" altLang="ja-JP" sz="1050" dirty="0">
                <a:latin typeface="Arial" panose="020B0604020202020204" pitchFamily="34" charset="0"/>
                <a:ea typeface="ＭＳ Ｐゴシック" panose="020B0600070205080204" pitchFamily="50" charset="-128"/>
              </a:rPr>
              <a:t>	</a:t>
            </a:r>
            <a:r>
              <a:rPr lang="en-US" altLang="ja-JP" sz="1050" dirty="0" smtClean="0">
                <a:latin typeface="Arial" panose="020B0604020202020204" pitchFamily="34" charset="0"/>
                <a:ea typeface="ＭＳ Ｐゴシック" panose="020B0600070205080204" pitchFamily="50" charset="-128"/>
              </a:rPr>
              <a:t>	</a:t>
            </a:r>
            <a:r>
              <a:rPr lang="ja-JP" altLang="en-US" sz="1050" dirty="0" smtClean="0">
                <a:latin typeface="Arial" panose="020B0604020202020204" pitchFamily="34" charset="0"/>
                <a:ea typeface="ＭＳ Ｐゴシック" panose="020B0600070205080204" pitchFamily="50" charset="-128"/>
              </a:rPr>
              <a:t>としては </a:t>
            </a:r>
            <a:r>
              <a:rPr lang="en-US" altLang="ja-JP" sz="1050" dirty="0" smtClean="0">
                <a:latin typeface="Arial" panose="020B0604020202020204" pitchFamily="34" charset="0"/>
                <a:ea typeface="ＭＳ Ｐゴシック" panose="020B0600070205080204" pitchFamily="50" charset="-128"/>
              </a:rPr>
              <a:t>0 </a:t>
            </a:r>
            <a:r>
              <a:rPr lang="ja-JP" altLang="en-US" sz="1050" dirty="0" smtClean="0">
                <a:latin typeface="Arial" panose="020B0604020202020204" pitchFamily="34" charset="0"/>
                <a:ea typeface="ＭＳ Ｐゴシック" panose="020B0600070205080204" pitchFamily="50" charset="-128"/>
              </a:rPr>
              <a:t>がデフォルト。</a:t>
            </a:r>
            <a:endParaRPr lang="en-US" altLang="ja-JP" sz="1050" dirty="0" smtClean="0">
              <a:latin typeface="Arial" panose="020B0604020202020204" pitchFamily="34" charset="0"/>
              <a:ea typeface="ＭＳ Ｐゴシック" panose="020B0600070205080204" pitchFamily="50" charset="-128"/>
            </a:endParaRPr>
          </a:p>
          <a:p>
            <a:pPr>
              <a:lnSpc>
                <a:spcPct val="100000"/>
              </a:lnSpc>
              <a:buClrTx/>
              <a:buNone/>
            </a:pPr>
            <a:r>
              <a:rPr lang="en-US" altLang="ja-JP" sz="1050" dirty="0">
                <a:latin typeface="Arial" panose="020B0604020202020204" pitchFamily="34" charset="0"/>
                <a:ea typeface="ＭＳ Ｐゴシック" panose="020B0600070205080204" pitchFamily="50" charset="-128"/>
              </a:rPr>
              <a:t>	</a:t>
            </a:r>
            <a:r>
              <a:rPr lang="en-US" altLang="ja-JP" sz="1050" dirty="0" smtClean="0">
                <a:latin typeface="Arial" panose="020B0604020202020204" pitchFamily="34" charset="0"/>
                <a:ea typeface="ＭＳ Ｐゴシック" panose="020B0600070205080204" pitchFamily="50" charset="-128"/>
              </a:rPr>
              <a:t>-&gt;</a:t>
            </a:r>
            <a:r>
              <a:rPr lang="en-US" altLang="ja-JP" sz="1050" dirty="0" err="1" smtClean="0">
                <a:latin typeface="Arial" panose="020B0604020202020204" pitchFamily="34" charset="0"/>
                <a:ea typeface="ＭＳ Ｐゴシック" panose="020B0600070205080204" pitchFamily="50" charset="-128"/>
              </a:rPr>
              <a:t>portno</a:t>
            </a:r>
            <a:r>
              <a:rPr lang="en-US" altLang="ja-JP" sz="1050" dirty="0" smtClean="0">
                <a:latin typeface="Arial" panose="020B0604020202020204" pitchFamily="34" charset="0"/>
                <a:ea typeface="ＭＳ Ｐゴシック" panose="020B0600070205080204" pitchFamily="50" charset="-128"/>
              </a:rPr>
              <a:t>:	</a:t>
            </a:r>
            <a:r>
              <a:rPr lang="ja-JP" altLang="en-US" sz="1050" dirty="0" smtClean="0">
                <a:latin typeface="Arial" panose="020B0604020202020204" pitchFamily="34" charset="0"/>
                <a:ea typeface="ＭＳ Ｐゴシック" panose="020B0600070205080204" pitchFamily="50" charset="-128"/>
              </a:rPr>
              <a:t>接続待受ローカルポート番号。</a:t>
            </a:r>
            <a:endParaRPr lang="en-US" altLang="ja-JP" sz="1050" dirty="0" smtClean="0">
              <a:latin typeface="Arial" panose="020B0604020202020204" pitchFamily="34" charset="0"/>
              <a:ea typeface="ＭＳ Ｐゴシック" panose="020B0600070205080204" pitchFamily="50" charset="-128"/>
            </a:endParaRPr>
          </a:p>
          <a:p>
            <a:pPr>
              <a:lnSpc>
                <a:spcPct val="100000"/>
              </a:lnSpc>
              <a:buClrTx/>
              <a:buNone/>
            </a:pPr>
            <a:r>
              <a:rPr lang="en-US" altLang="ja-JP" sz="1050" dirty="0">
                <a:latin typeface="Arial" panose="020B0604020202020204" pitchFamily="34" charset="0"/>
                <a:ea typeface="ＭＳ Ｐゴシック" panose="020B0600070205080204" pitchFamily="50" charset="-128"/>
              </a:rPr>
              <a:t>	</a:t>
            </a:r>
            <a:r>
              <a:rPr lang="en-US" altLang="ja-JP" sz="1050" dirty="0" smtClean="0">
                <a:latin typeface="Arial" panose="020B0604020202020204" pitchFamily="34" charset="0"/>
                <a:ea typeface="ＭＳ Ｐゴシック" panose="020B0600070205080204" pitchFamily="50" charset="-128"/>
              </a:rPr>
              <a:t>	</a:t>
            </a:r>
            <a:r>
              <a:rPr lang="ja-JP" altLang="en-US" sz="1050" dirty="0" smtClean="0">
                <a:latin typeface="Arial" panose="020B0604020202020204" pitchFamily="34" charset="0"/>
                <a:ea typeface="ＭＳ Ｐゴシック" panose="020B0600070205080204" pitchFamily="50" charset="-128"/>
              </a:rPr>
              <a:t>待ち受けたいポートを設定。</a:t>
            </a:r>
            <a:endParaRPr lang="en-US" altLang="ja-JP" sz="1050" dirty="0" smtClean="0">
              <a:latin typeface="Arial" panose="020B0604020202020204" pitchFamily="34" charset="0"/>
              <a:ea typeface="ＭＳ Ｐゴシック" panose="020B0600070205080204" pitchFamily="50" charset="-128"/>
            </a:endParaRPr>
          </a:p>
        </p:txBody>
      </p:sp>
      <p:cxnSp>
        <p:nvCxnSpPr>
          <p:cNvPr id="31" name="直線矢印コネクタ 30"/>
          <p:cNvCxnSpPr>
            <a:stCxn id="63" idx="2"/>
            <a:endCxn id="62" idx="0"/>
          </p:cNvCxnSpPr>
          <p:nvPr/>
        </p:nvCxnSpPr>
        <p:spPr>
          <a:xfrm flipH="1">
            <a:off x="2580612" y="2115998"/>
            <a:ext cx="709088" cy="70615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 Box 52"/>
          <p:cNvSpPr txBox="1">
            <a:spLocks noChangeArrowheads="1"/>
          </p:cNvSpPr>
          <p:nvPr/>
        </p:nvSpPr>
        <p:spPr bwMode="auto">
          <a:xfrm>
            <a:off x="1199456" y="4706209"/>
            <a:ext cx="3375651" cy="369332"/>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en-US" altLang="ja-JP" sz="1800" dirty="0" err="1" smtClean="0">
                <a:latin typeface="Arial" panose="020B0604020202020204" pitchFamily="34" charset="0"/>
                <a:ea typeface="ＭＳ Ｐゴシック" panose="020B0600070205080204" pitchFamily="50" charset="-128"/>
              </a:rPr>
              <a:t>tcp_acp_cep</a:t>
            </a:r>
            <a:r>
              <a:rPr lang="en-US" altLang="ja-JP" sz="1800" dirty="0" smtClean="0">
                <a:latin typeface="Arial" panose="020B0604020202020204" pitchFamily="34" charset="0"/>
                <a:ea typeface="ＭＳ Ｐゴシック" panose="020B0600070205080204" pitchFamily="50" charset="-128"/>
              </a:rPr>
              <a:t>(…, </a:t>
            </a:r>
            <a:r>
              <a:rPr lang="en-US" altLang="ja-JP" sz="1800" dirty="0" smtClean="0">
                <a:solidFill>
                  <a:srgbClr val="FF0000"/>
                </a:solidFill>
                <a:latin typeface="Arial" panose="020B0604020202020204" pitchFamily="34" charset="0"/>
                <a:ea typeface="ＭＳ Ｐゴシック" panose="020B0600070205080204" pitchFamily="50" charset="-128"/>
              </a:rPr>
              <a:t>1</a:t>
            </a:r>
            <a:r>
              <a:rPr lang="en-US" altLang="ja-JP" sz="1800" dirty="0" smtClean="0">
                <a:latin typeface="Arial" panose="020B0604020202020204" pitchFamily="34" charset="0"/>
                <a:ea typeface="ＭＳ Ｐゴシック" panose="020B0600070205080204" pitchFamily="50" charset="-128"/>
              </a:rPr>
              <a:t>, …</a:t>
            </a:r>
            <a:endParaRPr lang="en-US" altLang="ja-JP" sz="1800" dirty="0">
              <a:latin typeface="Arial" panose="020B0604020202020204" pitchFamily="34" charset="0"/>
              <a:ea typeface="ＭＳ Ｐゴシック" panose="020B0600070205080204" pitchFamily="50" charset="-128"/>
            </a:endParaRPr>
          </a:p>
        </p:txBody>
      </p:sp>
      <p:sp>
        <p:nvSpPr>
          <p:cNvPr id="35" name="Text Box 52"/>
          <p:cNvSpPr txBox="1">
            <a:spLocks noChangeArrowheads="1"/>
          </p:cNvSpPr>
          <p:nvPr/>
        </p:nvSpPr>
        <p:spPr bwMode="auto">
          <a:xfrm>
            <a:off x="1199456" y="5188127"/>
            <a:ext cx="3375651" cy="369332"/>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en-US" altLang="ja-JP" sz="1800" dirty="0" err="1" smtClean="0">
                <a:latin typeface="Arial" panose="020B0604020202020204" pitchFamily="34" charset="0"/>
                <a:ea typeface="ＭＳ Ｐゴシック" panose="020B0600070205080204" pitchFamily="50" charset="-128"/>
              </a:rPr>
              <a:t>tcp_acp_cep</a:t>
            </a:r>
            <a:r>
              <a:rPr lang="en-US" altLang="ja-JP" sz="1800" dirty="0" smtClean="0">
                <a:latin typeface="Arial" panose="020B0604020202020204" pitchFamily="34" charset="0"/>
                <a:ea typeface="ＭＳ Ｐゴシック" panose="020B0600070205080204" pitchFamily="50" charset="-128"/>
              </a:rPr>
              <a:t>(..., </a:t>
            </a:r>
            <a:r>
              <a:rPr lang="en-US" altLang="ja-JP" sz="1800" dirty="0" smtClean="0">
                <a:solidFill>
                  <a:srgbClr val="FF0000"/>
                </a:solidFill>
                <a:latin typeface="Arial" panose="020B0604020202020204" pitchFamily="34" charset="0"/>
                <a:ea typeface="ＭＳ Ｐゴシック" panose="020B0600070205080204" pitchFamily="50" charset="-128"/>
              </a:rPr>
              <a:t>2</a:t>
            </a:r>
            <a:r>
              <a:rPr lang="en-US" altLang="ja-JP" sz="1800" dirty="0" smtClean="0">
                <a:latin typeface="Arial" panose="020B0604020202020204" pitchFamily="34" charset="0"/>
                <a:ea typeface="ＭＳ Ｐゴシック" panose="020B0600070205080204" pitchFamily="50" charset="-128"/>
              </a:rPr>
              <a:t>, …</a:t>
            </a:r>
            <a:endParaRPr lang="en-US" altLang="ja-JP" sz="1800" dirty="0">
              <a:latin typeface="Arial" panose="020B0604020202020204" pitchFamily="34" charset="0"/>
              <a:ea typeface="ＭＳ Ｐゴシック" panose="020B0600070205080204" pitchFamily="50" charset="-128"/>
            </a:endParaRPr>
          </a:p>
        </p:txBody>
      </p:sp>
      <p:sp>
        <p:nvSpPr>
          <p:cNvPr id="8" name="テキスト ボックス 7"/>
          <p:cNvSpPr txBox="1"/>
          <p:nvPr/>
        </p:nvSpPr>
        <p:spPr>
          <a:xfrm>
            <a:off x="1139111" y="5670045"/>
            <a:ext cx="4301177" cy="646331"/>
          </a:xfrm>
          <a:prstGeom prst="rect">
            <a:avLst/>
          </a:prstGeom>
          <a:noFill/>
        </p:spPr>
        <p:txBody>
          <a:bodyPr wrap="none" rtlCol="0">
            <a:spAutoFit/>
          </a:bodyPr>
          <a:lstStyle/>
          <a:p>
            <a:r>
              <a:rPr kumimoji="1" lang="ja-JP" altLang="en-US" dirty="0" smtClean="0"/>
              <a:t>受付口</a:t>
            </a:r>
            <a:r>
              <a:rPr kumimoji="1" lang="en-US" altLang="ja-JP" dirty="0" smtClean="0"/>
              <a:t>(=</a:t>
            </a:r>
            <a:r>
              <a:rPr kumimoji="1" lang="ja-JP" altLang="en-US" dirty="0" smtClean="0"/>
              <a:t>実質待ち受けポート番号</a:t>
            </a:r>
            <a:r>
              <a:rPr kumimoji="1" lang="en-US" altLang="ja-JP" dirty="0" smtClean="0"/>
              <a:t>)ID</a:t>
            </a:r>
            <a:r>
              <a:rPr kumimoji="1" lang="ja-JP" altLang="en-US" dirty="0" smtClean="0"/>
              <a:t>は</a:t>
            </a:r>
            <a:endParaRPr kumimoji="1" lang="en-US" altLang="ja-JP" dirty="0" smtClean="0"/>
          </a:p>
          <a:p>
            <a:r>
              <a:rPr kumimoji="1" lang="en-US" altLang="ja-JP" dirty="0" err="1" smtClean="0"/>
              <a:t>tcp_acp_cep</a:t>
            </a:r>
            <a:r>
              <a:rPr kumimoji="1" lang="en-US" altLang="ja-JP" dirty="0" smtClean="0"/>
              <a:t>()</a:t>
            </a:r>
            <a:r>
              <a:rPr kumimoji="1" lang="ja-JP" altLang="en-US" dirty="0" err="1" smtClean="0"/>
              <a:t>の第</a:t>
            </a:r>
            <a:r>
              <a:rPr kumimoji="1" lang="en-US" altLang="ja-JP" dirty="0" smtClean="0"/>
              <a:t>2</a:t>
            </a:r>
            <a:r>
              <a:rPr kumimoji="1" lang="ja-JP" altLang="en-US" dirty="0" smtClean="0"/>
              <a:t>引数で指定。</a:t>
            </a:r>
            <a:endParaRPr kumimoji="1" lang="ja-JP" altLang="en-US" dirty="0"/>
          </a:p>
        </p:txBody>
      </p:sp>
    </p:spTree>
    <p:extLst>
      <p:ext uri="{BB962C8B-B14F-4D97-AF65-F5344CB8AC3E}">
        <p14:creationId xmlns:p14="http://schemas.microsoft.com/office/powerpoint/2010/main" val="3651200706"/>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324" y="1613168"/>
            <a:ext cx="5111357" cy="3489002"/>
          </a:xfrm>
          <a:prstGeom prst="rect">
            <a:avLst/>
          </a:prstGeom>
        </p:spPr>
      </p:pic>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194</a:t>
            </a:fld>
            <a:endParaRPr lang="de-DE" dirty="0"/>
          </a:p>
        </p:txBody>
      </p:sp>
      <p:sp>
        <p:nvSpPr>
          <p:cNvPr id="6" name="タイトル 1"/>
          <p:cNvSpPr>
            <a:spLocks noGrp="1"/>
          </p:cNvSpPr>
          <p:nvPr>
            <p:ph type="title"/>
          </p:nvPr>
        </p:nvSpPr>
        <p:spPr>
          <a:xfrm>
            <a:off x="1080000" y="686701"/>
            <a:ext cx="10992664" cy="692497"/>
          </a:xfrm>
        </p:spPr>
        <p:txBody>
          <a:bodyPr/>
          <a:lstStyle/>
          <a:p>
            <a:r>
              <a:rPr kumimoji="1" lang="ja-JP" altLang="en-US" dirty="0" smtClean="0"/>
              <a:t>通信端点</a:t>
            </a:r>
            <a:r>
              <a:rPr kumimoji="1" lang="ja-JP" altLang="en-US" dirty="0"/>
              <a:t>の</a:t>
            </a:r>
            <a:r>
              <a:rPr kumimoji="1" lang="ja-JP" altLang="en-US" dirty="0" smtClean="0"/>
              <a:t>概念</a:t>
            </a:r>
            <a:r>
              <a:rPr kumimoji="1" lang="en-US" altLang="ja-JP" dirty="0" smtClean="0"/>
              <a:t/>
            </a:r>
            <a:br>
              <a:rPr kumimoji="1" lang="en-US" altLang="ja-JP" dirty="0" smtClean="0"/>
            </a:br>
            <a:r>
              <a:rPr lang="ja-JP" altLang="en-US" sz="1800" dirty="0"/>
              <a:t>実際</a:t>
            </a:r>
            <a:r>
              <a:rPr lang="ja-JP" altLang="en-US" sz="1800" dirty="0" smtClean="0"/>
              <a:t>の設定値</a:t>
            </a:r>
            <a:r>
              <a:rPr lang="en-US" altLang="ja-JP" sz="1800" dirty="0" smtClean="0"/>
              <a:t>: </a:t>
            </a:r>
            <a:r>
              <a:rPr lang="ja-JP" altLang="en-US" sz="1800" dirty="0" smtClean="0"/>
              <a:t>スマートコンフィグレータが出力した設定値</a:t>
            </a:r>
            <a:endParaRPr lang="ja-JP" altLang="en-US" sz="1800" dirty="0"/>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3832" y="2492896"/>
            <a:ext cx="7434168" cy="3744416"/>
          </a:xfrm>
          <a:prstGeom prst="rect">
            <a:avLst/>
          </a:prstGeom>
        </p:spPr>
      </p:pic>
      <p:sp>
        <p:nvSpPr>
          <p:cNvPr id="9" name="Rectangle 29"/>
          <p:cNvSpPr>
            <a:spLocks noChangeArrowheads="1"/>
          </p:cNvSpPr>
          <p:nvPr/>
        </p:nvSpPr>
        <p:spPr bwMode="auto">
          <a:xfrm>
            <a:off x="191345" y="1613168"/>
            <a:ext cx="888655" cy="191731"/>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10" name="Rectangle 29"/>
          <p:cNvSpPr>
            <a:spLocks noChangeArrowheads="1"/>
          </p:cNvSpPr>
          <p:nvPr/>
        </p:nvSpPr>
        <p:spPr bwMode="auto">
          <a:xfrm>
            <a:off x="467096" y="4164713"/>
            <a:ext cx="888655" cy="191731"/>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11" name="Rectangle 29"/>
          <p:cNvSpPr>
            <a:spLocks noChangeArrowheads="1"/>
          </p:cNvSpPr>
          <p:nvPr/>
        </p:nvSpPr>
        <p:spPr bwMode="auto">
          <a:xfrm>
            <a:off x="752276" y="4936212"/>
            <a:ext cx="792087" cy="288032"/>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12" name="Rectangle 29"/>
          <p:cNvSpPr>
            <a:spLocks noChangeArrowheads="1"/>
          </p:cNvSpPr>
          <p:nvPr/>
        </p:nvSpPr>
        <p:spPr bwMode="auto">
          <a:xfrm>
            <a:off x="1991544" y="2708920"/>
            <a:ext cx="2149126" cy="504056"/>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13" name="直線矢印コネクタ 12"/>
          <p:cNvCxnSpPr>
            <a:stCxn id="9" idx="2"/>
            <a:endCxn id="10" idx="0"/>
          </p:cNvCxnSpPr>
          <p:nvPr/>
        </p:nvCxnSpPr>
        <p:spPr>
          <a:xfrm>
            <a:off x="635673" y="1804899"/>
            <a:ext cx="275751" cy="235981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a:stCxn id="10" idx="2"/>
            <a:endCxn id="11" idx="0"/>
          </p:cNvCxnSpPr>
          <p:nvPr/>
        </p:nvCxnSpPr>
        <p:spPr>
          <a:xfrm>
            <a:off x="911424" y="4356444"/>
            <a:ext cx="236896" cy="57976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a:stCxn id="11" idx="3"/>
            <a:endCxn id="12" idx="2"/>
          </p:cNvCxnSpPr>
          <p:nvPr/>
        </p:nvCxnSpPr>
        <p:spPr>
          <a:xfrm flipV="1">
            <a:off x="1544363" y="3212976"/>
            <a:ext cx="1521744" cy="186725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9"/>
          <p:cNvSpPr>
            <a:spLocks noChangeArrowheads="1"/>
          </p:cNvSpPr>
          <p:nvPr/>
        </p:nvSpPr>
        <p:spPr bwMode="auto">
          <a:xfrm>
            <a:off x="10848528" y="5032077"/>
            <a:ext cx="802753" cy="192167"/>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24" name="Rectangle 29"/>
          <p:cNvSpPr>
            <a:spLocks noChangeArrowheads="1"/>
          </p:cNvSpPr>
          <p:nvPr/>
        </p:nvSpPr>
        <p:spPr bwMode="auto">
          <a:xfrm>
            <a:off x="5350757" y="3140969"/>
            <a:ext cx="3409539" cy="504056"/>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25" name="直線矢印コネクタ 24"/>
          <p:cNvCxnSpPr>
            <a:stCxn id="23" idx="1"/>
            <a:endCxn id="24" idx="3"/>
          </p:cNvCxnSpPr>
          <p:nvPr/>
        </p:nvCxnSpPr>
        <p:spPr>
          <a:xfrm flipH="1" flipV="1">
            <a:off x="8760296" y="3392997"/>
            <a:ext cx="2088232" cy="173516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4085423"/>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492801"/>
            <a:ext cx="9000000" cy="886397"/>
          </a:xfrm>
        </p:spPr>
        <p:txBody>
          <a:bodyPr/>
          <a:lstStyle/>
          <a:p>
            <a:r>
              <a:rPr kumimoji="1" lang="ja-JP" altLang="en-US" dirty="0" smtClean="0"/>
              <a:t>ブロッキングコール</a:t>
            </a:r>
            <a:r>
              <a:rPr kumimoji="1" lang="en-US" altLang="ja-JP" dirty="0" smtClean="0"/>
              <a:t/>
            </a:r>
            <a:br>
              <a:rPr kumimoji="1" lang="en-US" altLang="ja-JP" dirty="0" smtClean="0"/>
            </a:br>
            <a:r>
              <a:rPr kumimoji="1" lang="en-US" altLang="ja-JP" dirty="0" err="1" smtClean="0"/>
              <a:t>tcp_acp_cep</a:t>
            </a:r>
            <a:r>
              <a:rPr kumimoji="1" lang="en-US" altLang="ja-JP" dirty="0" smtClean="0"/>
              <a:t>() TCP</a:t>
            </a:r>
            <a:r>
              <a:rPr kumimoji="1" lang="ja-JP" altLang="en-US" dirty="0" smtClean="0"/>
              <a:t>接続待ち受け</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195</a:t>
            </a:fld>
            <a:endParaRPr lang="de-DE" dirty="0"/>
          </a:p>
        </p:txBody>
      </p:sp>
      <p:sp>
        <p:nvSpPr>
          <p:cNvPr id="8" name="正方形/長方形 7"/>
          <p:cNvSpPr/>
          <p:nvPr/>
        </p:nvSpPr>
        <p:spPr>
          <a:xfrm>
            <a:off x="551384" y="1916832"/>
            <a:ext cx="11521280" cy="3693319"/>
          </a:xfrm>
          <a:prstGeom prst="rect">
            <a:avLst/>
          </a:prstGeom>
        </p:spPr>
        <p:txBody>
          <a:bodyPr wrap="square">
            <a:spAutoFit/>
          </a:bodyPr>
          <a:lstStyle/>
          <a:p>
            <a:r>
              <a:rPr lang="en-US" altLang="ja-JP" dirty="0" err="1"/>
              <a:t>tcp_acp_cep</a:t>
            </a:r>
            <a:r>
              <a:rPr lang="en-US" altLang="ja-JP" dirty="0"/>
              <a:t>()</a:t>
            </a:r>
          </a:p>
          <a:p>
            <a:pPr lvl="1"/>
            <a:r>
              <a:rPr lang="ja-JP" altLang="en-US" dirty="0"/>
              <a:t>第</a:t>
            </a:r>
            <a:r>
              <a:rPr lang="en-US" altLang="ja-JP" dirty="0"/>
              <a:t>1</a:t>
            </a:r>
            <a:r>
              <a:rPr lang="ja-JP" altLang="en-US" dirty="0"/>
              <a:t>引数</a:t>
            </a:r>
            <a:endParaRPr lang="en-US" altLang="ja-JP" dirty="0"/>
          </a:p>
          <a:p>
            <a:pPr lvl="2"/>
            <a:r>
              <a:rPr lang="ja-JP" altLang="en-US" dirty="0"/>
              <a:t>通信端点</a:t>
            </a:r>
            <a:r>
              <a:rPr lang="en-US" altLang="ja-JP" dirty="0" smtClean="0"/>
              <a:t>ID</a:t>
            </a:r>
            <a:r>
              <a:rPr lang="ja-JP" altLang="en-US" dirty="0" smtClean="0"/>
              <a:t>を指定。</a:t>
            </a:r>
            <a:endParaRPr lang="en-US" altLang="ja-JP" dirty="0" smtClean="0"/>
          </a:p>
          <a:p>
            <a:pPr lvl="1"/>
            <a:r>
              <a:rPr lang="ja-JP" altLang="en-US" dirty="0" smtClean="0"/>
              <a:t>第</a:t>
            </a:r>
            <a:r>
              <a:rPr lang="en-US" altLang="ja-JP" dirty="0" smtClean="0"/>
              <a:t>2</a:t>
            </a:r>
            <a:r>
              <a:rPr lang="ja-JP" altLang="en-US" dirty="0" smtClean="0"/>
              <a:t>引数</a:t>
            </a:r>
            <a:endParaRPr lang="en-US" altLang="ja-JP" dirty="0" smtClean="0"/>
          </a:p>
          <a:p>
            <a:pPr lvl="2"/>
            <a:r>
              <a:rPr lang="ja-JP" altLang="en-US" dirty="0" smtClean="0"/>
              <a:t>受付</a:t>
            </a:r>
            <a:r>
              <a:rPr lang="ja-JP" altLang="en-US" dirty="0"/>
              <a:t>口</a:t>
            </a:r>
            <a:r>
              <a:rPr lang="en-US" altLang="ja-JP" dirty="0" smtClean="0"/>
              <a:t>ID</a:t>
            </a:r>
            <a:r>
              <a:rPr lang="ja-JP" altLang="en-US" dirty="0" smtClean="0"/>
              <a:t>を指定。</a:t>
            </a:r>
            <a:endParaRPr lang="en-US" altLang="ja-JP" dirty="0" smtClean="0"/>
          </a:p>
          <a:p>
            <a:pPr lvl="1"/>
            <a:r>
              <a:rPr lang="ja-JP" altLang="en-US" dirty="0" smtClean="0"/>
              <a:t>第</a:t>
            </a:r>
            <a:r>
              <a:rPr lang="en-US" altLang="ja-JP" dirty="0" smtClean="0"/>
              <a:t>3</a:t>
            </a:r>
            <a:r>
              <a:rPr lang="ja-JP" altLang="en-US" dirty="0" smtClean="0"/>
              <a:t>引数</a:t>
            </a:r>
            <a:endParaRPr lang="en-US" altLang="ja-JP" dirty="0" smtClean="0"/>
          </a:p>
          <a:p>
            <a:pPr lvl="2"/>
            <a:r>
              <a:rPr lang="ja-JP" altLang="en-US" dirty="0" smtClean="0"/>
              <a:t>接続</a:t>
            </a:r>
            <a:r>
              <a:rPr lang="ja-JP" altLang="en-US" dirty="0"/>
              <a:t>してきた通信相手の</a:t>
            </a:r>
            <a:r>
              <a:rPr lang="en-US" altLang="ja-JP" dirty="0"/>
              <a:t>IP</a:t>
            </a:r>
            <a:r>
              <a:rPr lang="ja-JP" altLang="en-US" dirty="0"/>
              <a:t>アドレスとポート番号を格納するための</a:t>
            </a:r>
            <a:r>
              <a:rPr lang="ja-JP" altLang="en-US" dirty="0" smtClean="0"/>
              <a:t>領域。</a:t>
            </a:r>
            <a:endParaRPr lang="en-US" altLang="ja-JP" dirty="0" smtClean="0"/>
          </a:p>
          <a:p>
            <a:pPr lvl="2"/>
            <a:r>
              <a:rPr lang="en-US" altLang="ja-JP" dirty="0" smtClean="0"/>
              <a:t>T_IPV4EP</a:t>
            </a:r>
            <a:r>
              <a:rPr lang="ja-JP" altLang="en-US" dirty="0"/>
              <a:t>型の構造体変数を定義し、そのポインタを</a:t>
            </a:r>
            <a:r>
              <a:rPr lang="ja-JP" altLang="en-US" dirty="0" smtClean="0"/>
              <a:t>指定する。</a:t>
            </a:r>
            <a:endParaRPr lang="en-US" altLang="ja-JP" dirty="0"/>
          </a:p>
          <a:p>
            <a:pPr lvl="2"/>
            <a:r>
              <a:rPr lang="ja-JP" altLang="en-US" dirty="0"/>
              <a:t>中身は設定しなくても</a:t>
            </a:r>
            <a:r>
              <a:rPr lang="en-US" altLang="ja-JP" dirty="0" smtClean="0"/>
              <a:t>OK</a:t>
            </a:r>
            <a:r>
              <a:rPr lang="ja-JP" altLang="en-US" dirty="0" err="1" smtClean="0"/>
              <a:t>。</a:t>
            </a:r>
            <a:endParaRPr lang="en-US" altLang="ja-JP" dirty="0"/>
          </a:p>
          <a:p>
            <a:pPr lvl="1"/>
            <a:r>
              <a:rPr lang="ja-JP" altLang="en-US" dirty="0"/>
              <a:t>第</a:t>
            </a:r>
            <a:r>
              <a:rPr lang="en-US" altLang="ja-JP" dirty="0"/>
              <a:t>4</a:t>
            </a:r>
            <a:r>
              <a:rPr lang="ja-JP" altLang="en-US" dirty="0"/>
              <a:t>引数</a:t>
            </a:r>
            <a:endParaRPr lang="en-US" altLang="ja-JP" dirty="0"/>
          </a:p>
          <a:p>
            <a:pPr lvl="2"/>
            <a:r>
              <a:rPr lang="ja-JP" altLang="en-US" dirty="0"/>
              <a:t>タイムアウト</a:t>
            </a:r>
            <a:r>
              <a:rPr lang="ja-JP" altLang="en-US" dirty="0" smtClean="0"/>
              <a:t>引数。</a:t>
            </a:r>
            <a:r>
              <a:rPr lang="ja-JP" altLang="en-US" dirty="0"/>
              <a:t>今回は</a:t>
            </a:r>
            <a:r>
              <a:rPr lang="en-US" altLang="ja-JP" dirty="0" smtClean="0"/>
              <a:t>TMO_FEVR(</a:t>
            </a:r>
            <a:r>
              <a:rPr lang="ja-JP" altLang="en-US" dirty="0" smtClean="0"/>
              <a:t>ブロッキングコール</a:t>
            </a:r>
            <a:r>
              <a:rPr lang="en-US" altLang="ja-JP" dirty="0"/>
              <a:t>)</a:t>
            </a:r>
            <a:r>
              <a:rPr lang="ja-JP" altLang="en-US" dirty="0"/>
              <a:t>を</a:t>
            </a:r>
            <a:r>
              <a:rPr lang="ja-JP" altLang="en-US" dirty="0" smtClean="0"/>
              <a:t>指定。</a:t>
            </a:r>
            <a:endParaRPr lang="en-US" altLang="ja-JP" dirty="0" smtClean="0"/>
          </a:p>
          <a:p>
            <a:pPr lvl="2"/>
            <a:r>
              <a:rPr lang="en-US" altLang="ja-JP" dirty="0" smtClean="0"/>
              <a:t>TMO_NBLK(</a:t>
            </a:r>
            <a:r>
              <a:rPr lang="ja-JP" altLang="en-US" dirty="0" smtClean="0"/>
              <a:t>ノンブロッキングコール</a:t>
            </a:r>
            <a:r>
              <a:rPr lang="en-US" altLang="ja-JP" dirty="0" smtClean="0"/>
              <a:t>)</a:t>
            </a:r>
            <a:r>
              <a:rPr lang="ja-JP" altLang="en-US" dirty="0" smtClean="0"/>
              <a:t>やタイムアウト時間を</a:t>
            </a:r>
            <a:endParaRPr lang="en-US" altLang="ja-JP" dirty="0" smtClean="0"/>
          </a:p>
          <a:p>
            <a:pPr lvl="2"/>
            <a:r>
              <a:rPr lang="ja-JP" altLang="en-US" dirty="0" smtClean="0"/>
              <a:t>正数</a:t>
            </a:r>
            <a:r>
              <a:rPr lang="en-US" altLang="ja-JP" dirty="0" smtClean="0"/>
              <a:t>(</a:t>
            </a:r>
            <a:r>
              <a:rPr lang="ja-JP" altLang="en-US" dirty="0" smtClean="0"/>
              <a:t>分解能</a:t>
            </a:r>
            <a:r>
              <a:rPr lang="en-US" altLang="ja-JP" dirty="0" smtClean="0"/>
              <a:t>10ms</a:t>
            </a:r>
            <a:r>
              <a:rPr lang="ja-JP" altLang="en-US" dirty="0" smtClean="0"/>
              <a:t>の時間指定</a:t>
            </a:r>
            <a:r>
              <a:rPr lang="en-US" altLang="ja-JP" dirty="0" smtClean="0"/>
              <a:t>)</a:t>
            </a:r>
            <a:r>
              <a:rPr lang="ja-JP" altLang="en-US" dirty="0" smtClean="0"/>
              <a:t>で指定も可能</a:t>
            </a:r>
            <a:endParaRPr lang="en-US" altLang="ja-JP" dirty="0"/>
          </a:p>
        </p:txBody>
      </p:sp>
    </p:spTree>
    <p:extLst>
      <p:ext uri="{BB962C8B-B14F-4D97-AF65-F5344CB8AC3E}">
        <p14:creationId xmlns:p14="http://schemas.microsoft.com/office/powerpoint/2010/main" val="1765935969"/>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44" y="1621458"/>
            <a:ext cx="8202170" cy="3439005"/>
          </a:xfrm>
          <a:prstGeom prst="rect">
            <a:avLst/>
          </a:prstGeom>
        </p:spPr>
      </p:pic>
      <p:sp>
        <p:nvSpPr>
          <p:cNvPr id="2" name="タイトル 1"/>
          <p:cNvSpPr>
            <a:spLocks noGrp="1"/>
          </p:cNvSpPr>
          <p:nvPr>
            <p:ph type="title"/>
          </p:nvPr>
        </p:nvSpPr>
        <p:spPr>
          <a:xfrm>
            <a:off x="1080000" y="492802"/>
            <a:ext cx="9000000" cy="886397"/>
          </a:xfrm>
        </p:spPr>
        <p:txBody>
          <a:bodyPr/>
          <a:lstStyle/>
          <a:p>
            <a:r>
              <a:rPr kumimoji="1" lang="ja-JP" altLang="en-US" dirty="0"/>
              <a:t>ブロッキングコール</a:t>
            </a:r>
            <a:r>
              <a:rPr kumimoji="1" lang="en-US" altLang="ja-JP" dirty="0"/>
              <a:t/>
            </a:r>
            <a:br>
              <a:rPr kumimoji="1" lang="en-US" altLang="ja-JP" dirty="0"/>
            </a:br>
            <a:r>
              <a:rPr kumimoji="1" lang="en-US" altLang="ja-JP" dirty="0" err="1" smtClean="0"/>
              <a:t>tcp_acp_cep</a:t>
            </a:r>
            <a:r>
              <a:rPr kumimoji="1" lang="en-US" altLang="ja-JP" dirty="0" smtClean="0"/>
              <a:t>() TCP</a:t>
            </a:r>
            <a:r>
              <a:rPr kumimoji="1" lang="ja-JP" altLang="en-US" dirty="0" smtClean="0"/>
              <a:t>接続待ち受け</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196</a:t>
            </a:fld>
            <a:endParaRPr lang="de-DE" dirty="0"/>
          </a:p>
        </p:txBody>
      </p:sp>
      <p:sp>
        <p:nvSpPr>
          <p:cNvPr id="9" name="Rectangle 28"/>
          <p:cNvSpPr>
            <a:spLocks noChangeArrowheads="1"/>
          </p:cNvSpPr>
          <p:nvPr/>
        </p:nvSpPr>
        <p:spPr bwMode="auto">
          <a:xfrm>
            <a:off x="6769521" y="4653136"/>
            <a:ext cx="1156152" cy="238919"/>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10" name="Rectangle 28"/>
          <p:cNvSpPr>
            <a:spLocks noChangeArrowheads="1"/>
          </p:cNvSpPr>
          <p:nvPr/>
        </p:nvSpPr>
        <p:spPr bwMode="auto">
          <a:xfrm>
            <a:off x="1396426" y="4499172"/>
            <a:ext cx="1243189" cy="238919"/>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12" name="直線矢印コネクタ 11"/>
          <p:cNvCxnSpPr>
            <a:stCxn id="9" idx="1"/>
            <a:endCxn id="10" idx="3"/>
          </p:cNvCxnSpPr>
          <p:nvPr/>
        </p:nvCxnSpPr>
        <p:spPr>
          <a:xfrm flipH="1" flipV="1">
            <a:off x="2639615" y="4618632"/>
            <a:ext cx="4129906" cy="15396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 Box 11"/>
          <p:cNvSpPr txBox="1">
            <a:spLocks noChangeArrowheads="1"/>
          </p:cNvSpPr>
          <p:nvPr/>
        </p:nvSpPr>
        <p:spPr bwMode="auto">
          <a:xfrm>
            <a:off x="1396426" y="5199635"/>
            <a:ext cx="9338302" cy="584775"/>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ja-JP" altLang="en-US" sz="1600" dirty="0" smtClean="0">
                <a:latin typeface="Arial" panose="020B0604020202020204" pitchFamily="34" charset="0"/>
                <a:ea typeface="ＭＳ Ｐゴシック" panose="020B0600070205080204" pitchFamily="50" charset="-128"/>
              </a:rPr>
              <a:t>通信相手の</a:t>
            </a:r>
            <a:r>
              <a:rPr lang="en-US" altLang="ja-JP" sz="1600" dirty="0" smtClean="0">
                <a:latin typeface="Arial" panose="020B0604020202020204" pitchFamily="34" charset="0"/>
                <a:ea typeface="ＭＳ Ｐゴシック" panose="020B0600070205080204" pitchFamily="50" charset="-128"/>
              </a:rPr>
              <a:t>IP</a:t>
            </a:r>
            <a:r>
              <a:rPr lang="ja-JP" altLang="en-US" sz="1600" dirty="0" smtClean="0">
                <a:latin typeface="Arial" panose="020B0604020202020204" pitchFamily="34" charset="0"/>
                <a:ea typeface="ＭＳ Ｐゴシック" panose="020B0600070205080204" pitchFamily="50" charset="-128"/>
              </a:rPr>
              <a:t>アドレス、ポート番号を入れる変数を追加。</a:t>
            </a:r>
            <a:endParaRPr lang="en-US" altLang="ja-JP" sz="1600" dirty="0" smtClean="0">
              <a:latin typeface="Arial" panose="020B0604020202020204" pitchFamily="34" charset="0"/>
              <a:ea typeface="ＭＳ Ｐゴシック" panose="020B0600070205080204" pitchFamily="50" charset="-128"/>
            </a:endParaRPr>
          </a:p>
          <a:p>
            <a:pPr eaLnBrk="1" hangingPunct="1">
              <a:lnSpc>
                <a:spcPct val="100000"/>
              </a:lnSpc>
              <a:buClrTx/>
              <a:buFontTx/>
              <a:buNone/>
            </a:pPr>
            <a:r>
              <a:rPr lang="en-US" altLang="ja-JP" sz="1600" dirty="0" err="1" smtClean="0">
                <a:latin typeface="Arial" panose="020B0604020202020204" pitchFamily="34" charset="0"/>
                <a:ea typeface="ＭＳ Ｐゴシック" panose="020B0600070205080204" pitchFamily="50" charset="-128"/>
              </a:rPr>
              <a:t>tcp_acp_cep</a:t>
            </a:r>
            <a:r>
              <a:rPr lang="en-US" altLang="ja-JP" sz="1600" dirty="0" smtClean="0">
                <a:latin typeface="Arial" panose="020B0604020202020204" pitchFamily="34" charset="0"/>
                <a:ea typeface="ＭＳ Ｐゴシック" panose="020B0600070205080204" pitchFamily="50" charset="-128"/>
              </a:rPr>
              <a:t>()</a:t>
            </a:r>
            <a:r>
              <a:rPr lang="ja-JP" altLang="en-US" sz="1600" dirty="0" err="1" smtClean="0">
                <a:latin typeface="Arial" panose="020B0604020202020204" pitchFamily="34" charset="0"/>
                <a:ea typeface="ＭＳ Ｐゴシック" panose="020B0600070205080204" pitchFamily="50" charset="-128"/>
              </a:rPr>
              <a:t>が完</a:t>
            </a:r>
            <a:r>
              <a:rPr lang="ja-JP" altLang="en-US" sz="1600" dirty="0" smtClean="0">
                <a:latin typeface="Arial" panose="020B0604020202020204" pitchFamily="34" charset="0"/>
                <a:ea typeface="ＭＳ Ｐゴシック" panose="020B0600070205080204" pitchFamily="50" charset="-128"/>
              </a:rPr>
              <a:t>了すると、</a:t>
            </a:r>
            <a:r>
              <a:rPr lang="en-US" altLang="ja-JP" sz="1600" dirty="0" smtClean="0">
                <a:latin typeface="Arial" panose="020B0604020202020204" pitchFamily="34" charset="0"/>
                <a:ea typeface="ＭＳ Ｐゴシック" panose="020B0600070205080204" pitchFamily="50" charset="-128"/>
              </a:rPr>
              <a:t>T4</a:t>
            </a:r>
            <a:r>
              <a:rPr lang="ja-JP" altLang="en-US" sz="1600" dirty="0" smtClean="0">
                <a:latin typeface="Arial" panose="020B0604020202020204" pitchFamily="34" charset="0"/>
                <a:ea typeface="ＭＳ Ｐゴシック" panose="020B0600070205080204" pitchFamily="50" charset="-128"/>
              </a:rPr>
              <a:t>ライブラリが通信相手の</a:t>
            </a:r>
            <a:r>
              <a:rPr lang="en-US" altLang="ja-JP" sz="1600" dirty="0" smtClean="0">
                <a:latin typeface="Arial" panose="020B0604020202020204" pitchFamily="34" charset="0"/>
                <a:ea typeface="ＭＳ Ｐゴシック" panose="020B0600070205080204" pitchFamily="50" charset="-128"/>
              </a:rPr>
              <a:t>IP</a:t>
            </a:r>
            <a:r>
              <a:rPr lang="ja-JP" altLang="en-US" sz="1600" dirty="0" smtClean="0">
                <a:latin typeface="Arial" panose="020B0604020202020204" pitchFamily="34" charset="0"/>
                <a:ea typeface="ＭＳ Ｐゴシック" panose="020B0600070205080204" pitchFamily="50" charset="-128"/>
              </a:rPr>
              <a:t>アドレスとポート番号を通知するための変数。</a:t>
            </a:r>
            <a:endParaRPr lang="en-US" altLang="ja-JP" sz="1600" dirty="0">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3992943456"/>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00" y="1705800"/>
            <a:ext cx="9450119" cy="3924848"/>
          </a:xfrm>
          <a:prstGeom prst="rect">
            <a:avLst/>
          </a:prstGeom>
        </p:spPr>
      </p:pic>
      <p:sp>
        <p:nvSpPr>
          <p:cNvPr id="2" name="タイトル 1"/>
          <p:cNvSpPr>
            <a:spLocks noGrp="1"/>
          </p:cNvSpPr>
          <p:nvPr>
            <p:ph type="title"/>
          </p:nvPr>
        </p:nvSpPr>
        <p:spPr>
          <a:xfrm>
            <a:off x="1080000" y="480490"/>
            <a:ext cx="9000000" cy="898708"/>
          </a:xfrm>
        </p:spPr>
        <p:txBody>
          <a:bodyPr/>
          <a:lstStyle/>
          <a:p>
            <a:r>
              <a:rPr kumimoji="1" lang="ja-JP" altLang="en-US" dirty="0"/>
              <a:t>ブロッキングコール</a:t>
            </a:r>
            <a:r>
              <a:rPr kumimoji="1" lang="en-US" altLang="ja-JP" dirty="0"/>
              <a:t/>
            </a:r>
            <a:br>
              <a:rPr kumimoji="1" lang="en-US" altLang="ja-JP" dirty="0"/>
            </a:br>
            <a:r>
              <a:rPr kumimoji="1" lang="en-US" altLang="ja-JP" dirty="0" err="1"/>
              <a:t>tcp_acp_cep</a:t>
            </a:r>
            <a:r>
              <a:rPr kumimoji="1" lang="en-US" altLang="ja-JP" dirty="0"/>
              <a:t>() TCP</a:t>
            </a:r>
            <a:r>
              <a:rPr kumimoji="1" lang="ja-JP" altLang="en-US" dirty="0"/>
              <a:t>接続待ち受け</a:t>
            </a:r>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197</a:t>
            </a:fld>
            <a:endParaRPr lang="de-DE" dirty="0"/>
          </a:p>
        </p:txBody>
      </p:sp>
      <p:sp>
        <p:nvSpPr>
          <p:cNvPr id="5" name="Rectangle 28"/>
          <p:cNvSpPr>
            <a:spLocks noChangeArrowheads="1"/>
          </p:cNvSpPr>
          <p:nvPr/>
        </p:nvSpPr>
        <p:spPr bwMode="auto">
          <a:xfrm>
            <a:off x="2135560" y="3429305"/>
            <a:ext cx="4752528" cy="1943911"/>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7" name="Text Box 11"/>
          <p:cNvSpPr txBox="1">
            <a:spLocks noChangeArrowheads="1"/>
          </p:cNvSpPr>
          <p:nvPr/>
        </p:nvSpPr>
        <p:spPr bwMode="auto">
          <a:xfrm>
            <a:off x="3503712" y="5235263"/>
            <a:ext cx="6931822" cy="1015663"/>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en-US" altLang="ja-JP" sz="1200" dirty="0" smtClean="0">
                <a:latin typeface="Arial" panose="020B0604020202020204" pitchFamily="34" charset="0"/>
                <a:ea typeface="ＭＳ Ｐゴシック" panose="020B0600070205080204" pitchFamily="50" charset="-128"/>
              </a:rPr>
              <a:t>Hello world </a:t>
            </a:r>
            <a:r>
              <a:rPr lang="ja-JP" altLang="en-US" sz="1200" dirty="0" smtClean="0">
                <a:latin typeface="Arial" panose="020B0604020202020204" pitchFamily="34" charset="0"/>
                <a:ea typeface="ＭＳ Ｐゴシック" panose="020B0600070205080204" pitchFamily="50" charset="-128"/>
              </a:rPr>
              <a:t>に続いてコードを追加。</a:t>
            </a:r>
            <a:endParaRPr lang="en-US" altLang="ja-JP" sz="1200" dirty="0" smtClean="0">
              <a:latin typeface="Arial" panose="020B0604020202020204" pitchFamily="34" charset="0"/>
              <a:ea typeface="ＭＳ Ｐゴシック" panose="020B0600070205080204" pitchFamily="50" charset="-128"/>
            </a:endParaRPr>
          </a:p>
          <a:p>
            <a:pPr eaLnBrk="1" hangingPunct="1">
              <a:lnSpc>
                <a:spcPct val="100000"/>
              </a:lnSpc>
              <a:buClrTx/>
              <a:buFontTx/>
              <a:buNone/>
            </a:pPr>
            <a:r>
              <a:rPr lang="en-US" altLang="ja-JP" sz="1200" dirty="0" err="1" smtClean="0">
                <a:latin typeface="Arial" panose="020B0604020202020204" pitchFamily="34" charset="0"/>
                <a:ea typeface="ＭＳ Ｐゴシック" panose="020B0600070205080204" pitchFamily="50" charset="-128"/>
              </a:rPr>
              <a:t>tcp_acp_cep</a:t>
            </a:r>
            <a:r>
              <a:rPr lang="en-US" altLang="ja-JP" sz="1200" dirty="0" smtClean="0">
                <a:latin typeface="Arial" panose="020B0604020202020204" pitchFamily="34" charset="0"/>
                <a:ea typeface="ＭＳ Ｐゴシック" panose="020B0600070205080204" pitchFamily="50" charset="-128"/>
              </a:rPr>
              <a:t>()</a:t>
            </a:r>
            <a:r>
              <a:rPr lang="ja-JP" altLang="en-US" sz="1200" dirty="0" smtClean="0">
                <a:latin typeface="Arial" panose="020B0604020202020204" pitchFamily="34" charset="0"/>
                <a:ea typeface="ＭＳ Ｐゴシック" panose="020B0600070205080204" pitchFamily="50" charset="-128"/>
              </a:rPr>
              <a:t>で通信端点</a:t>
            </a:r>
            <a:r>
              <a:rPr lang="en-US" altLang="ja-JP" sz="1200" dirty="0" smtClean="0">
                <a:latin typeface="Arial" panose="020B0604020202020204" pitchFamily="34" charset="0"/>
                <a:ea typeface="ＭＳ Ｐゴシック" panose="020B0600070205080204" pitchFamily="50" charset="-128"/>
              </a:rPr>
              <a:t>ID=1</a:t>
            </a:r>
            <a:r>
              <a:rPr lang="ja-JP" altLang="en-US" sz="1200" dirty="0" smtClean="0">
                <a:latin typeface="Arial" panose="020B0604020202020204" pitchFamily="34" charset="0"/>
                <a:ea typeface="ＭＳ Ｐゴシック" panose="020B0600070205080204" pitchFamily="50" charset="-128"/>
              </a:rPr>
              <a:t>指定、受付口</a:t>
            </a:r>
            <a:r>
              <a:rPr lang="en-US" altLang="ja-JP" sz="1200" dirty="0" smtClean="0">
                <a:latin typeface="Arial" panose="020B0604020202020204" pitchFamily="34" charset="0"/>
                <a:ea typeface="ＭＳ Ｐゴシック" panose="020B0600070205080204" pitchFamily="50" charset="-128"/>
              </a:rPr>
              <a:t>ID=1</a:t>
            </a:r>
            <a:r>
              <a:rPr lang="ja-JP" altLang="en-US" sz="1200" dirty="0" smtClean="0">
                <a:latin typeface="Arial" panose="020B0604020202020204" pitchFamily="34" charset="0"/>
                <a:ea typeface="ＭＳ Ｐゴシック" panose="020B0600070205080204" pitchFamily="50" charset="-128"/>
              </a:rPr>
              <a:t>指定</a:t>
            </a:r>
            <a:r>
              <a:rPr lang="en-US" altLang="ja-JP" sz="1200" dirty="0" smtClean="0">
                <a:latin typeface="Arial" panose="020B0604020202020204" pitchFamily="34" charset="0"/>
                <a:ea typeface="ＭＳ Ｐゴシック" panose="020B0600070205080204" pitchFamily="50" charset="-128"/>
              </a:rPr>
              <a:t>(1024</a:t>
            </a:r>
            <a:r>
              <a:rPr lang="ja-JP" altLang="en-US" sz="1200" dirty="0">
                <a:latin typeface="Arial" panose="020B0604020202020204" pitchFamily="34" charset="0"/>
                <a:ea typeface="ＭＳ Ｐゴシック" panose="020B0600070205080204" pitchFamily="50" charset="-128"/>
              </a:rPr>
              <a:t>番</a:t>
            </a:r>
            <a:r>
              <a:rPr lang="ja-JP" altLang="en-US" sz="1200" dirty="0" smtClean="0">
                <a:latin typeface="Arial" panose="020B0604020202020204" pitchFamily="34" charset="0"/>
                <a:ea typeface="ＭＳ Ｐゴシック" panose="020B0600070205080204" pitchFamily="50" charset="-128"/>
              </a:rPr>
              <a:t>ポートで待ち受け</a:t>
            </a:r>
            <a:r>
              <a:rPr lang="en-US" altLang="ja-JP" sz="1200" dirty="0" smtClean="0">
                <a:latin typeface="Arial" panose="020B0604020202020204" pitchFamily="34" charset="0"/>
                <a:ea typeface="ＭＳ Ｐゴシック" panose="020B0600070205080204" pitchFamily="50" charset="-128"/>
              </a:rPr>
              <a:t>)</a:t>
            </a:r>
            <a:r>
              <a:rPr lang="ja-JP" altLang="en-US" sz="1200" dirty="0" err="1" smtClean="0">
                <a:latin typeface="Arial" panose="020B0604020202020204" pitchFamily="34" charset="0"/>
                <a:ea typeface="ＭＳ Ｐゴシック" panose="020B0600070205080204" pitchFamily="50" charset="-128"/>
              </a:rPr>
              <a:t>。</a:t>
            </a:r>
            <a:endParaRPr lang="en-US" altLang="ja-JP" sz="1200" dirty="0" smtClean="0">
              <a:latin typeface="Arial" panose="020B0604020202020204" pitchFamily="34" charset="0"/>
              <a:ea typeface="ＭＳ Ｐゴシック" panose="020B0600070205080204" pitchFamily="50" charset="-128"/>
            </a:endParaRPr>
          </a:p>
          <a:p>
            <a:pPr eaLnBrk="1" hangingPunct="1">
              <a:lnSpc>
                <a:spcPct val="100000"/>
              </a:lnSpc>
              <a:buClrTx/>
              <a:buFontTx/>
              <a:buNone/>
            </a:pPr>
            <a:r>
              <a:rPr lang="en-US" altLang="ja-JP" sz="1200" dirty="0" err="1" smtClean="0">
                <a:latin typeface="Arial" panose="020B0604020202020204" pitchFamily="34" charset="0"/>
                <a:ea typeface="ＭＳ Ｐゴシック" panose="020B0600070205080204" pitchFamily="50" charset="-128"/>
              </a:rPr>
              <a:t>tcp_acp_cep</a:t>
            </a:r>
            <a:r>
              <a:rPr lang="en-US" altLang="ja-JP" sz="1200" dirty="0" smtClean="0">
                <a:latin typeface="Arial" panose="020B0604020202020204" pitchFamily="34" charset="0"/>
                <a:ea typeface="ＭＳ Ｐゴシック" panose="020B0600070205080204" pitchFamily="50" charset="-128"/>
              </a:rPr>
              <a:t>()</a:t>
            </a:r>
            <a:r>
              <a:rPr lang="ja-JP" altLang="en-US" sz="1200" dirty="0" smtClean="0">
                <a:latin typeface="Arial" panose="020B0604020202020204" pitchFamily="34" charset="0"/>
                <a:ea typeface="ＭＳ Ｐゴシック" panose="020B0600070205080204" pitchFamily="50" charset="-128"/>
              </a:rPr>
              <a:t>完了後に、</a:t>
            </a:r>
            <a:r>
              <a:rPr lang="en-US" altLang="ja-JP" sz="1200" dirty="0" err="1" smtClean="0">
                <a:latin typeface="Arial" panose="020B0604020202020204" pitchFamily="34" charset="0"/>
                <a:ea typeface="ＭＳ Ｐゴシック" panose="020B0600070205080204" pitchFamily="50" charset="-128"/>
              </a:rPr>
              <a:t>dstaddr</a:t>
            </a:r>
            <a:r>
              <a:rPr lang="ja-JP" altLang="en-US" sz="1200" dirty="0" smtClean="0">
                <a:latin typeface="Arial" panose="020B0604020202020204" pitchFamily="34" charset="0"/>
                <a:ea typeface="ＭＳ Ｐゴシック" panose="020B0600070205080204" pitchFamily="50" charset="-128"/>
              </a:rPr>
              <a:t>の内容</a:t>
            </a:r>
            <a:r>
              <a:rPr lang="en-US" altLang="ja-JP" sz="1200" dirty="0" smtClean="0">
                <a:latin typeface="Arial" panose="020B0604020202020204" pitchFamily="34" charset="0"/>
                <a:ea typeface="ＭＳ Ｐゴシック" panose="020B0600070205080204" pitchFamily="50" charset="-128"/>
              </a:rPr>
              <a:t>(</a:t>
            </a:r>
            <a:r>
              <a:rPr lang="ja-JP" altLang="en-US" sz="1200" dirty="0" smtClean="0">
                <a:latin typeface="Arial" panose="020B0604020202020204" pitchFamily="34" charset="0"/>
                <a:ea typeface="ＭＳ Ｐゴシック" panose="020B0600070205080204" pitchFamily="50" charset="-128"/>
              </a:rPr>
              <a:t>通信相手の</a:t>
            </a:r>
            <a:r>
              <a:rPr lang="en-US" altLang="ja-JP" sz="1200" dirty="0" smtClean="0">
                <a:latin typeface="Arial" panose="020B0604020202020204" pitchFamily="34" charset="0"/>
                <a:ea typeface="ＭＳ Ｐゴシック" panose="020B0600070205080204" pitchFamily="50" charset="-128"/>
              </a:rPr>
              <a:t>IP</a:t>
            </a:r>
            <a:r>
              <a:rPr lang="ja-JP" altLang="en-US" sz="1200" dirty="0" smtClean="0">
                <a:latin typeface="Arial" panose="020B0604020202020204" pitchFamily="34" charset="0"/>
                <a:ea typeface="ＭＳ Ｐゴシック" panose="020B0600070205080204" pitchFamily="50" charset="-128"/>
              </a:rPr>
              <a:t>アドレス、ポート番号</a:t>
            </a:r>
            <a:r>
              <a:rPr lang="en-US" altLang="ja-JP" sz="1200" dirty="0" smtClean="0">
                <a:latin typeface="Arial" panose="020B0604020202020204" pitchFamily="34" charset="0"/>
                <a:ea typeface="ＭＳ Ｐゴシック" panose="020B0600070205080204" pitchFamily="50" charset="-128"/>
              </a:rPr>
              <a:t>)</a:t>
            </a:r>
            <a:r>
              <a:rPr lang="ja-JP" altLang="en-US" sz="1200" dirty="0" smtClean="0">
                <a:latin typeface="Arial" panose="020B0604020202020204" pitchFamily="34" charset="0"/>
                <a:ea typeface="ＭＳ Ｐゴシック" panose="020B0600070205080204" pitchFamily="50" charset="-128"/>
              </a:rPr>
              <a:t>を</a:t>
            </a:r>
            <a:r>
              <a:rPr lang="en-US" altLang="ja-JP" sz="1200" dirty="0" err="1" smtClean="0">
                <a:latin typeface="Arial" panose="020B0604020202020204" pitchFamily="34" charset="0"/>
                <a:ea typeface="ＭＳ Ｐゴシック" panose="020B0600070205080204" pitchFamily="50" charset="-128"/>
              </a:rPr>
              <a:t>printf</a:t>
            </a:r>
            <a:r>
              <a:rPr lang="en-US" altLang="ja-JP" sz="1200" dirty="0" smtClean="0">
                <a:latin typeface="Arial" panose="020B0604020202020204" pitchFamily="34" charset="0"/>
                <a:ea typeface="ＭＳ Ｐゴシック" panose="020B0600070205080204" pitchFamily="50" charset="-128"/>
              </a:rPr>
              <a:t>()</a:t>
            </a:r>
            <a:r>
              <a:rPr lang="ja-JP" altLang="en-US" sz="1200" dirty="0" smtClean="0">
                <a:latin typeface="Arial" panose="020B0604020202020204" pitchFamily="34" charset="0"/>
                <a:ea typeface="ＭＳ Ｐゴシック" panose="020B0600070205080204" pitchFamily="50" charset="-128"/>
              </a:rPr>
              <a:t>出力する。</a:t>
            </a:r>
            <a:endParaRPr lang="en-US" altLang="ja-JP" sz="1200" dirty="0" smtClean="0">
              <a:latin typeface="Arial" panose="020B0604020202020204" pitchFamily="34" charset="0"/>
              <a:ea typeface="ＭＳ Ｐゴシック" panose="020B0600070205080204" pitchFamily="50" charset="-128"/>
            </a:endParaRPr>
          </a:p>
          <a:p>
            <a:pPr eaLnBrk="1" hangingPunct="1">
              <a:lnSpc>
                <a:spcPct val="100000"/>
              </a:lnSpc>
              <a:buClrTx/>
              <a:buFontTx/>
              <a:buNone/>
            </a:pPr>
            <a:r>
              <a:rPr lang="ja-JP" altLang="en-US" sz="1200" dirty="0" smtClean="0">
                <a:latin typeface="Arial" panose="020B0604020202020204" pitchFamily="34" charset="0"/>
                <a:ea typeface="ＭＳ Ｐゴシック" panose="020B0600070205080204" pitchFamily="50" charset="-128"/>
              </a:rPr>
              <a:t>コーディング完了したら、ビルド⇒ダウンロード⇒実行を行ってください。</a:t>
            </a:r>
            <a:endParaRPr lang="en-US" altLang="ja-JP" sz="1200" dirty="0" smtClean="0">
              <a:latin typeface="Arial" panose="020B0604020202020204" pitchFamily="34" charset="0"/>
              <a:ea typeface="ＭＳ Ｐゴシック" panose="020B0600070205080204" pitchFamily="50" charset="-128"/>
            </a:endParaRPr>
          </a:p>
          <a:p>
            <a:pPr eaLnBrk="1" hangingPunct="1">
              <a:lnSpc>
                <a:spcPct val="100000"/>
              </a:lnSpc>
              <a:buClrTx/>
              <a:buFontTx/>
              <a:buNone/>
            </a:pPr>
            <a:r>
              <a:rPr lang="ja-JP" altLang="en-US" sz="1200" dirty="0" smtClean="0">
                <a:latin typeface="Arial" panose="020B0604020202020204" pitchFamily="34" charset="0"/>
                <a:ea typeface="ＭＳ Ｐゴシック" panose="020B0600070205080204" pitchFamily="50" charset="-128"/>
              </a:rPr>
              <a:t>以降ビルド⇒ダウンロード⇒実行の流れは説明省略します。</a:t>
            </a:r>
            <a:endParaRPr lang="en-US" altLang="ja-JP" sz="1200" dirty="0">
              <a:latin typeface="Arial" panose="020B0604020202020204" pitchFamily="34" charset="0"/>
              <a:ea typeface="ＭＳ Ｐゴシック" panose="020B0600070205080204" pitchFamily="50" charset="-128"/>
            </a:endParaRPr>
          </a:p>
        </p:txBody>
      </p:sp>
      <p:sp>
        <p:nvSpPr>
          <p:cNvPr id="9" name="Text Box 9"/>
          <p:cNvSpPr txBox="1">
            <a:spLocks noChangeArrowheads="1"/>
          </p:cNvSpPr>
          <p:nvPr/>
        </p:nvSpPr>
        <p:spPr bwMode="auto">
          <a:xfrm>
            <a:off x="7896200" y="122082"/>
            <a:ext cx="4214615" cy="1200329"/>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page206</a:t>
            </a:r>
            <a:r>
              <a:rPr lang="ja-JP" altLang="en-US" sz="1200" dirty="0" err="1" smtClean="0"/>
              <a:t>まで</a:t>
            </a:r>
            <a:r>
              <a:rPr lang="ja-JP" altLang="en-US" sz="1200" dirty="0" err="1" smtClean="0"/>
              <a:t>の</a:t>
            </a:r>
            <a:r>
              <a:rPr lang="ja-JP" altLang="en-US" sz="1200" dirty="0" smtClean="0"/>
              <a:t>解答</a:t>
            </a:r>
            <a:r>
              <a:rPr lang="ja-JP" altLang="en-US" sz="1200" dirty="0"/>
              <a:t>データを用意しています。</a:t>
            </a:r>
          </a:p>
          <a:p>
            <a:pPr>
              <a:buNone/>
            </a:pPr>
            <a:r>
              <a:rPr lang="ja-JP" altLang="en-US" sz="1200" dirty="0"/>
              <a:t>必要に応じて以下ファイルを解凍して解答をコピーしてください。</a:t>
            </a:r>
          </a:p>
          <a:p>
            <a:pPr>
              <a:buNone/>
            </a:pPr>
            <a:r>
              <a:rPr lang="en-US" altLang="ja-JP" sz="1200" dirty="0"/>
              <a:t>C:\WorkSpace\</a:t>
            </a:r>
            <a:r>
              <a:rPr lang="ja-JP" altLang="en-US" sz="1200" dirty="0"/>
              <a:t>解答</a:t>
            </a:r>
          </a:p>
          <a:p>
            <a:pPr>
              <a:buNone/>
            </a:pPr>
            <a:r>
              <a:rPr lang="ja-JP" altLang="en-US" sz="1200" dirty="0"/>
              <a:t>　　</a:t>
            </a:r>
            <a:r>
              <a:rPr lang="en-US" altLang="ja-JP" sz="1200" dirty="0"/>
              <a:t>\</a:t>
            </a:r>
            <a:r>
              <a:rPr lang="ja-JP" altLang="en-US" sz="1200" dirty="0"/>
              <a:t>解答</a:t>
            </a:r>
            <a:r>
              <a:rPr lang="en-US" altLang="ja-JP" sz="1200" dirty="0"/>
              <a:t>\</a:t>
            </a:r>
            <a:r>
              <a:rPr lang="en-US" altLang="ja-JP" sz="1200" dirty="0" smtClean="0"/>
              <a:t>page206\rx65n_rsk_tcpip.zip </a:t>
            </a:r>
            <a:r>
              <a:rPr lang="ja-JP" altLang="en-US" sz="1200" dirty="0"/>
              <a:t>　</a:t>
            </a:r>
            <a:r>
              <a:rPr lang="en-US" altLang="ja-JP" sz="1200" dirty="0"/>
              <a:t>&lt;</a:t>
            </a:r>
            <a:r>
              <a:rPr lang="ja-JP" altLang="en-US" sz="1200" dirty="0"/>
              <a:t>解凍</a:t>
            </a:r>
            <a:r>
              <a:rPr lang="en-US" altLang="ja-JP" sz="1200" dirty="0"/>
              <a:t>&gt;</a:t>
            </a:r>
          </a:p>
          <a:p>
            <a:pPr>
              <a:buNone/>
            </a:pPr>
            <a:r>
              <a:rPr lang="en-US" altLang="ja-JP" sz="1200" dirty="0"/>
              <a:t>      \rx65n_rsk_tcpip\</a:t>
            </a:r>
            <a:r>
              <a:rPr lang="en-US" altLang="ja-JP" sz="1200" dirty="0" err="1"/>
              <a:t>src</a:t>
            </a:r>
            <a:r>
              <a:rPr lang="en-US" altLang="ja-JP" sz="1200" dirty="0"/>
              <a:t>\rx65n_rsk_tcpip.c</a:t>
            </a:r>
          </a:p>
        </p:txBody>
      </p:sp>
    </p:spTree>
    <p:extLst>
      <p:ext uri="{BB962C8B-B14F-4D97-AF65-F5344CB8AC3E}">
        <p14:creationId xmlns:p14="http://schemas.microsoft.com/office/powerpoint/2010/main" val="4266691292"/>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492802"/>
            <a:ext cx="9000000" cy="886397"/>
          </a:xfrm>
        </p:spPr>
        <p:txBody>
          <a:bodyPr/>
          <a:lstStyle/>
          <a:p>
            <a:r>
              <a:rPr kumimoji="1" lang="ja-JP" altLang="en-US" dirty="0"/>
              <a:t>ブロッキングコール</a:t>
            </a:r>
            <a:r>
              <a:rPr kumimoji="1" lang="en-US" altLang="ja-JP" dirty="0"/>
              <a:t/>
            </a:r>
            <a:br>
              <a:rPr kumimoji="1" lang="en-US" altLang="ja-JP" dirty="0"/>
            </a:br>
            <a:r>
              <a:rPr kumimoji="1" lang="en-US" altLang="ja-JP" dirty="0" err="1" smtClean="0"/>
              <a:t>tcp_acp_cep</a:t>
            </a:r>
            <a:r>
              <a:rPr kumimoji="1" lang="en-US" altLang="ja-JP" dirty="0"/>
              <a:t>() TCP</a:t>
            </a:r>
            <a:r>
              <a:rPr kumimoji="1" lang="ja-JP" altLang="en-US" dirty="0"/>
              <a:t>接続待ち受け</a:t>
            </a:r>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198</a:t>
            </a:fld>
            <a:endParaRPr lang="de-DE"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432" y="1638406"/>
            <a:ext cx="6249272" cy="4610743"/>
          </a:xfrm>
          <a:prstGeom prst="rect">
            <a:avLst/>
          </a:prstGeom>
        </p:spPr>
      </p:pic>
      <p:sp>
        <p:nvSpPr>
          <p:cNvPr id="5" name="Rectangle 28"/>
          <p:cNvSpPr>
            <a:spLocks noChangeArrowheads="1"/>
          </p:cNvSpPr>
          <p:nvPr/>
        </p:nvSpPr>
        <p:spPr bwMode="auto">
          <a:xfrm>
            <a:off x="1703512" y="2924944"/>
            <a:ext cx="1156152" cy="238919"/>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6" name="Rectangle 28"/>
          <p:cNvSpPr>
            <a:spLocks noChangeArrowheads="1"/>
          </p:cNvSpPr>
          <p:nvPr/>
        </p:nvSpPr>
        <p:spPr bwMode="auto">
          <a:xfrm>
            <a:off x="3529992" y="2905462"/>
            <a:ext cx="1156152" cy="238919"/>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7" name="Rectangle 28"/>
          <p:cNvSpPr>
            <a:spLocks noChangeArrowheads="1"/>
          </p:cNvSpPr>
          <p:nvPr/>
        </p:nvSpPr>
        <p:spPr bwMode="auto">
          <a:xfrm>
            <a:off x="3494476" y="3431908"/>
            <a:ext cx="1156152" cy="238919"/>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8" name="Rectangle 28"/>
          <p:cNvSpPr>
            <a:spLocks noChangeArrowheads="1"/>
          </p:cNvSpPr>
          <p:nvPr/>
        </p:nvSpPr>
        <p:spPr bwMode="auto">
          <a:xfrm>
            <a:off x="5387511" y="3334553"/>
            <a:ext cx="1156152" cy="238919"/>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9" name="直線矢印コネクタ 8"/>
          <p:cNvCxnSpPr>
            <a:stCxn id="5" idx="3"/>
            <a:endCxn id="6" idx="1"/>
          </p:cNvCxnSpPr>
          <p:nvPr/>
        </p:nvCxnSpPr>
        <p:spPr>
          <a:xfrm flipV="1">
            <a:off x="2859664" y="3024922"/>
            <a:ext cx="670328" cy="1948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a:stCxn id="6" idx="2"/>
            <a:endCxn id="7" idx="0"/>
          </p:cNvCxnSpPr>
          <p:nvPr/>
        </p:nvCxnSpPr>
        <p:spPr>
          <a:xfrm flipH="1">
            <a:off x="4072552" y="3144381"/>
            <a:ext cx="35516" cy="28752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a:stCxn id="7" idx="3"/>
            <a:endCxn id="8" idx="1"/>
          </p:cNvCxnSpPr>
          <p:nvPr/>
        </p:nvCxnSpPr>
        <p:spPr>
          <a:xfrm flipV="1">
            <a:off x="4650628" y="3454013"/>
            <a:ext cx="736883" cy="9735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28"/>
          <p:cNvSpPr>
            <a:spLocks noChangeArrowheads="1"/>
          </p:cNvSpPr>
          <p:nvPr/>
        </p:nvSpPr>
        <p:spPr bwMode="auto">
          <a:xfrm>
            <a:off x="2828795" y="5085184"/>
            <a:ext cx="818933" cy="288032"/>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21" name="直線矢印コネクタ 20"/>
          <p:cNvCxnSpPr>
            <a:stCxn id="8" idx="2"/>
            <a:endCxn id="20" idx="0"/>
          </p:cNvCxnSpPr>
          <p:nvPr/>
        </p:nvCxnSpPr>
        <p:spPr>
          <a:xfrm flipH="1">
            <a:off x="3238262" y="3573472"/>
            <a:ext cx="2727325" cy="151171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 Box 11"/>
          <p:cNvSpPr txBox="1">
            <a:spLocks noChangeArrowheads="1"/>
          </p:cNvSpPr>
          <p:nvPr/>
        </p:nvSpPr>
        <p:spPr bwMode="auto">
          <a:xfrm>
            <a:off x="7608168" y="1988840"/>
            <a:ext cx="4392488" cy="1323439"/>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None/>
            </a:pPr>
            <a:r>
              <a:rPr lang="en-US" altLang="ja-JP" sz="1600" dirty="0" smtClean="0">
                <a:latin typeface="Arial" panose="020B0604020202020204" pitchFamily="34" charset="0"/>
                <a:ea typeface="ＭＳ Ｐゴシック" panose="020B0600070205080204" pitchFamily="50" charset="-128"/>
              </a:rPr>
              <a:t>UART</a:t>
            </a:r>
            <a:r>
              <a:rPr lang="ja-JP" altLang="en-US" sz="1600" dirty="0" smtClean="0">
                <a:latin typeface="Arial" panose="020B0604020202020204" pitchFamily="34" charset="0"/>
                <a:ea typeface="ＭＳ Ｐゴシック" panose="020B0600070205080204" pitchFamily="50" charset="-128"/>
              </a:rPr>
              <a:t>を受ける</a:t>
            </a:r>
            <a:r>
              <a:rPr lang="en-US" altLang="ja-JP" sz="1600" dirty="0" err="1" smtClean="0">
                <a:latin typeface="Arial" panose="020B0604020202020204" pitchFamily="34" charset="0"/>
                <a:ea typeface="ＭＳ Ｐゴシック" panose="020B0600070205080204" pitchFamily="50" charset="-128"/>
              </a:rPr>
              <a:t>Tera</a:t>
            </a:r>
            <a:r>
              <a:rPr lang="en-US" altLang="ja-JP" sz="1600" dirty="0" smtClean="0">
                <a:latin typeface="Arial" panose="020B0604020202020204" pitchFamily="34" charset="0"/>
                <a:ea typeface="ＭＳ Ｐゴシック" panose="020B0600070205080204" pitchFamily="50" charset="-128"/>
              </a:rPr>
              <a:t> Term(</a:t>
            </a:r>
            <a:r>
              <a:rPr lang="ja-JP" altLang="en-US" sz="1600" dirty="0" smtClean="0">
                <a:latin typeface="Arial" panose="020B0604020202020204" pitchFamily="34" charset="0"/>
                <a:ea typeface="ＭＳ Ｐゴシック" panose="020B0600070205080204" pitchFamily="50" charset="-128"/>
              </a:rPr>
              <a:t>シリアル</a:t>
            </a:r>
            <a:r>
              <a:rPr lang="en-US" altLang="ja-JP" sz="1600" dirty="0" smtClean="0">
                <a:latin typeface="Arial" panose="020B0604020202020204" pitchFamily="34" charset="0"/>
                <a:ea typeface="ＭＳ Ｐゴシック" panose="020B0600070205080204" pitchFamily="50" charset="-128"/>
              </a:rPr>
              <a:t>)</a:t>
            </a:r>
            <a:r>
              <a:rPr lang="ja-JP" altLang="en-US" sz="1600" dirty="0" smtClean="0">
                <a:latin typeface="Arial" panose="020B0604020202020204" pitchFamily="34" charset="0"/>
                <a:ea typeface="ＭＳ Ｐゴシック" panose="020B0600070205080204" pitchFamily="50" charset="-128"/>
              </a:rPr>
              <a:t>とは別に、</a:t>
            </a:r>
            <a:endParaRPr lang="en-US" altLang="ja-JP" sz="1600" dirty="0" smtClean="0">
              <a:latin typeface="Arial" panose="020B0604020202020204" pitchFamily="34" charset="0"/>
              <a:ea typeface="ＭＳ Ｐゴシック" panose="020B0600070205080204" pitchFamily="50" charset="-128"/>
            </a:endParaRPr>
          </a:p>
          <a:p>
            <a:pPr>
              <a:lnSpc>
                <a:spcPct val="100000"/>
              </a:lnSpc>
              <a:buClrTx/>
              <a:buNone/>
            </a:pPr>
            <a:r>
              <a:rPr lang="en-US" altLang="ja-JP" sz="1600" dirty="0" smtClean="0">
                <a:latin typeface="Arial" panose="020B0604020202020204" pitchFamily="34" charset="0"/>
                <a:ea typeface="ＭＳ Ｐゴシック" panose="020B0600070205080204" pitchFamily="50" charset="-128"/>
              </a:rPr>
              <a:t>TCP/IP</a:t>
            </a:r>
            <a:r>
              <a:rPr lang="ja-JP" altLang="en-US" sz="1600" dirty="0" smtClean="0">
                <a:latin typeface="Arial" panose="020B0604020202020204" pitchFamily="34" charset="0"/>
                <a:ea typeface="ＭＳ Ｐゴシック" panose="020B0600070205080204" pitchFamily="50" charset="-128"/>
              </a:rPr>
              <a:t>通信を行う</a:t>
            </a:r>
            <a:r>
              <a:rPr lang="en-US" altLang="ja-JP" sz="1600" dirty="0" err="1" smtClean="0">
                <a:latin typeface="Arial" panose="020B0604020202020204" pitchFamily="34" charset="0"/>
                <a:ea typeface="ＭＳ Ｐゴシック" panose="020B0600070205080204" pitchFamily="50" charset="-128"/>
              </a:rPr>
              <a:t>Tera</a:t>
            </a:r>
            <a:r>
              <a:rPr lang="ja-JP" altLang="en-US" sz="1600" dirty="0" smtClean="0">
                <a:latin typeface="Arial" panose="020B0604020202020204" pitchFamily="34" charset="0"/>
                <a:ea typeface="ＭＳ Ｐゴシック" panose="020B0600070205080204" pitchFamily="50" charset="-128"/>
              </a:rPr>
              <a:t> </a:t>
            </a:r>
            <a:r>
              <a:rPr lang="en-US" altLang="ja-JP" sz="1600" dirty="0" smtClean="0">
                <a:latin typeface="Arial" panose="020B0604020202020204" pitchFamily="34" charset="0"/>
                <a:ea typeface="ＭＳ Ｐゴシック" panose="020B0600070205080204" pitchFamily="50" charset="-128"/>
              </a:rPr>
              <a:t>Term(TCP/IP)</a:t>
            </a:r>
            <a:r>
              <a:rPr lang="ja-JP" altLang="en-US" sz="1600" dirty="0" smtClean="0">
                <a:latin typeface="Arial" panose="020B0604020202020204" pitchFamily="34" charset="0"/>
                <a:ea typeface="ＭＳ Ｐゴシック" panose="020B0600070205080204" pitchFamily="50" charset="-128"/>
              </a:rPr>
              <a:t>を</a:t>
            </a:r>
            <a:endParaRPr lang="en-US" altLang="ja-JP" sz="1600" dirty="0" smtClean="0">
              <a:latin typeface="Arial" panose="020B0604020202020204" pitchFamily="34" charset="0"/>
              <a:ea typeface="ＭＳ Ｐゴシック" panose="020B0600070205080204" pitchFamily="50" charset="-128"/>
            </a:endParaRPr>
          </a:p>
          <a:p>
            <a:pPr>
              <a:lnSpc>
                <a:spcPct val="100000"/>
              </a:lnSpc>
              <a:buClrTx/>
              <a:buNone/>
            </a:pPr>
            <a:r>
              <a:rPr lang="ja-JP" altLang="en-US" sz="1600" dirty="0" smtClean="0">
                <a:latin typeface="Arial" panose="020B0604020202020204" pitchFamily="34" charset="0"/>
                <a:ea typeface="ＭＳ Ｐゴシック" panose="020B0600070205080204" pitchFamily="50" charset="-128"/>
              </a:rPr>
              <a:t>立ち上げる。</a:t>
            </a:r>
            <a:endParaRPr lang="en-US" altLang="ja-JP" sz="1600" dirty="0" smtClean="0">
              <a:latin typeface="Arial" panose="020B0604020202020204" pitchFamily="34" charset="0"/>
              <a:ea typeface="ＭＳ Ｐゴシック" panose="020B0600070205080204" pitchFamily="50" charset="-128"/>
            </a:endParaRPr>
          </a:p>
          <a:p>
            <a:pPr>
              <a:lnSpc>
                <a:spcPct val="100000"/>
              </a:lnSpc>
              <a:buClrTx/>
              <a:buNone/>
            </a:pPr>
            <a:endParaRPr lang="en-US" altLang="ja-JP" sz="1600" dirty="0" smtClean="0">
              <a:latin typeface="Arial" panose="020B0604020202020204" pitchFamily="34" charset="0"/>
              <a:ea typeface="ＭＳ Ｐゴシック" panose="020B0600070205080204" pitchFamily="50" charset="-128"/>
            </a:endParaRPr>
          </a:p>
          <a:p>
            <a:pPr>
              <a:lnSpc>
                <a:spcPct val="100000"/>
              </a:lnSpc>
              <a:buClrTx/>
              <a:buNone/>
            </a:pPr>
            <a:r>
              <a:rPr lang="en-US" altLang="ja-JP" sz="1600" dirty="0" smtClean="0">
                <a:latin typeface="Arial" panose="020B0604020202020204" pitchFamily="34" charset="0"/>
                <a:ea typeface="ＭＳ Ｐゴシック" panose="020B0600070205080204" pitchFamily="50" charset="-128"/>
              </a:rPr>
              <a:t>(</a:t>
            </a:r>
            <a:r>
              <a:rPr lang="en-US" altLang="ja-JP" sz="1600" dirty="0" err="1" smtClean="0">
                <a:latin typeface="Arial" panose="020B0604020202020204" pitchFamily="34" charset="0"/>
                <a:ea typeface="ＭＳ Ｐゴシック" panose="020B0600070205080204" pitchFamily="50" charset="-128"/>
              </a:rPr>
              <a:t>Tera</a:t>
            </a:r>
            <a:r>
              <a:rPr lang="ja-JP" altLang="en-US" sz="1600" dirty="0" smtClean="0">
                <a:latin typeface="Arial" panose="020B0604020202020204" pitchFamily="34" charset="0"/>
                <a:ea typeface="ＭＳ Ｐゴシック" panose="020B0600070205080204" pitchFamily="50" charset="-128"/>
              </a:rPr>
              <a:t> </a:t>
            </a:r>
            <a:r>
              <a:rPr lang="en-US" altLang="ja-JP" sz="1600" dirty="0" smtClean="0">
                <a:latin typeface="Arial" panose="020B0604020202020204" pitchFamily="34" charset="0"/>
                <a:ea typeface="ＭＳ Ｐゴシック" panose="020B0600070205080204" pitchFamily="50" charset="-128"/>
              </a:rPr>
              <a:t>Term</a:t>
            </a:r>
            <a:r>
              <a:rPr lang="ja-JP" altLang="en-US" sz="1600" dirty="0" smtClean="0">
                <a:latin typeface="Arial" panose="020B0604020202020204" pitchFamily="34" charset="0"/>
                <a:ea typeface="ＭＳ Ｐゴシック" panose="020B0600070205080204" pitchFamily="50" charset="-128"/>
              </a:rPr>
              <a:t>を多重起動する</a:t>
            </a:r>
            <a:r>
              <a:rPr lang="en-US" altLang="ja-JP" sz="1600" dirty="0" smtClean="0">
                <a:latin typeface="Arial" panose="020B0604020202020204" pitchFamily="34" charset="0"/>
                <a:ea typeface="ＭＳ Ｐゴシック" panose="020B0600070205080204" pitchFamily="50" charset="-128"/>
              </a:rPr>
              <a:t>)</a:t>
            </a:r>
          </a:p>
        </p:txBody>
      </p:sp>
    </p:spTree>
    <p:extLst>
      <p:ext uri="{BB962C8B-B14F-4D97-AF65-F5344CB8AC3E}">
        <p14:creationId xmlns:p14="http://schemas.microsoft.com/office/powerpoint/2010/main" val="3192748720"/>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1264" y="1628880"/>
            <a:ext cx="6296904" cy="4629796"/>
          </a:xfrm>
          <a:prstGeom prst="rect">
            <a:avLst/>
          </a:prstGeom>
        </p:spPr>
      </p:pic>
      <p:sp>
        <p:nvSpPr>
          <p:cNvPr id="2" name="タイトル 1"/>
          <p:cNvSpPr>
            <a:spLocks noGrp="1"/>
          </p:cNvSpPr>
          <p:nvPr>
            <p:ph type="title"/>
          </p:nvPr>
        </p:nvSpPr>
        <p:spPr>
          <a:xfrm>
            <a:off x="1080000" y="492801"/>
            <a:ext cx="9000000" cy="886397"/>
          </a:xfrm>
        </p:spPr>
        <p:txBody>
          <a:bodyPr/>
          <a:lstStyle/>
          <a:p>
            <a:r>
              <a:rPr kumimoji="1" lang="ja-JP" altLang="en-US" dirty="0"/>
              <a:t>ブロッキングコール</a:t>
            </a:r>
            <a:r>
              <a:rPr kumimoji="1" lang="en-US" altLang="ja-JP" dirty="0"/>
              <a:t/>
            </a:r>
            <a:br>
              <a:rPr kumimoji="1" lang="en-US" altLang="ja-JP" dirty="0"/>
            </a:br>
            <a:r>
              <a:rPr kumimoji="1" lang="en-US" altLang="ja-JP" dirty="0" err="1" smtClean="0"/>
              <a:t>tcp_acp_cep</a:t>
            </a:r>
            <a:r>
              <a:rPr kumimoji="1" lang="en-US" altLang="ja-JP" dirty="0"/>
              <a:t>() TCP</a:t>
            </a:r>
            <a:r>
              <a:rPr kumimoji="1" lang="ja-JP" altLang="en-US" dirty="0"/>
              <a:t>接続待ち受け</a:t>
            </a:r>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199</a:t>
            </a:fld>
            <a:endParaRPr lang="de-DE" dirty="0"/>
          </a:p>
        </p:txBody>
      </p:sp>
      <p:sp>
        <p:nvSpPr>
          <p:cNvPr id="5" name="Rectangle 28"/>
          <p:cNvSpPr>
            <a:spLocks noChangeArrowheads="1"/>
          </p:cNvSpPr>
          <p:nvPr/>
        </p:nvSpPr>
        <p:spPr bwMode="auto">
          <a:xfrm>
            <a:off x="2351584" y="1916832"/>
            <a:ext cx="576064" cy="238919"/>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6" name="Rectangle 28"/>
          <p:cNvSpPr>
            <a:spLocks noChangeArrowheads="1"/>
          </p:cNvSpPr>
          <p:nvPr/>
        </p:nvSpPr>
        <p:spPr bwMode="auto">
          <a:xfrm>
            <a:off x="4223792" y="2630378"/>
            <a:ext cx="1512168" cy="504056"/>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7" name="Rectangle 28"/>
          <p:cNvSpPr>
            <a:spLocks noChangeArrowheads="1"/>
          </p:cNvSpPr>
          <p:nvPr/>
        </p:nvSpPr>
        <p:spPr bwMode="auto">
          <a:xfrm>
            <a:off x="4223792" y="3691750"/>
            <a:ext cx="1656184" cy="504056"/>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8" name="Rectangle 28"/>
          <p:cNvSpPr>
            <a:spLocks noChangeArrowheads="1"/>
          </p:cNvSpPr>
          <p:nvPr/>
        </p:nvSpPr>
        <p:spPr bwMode="auto">
          <a:xfrm>
            <a:off x="5735960" y="2505537"/>
            <a:ext cx="1512168" cy="504056"/>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9" name="直線矢印コネクタ 8"/>
          <p:cNvCxnSpPr>
            <a:stCxn id="5" idx="2"/>
            <a:endCxn id="6" idx="1"/>
          </p:cNvCxnSpPr>
          <p:nvPr/>
        </p:nvCxnSpPr>
        <p:spPr>
          <a:xfrm>
            <a:off x="2639616" y="2155751"/>
            <a:ext cx="1584176" cy="72665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a:stCxn id="6" idx="2"/>
            <a:endCxn id="7" idx="0"/>
          </p:cNvCxnSpPr>
          <p:nvPr/>
        </p:nvCxnSpPr>
        <p:spPr>
          <a:xfrm>
            <a:off x="4979876" y="3134434"/>
            <a:ext cx="72008" cy="55731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a:stCxn id="7" idx="3"/>
            <a:endCxn id="8" idx="2"/>
          </p:cNvCxnSpPr>
          <p:nvPr/>
        </p:nvCxnSpPr>
        <p:spPr>
          <a:xfrm flipV="1">
            <a:off x="5879976" y="3009593"/>
            <a:ext cx="612068" cy="93418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 Box 11"/>
          <p:cNvSpPr txBox="1">
            <a:spLocks noChangeArrowheads="1"/>
          </p:cNvSpPr>
          <p:nvPr/>
        </p:nvSpPr>
        <p:spPr bwMode="auto">
          <a:xfrm>
            <a:off x="7608168" y="1988840"/>
            <a:ext cx="2592288" cy="338554"/>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None/>
            </a:pPr>
            <a:r>
              <a:rPr lang="ja-JP" altLang="en-US" sz="1600" dirty="0" smtClean="0">
                <a:latin typeface="Arial" panose="020B0604020202020204" pitchFamily="34" charset="0"/>
                <a:ea typeface="ＭＳ Ｐゴシック" panose="020B0600070205080204" pitchFamily="50" charset="-128"/>
              </a:rPr>
              <a:t>設定→端末の</a:t>
            </a:r>
            <a:r>
              <a:rPr lang="ja-JP" altLang="en-US" sz="1600" dirty="0">
                <a:latin typeface="Arial" panose="020B0604020202020204" pitchFamily="34" charset="0"/>
                <a:ea typeface="ＭＳ Ｐゴシック" panose="020B0600070205080204" pitchFamily="50" charset="-128"/>
              </a:rPr>
              <a:t>設定</a:t>
            </a:r>
            <a:r>
              <a:rPr lang="ja-JP" altLang="en-US" sz="1600" dirty="0" smtClean="0">
                <a:latin typeface="Arial" panose="020B0604020202020204" pitchFamily="34" charset="0"/>
                <a:ea typeface="ＭＳ Ｐゴシック" panose="020B0600070205080204" pitchFamily="50" charset="-128"/>
              </a:rPr>
              <a:t>を</a:t>
            </a:r>
            <a:r>
              <a:rPr lang="ja-JP" altLang="en-US" sz="1600" dirty="0">
                <a:latin typeface="Arial" panose="020B0604020202020204" pitchFamily="34" charset="0"/>
                <a:ea typeface="ＭＳ Ｐゴシック" panose="020B0600070205080204" pitchFamily="50" charset="-128"/>
              </a:rPr>
              <a:t>施</a:t>
            </a:r>
            <a:r>
              <a:rPr lang="ja-JP" altLang="en-US" sz="1600" dirty="0" smtClean="0">
                <a:latin typeface="Arial" panose="020B0604020202020204" pitchFamily="34" charset="0"/>
                <a:ea typeface="ＭＳ Ｐゴシック" panose="020B0600070205080204" pitchFamily="50" charset="-128"/>
              </a:rPr>
              <a:t>す</a:t>
            </a:r>
            <a:endParaRPr lang="en-US" altLang="ja-JP" sz="1600" dirty="0" smtClean="0">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2377456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p:cNvSpPr>
            <a:spLocks noGrp="1"/>
          </p:cNvSpPr>
          <p:nvPr>
            <p:ph type="body" sz="quarter" idx="11"/>
          </p:nvPr>
        </p:nvSpPr>
        <p:spPr>
          <a:xfrm>
            <a:off x="468000" y="1080000"/>
            <a:ext cx="9876472" cy="1000613"/>
          </a:xfrm>
        </p:spPr>
        <p:txBody>
          <a:bodyPr/>
          <a:lstStyle/>
          <a:p>
            <a:r>
              <a:rPr kumimoji="1" lang="ja-JP" altLang="en-US" cap="all" dirty="0"/>
              <a:t>目次</a:t>
            </a:r>
            <a:endParaRPr kumimoji="1" lang="en-US" altLang="ja-JP" cap="all"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3" name="スライド番号プレースホルダー 2"/>
          <p:cNvSpPr>
            <a:spLocks noGrp="1"/>
          </p:cNvSpPr>
          <p:nvPr>
            <p:ph type="sldNum" sz="quarter" idx="4294967295"/>
          </p:nvPr>
        </p:nvSpPr>
        <p:spPr>
          <a:xfrm>
            <a:off x="5591944" y="6525344"/>
            <a:ext cx="933450" cy="161925"/>
          </a:xfrm>
        </p:spPr>
        <p:txBody>
          <a:bodyPr/>
          <a:lstStyle/>
          <a:p>
            <a:pPr algn="l"/>
            <a:r>
              <a:rPr lang="de-DE" smtClean="0"/>
              <a:t>ページ </a:t>
            </a:r>
            <a:fld id="{3FD030EF-7044-4946-962A-5D7D09BD1B34}" type="slidenum">
              <a:rPr lang="de-DE" smtClean="0"/>
              <a:pPr algn="l"/>
              <a:t>2</a:t>
            </a:fld>
            <a:endParaRPr lang="de-DE" dirty="0"/>
          </a:p>
        </p:txBody>
      </p:sp>
    </p:spTree>
    <p:extLst>
      <p:ext uri="{BB962C8B-B14F-4D97-AF65-F5344CB8AC3E}">
        <p14:creationId xmlns:p14="http://schemas.microsoft.com/office/powerpoint/2010/main" val="12259955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9999" y="923689"/>
            <a:ext cx="7464273" cy="455509"/>
          </a:xfrm>
        </p:spPr>
        <p:txBody>
          <a:bodyPr/>
          <a:lstStyle/>
          <a:p>
            <a:r>
              <a:rPr lang="en-US" altLang="ja-JP" cap="none" dirty="0"/>
              <a:t>Amazon</a:t>
            </a:r>
            <a:r>
              <a:rPr lang="ja-JP" altLang="en-US" cap="none" dirty="0"/>
              <a:t> </a:t>
            </a:r>
            <a:r>
              <a:rPr lang="en-US" altLang="ja-JP" cap="none" dirty="0"/>
              <a:t>Web</a:t>
            </a:r>
            <a:r>
              <a:rPr lang="ja-JP" altLang="en-US" cap="none" dirty="0"/>
              <a:t> </a:t>
            </a:r>
            <a:r>
              <a:rPr lang="en-US" altLang="ja-JP" cap="none" dirty="0" smtClean="0"/>
              <a:t>Services</a:t>
            </a:r>
            <a:endParaRPr lang="en-US" altLang="ja-JP" cap="none" dirty="0"/>
          </a:p>
        </p:txBody>
      </p:sp>
      <p:sp>
        <p:nvSpPr>
          <p:cNvPr id="3" name="スライド番号プレースホルダー 2"/>
          <p:cNvSpPr>
            <a:spLocks noGrp="1"/>
          </p:cNvSpPr>
          <p:nvPr>
            <p:ph type="sldNum" sz="quarter" idx="10"/>
          </p:nvPr>
        </p:nvSpPr>
        <p:spPr/>
        <p:txBody>
          <a:bodyPr/>
          <a:lstStyle/>
          <a:p>
            <a:pPr algn="l"/>
            <a:r>
              <a:rPr lang="de-DE">
                <a:solidFill>
                  <a:srgbClr val="06418C"/>
                </a:solidFill>
              </a:rPr>
              <a:t>Page </a:t>
            </a:r>
            <a:fld id="{3FD030EF-7044-4946-962A-5D7D09BD1B34}" type="slidenum">
              <a:rPr lang="de-DE">
                <a:solidFill>
                  <a:srgbClr val="06418C"/>
                </a:solidFill>
              </a:rPr>
              <a:pPr algn="l"/>
              <a:t>20</a:t>
            </a:fld>
            <a:endParaRPr lang="de-DE" dirty="0">
              <a:solidFill>
                <a:srgbClr val="06418C"/>
              </a:solidFill>
            </a:endParaRPr>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400" y="1700808"/>
            <a:ext cx="6264696" cy="3699233"/>
          </a:xfrm>
          <a:prstGeom prst="rect">
            <a:avLst/>
          </a:prstGeom>
        </p:spPr>
      </p:pic>
      <p:sp>
        <p:nvSpPr>
          <p:cNvPr id="6" name="テキスト ボックス 5"/>
          <p:cNvSpPr txBox="1"/>
          <p:nvPr/>
        </p:nvSpPr>
        <p:spPr>
          <a:xfrm>
            <a:off x="7680176" y="2708920"/>
            <a:ext cx="3203121" cy="1477328"/>
          </a:xfrm>
          <a:prstGeom prst="rect">
            <a:avLst/>
          </a:prstGeom>
          <a:noFill/>
        </p:spPr>
        <p:txBody>
          <a:bodyPr wrap="none" rtlCol="0">
            <a:spAutoFit/>
          </a:bodyPr>
          <a:lstStyle/>
          <a:p>
            <a:r>
              <a:rPr kumimoji="1" lang="ja-JP" altLang="en-US" dirty="0" smtClean="0">
                <a:solidFill>
                  <a:srgbClr val="3C3C3B"/>
                </a:solidFill>
              </a:rPr>
              <a:t>✔ クラウドサービスの先駆け</a:t>
            </a:r>
            <a:endParaRPr kumimoji="1" lang="en-US" altLang="ja-JP" dirty="0" smtClean="0">
              <a:solidFill>
                <a:srgbClr val="3C3C3B"/>
              </a:solidFill>
            </a:endParaRPr>
          </a:p>
          <a:p>
            <a:endParaRPr kumimoji="1" lang="en-US" altLang="ja-JP" dirty="0" smtClean="0">
              <a:solidFill>
                <a:srgbClr val="3C3C3B"/>
              </a:solidFill>
            </a:endParaRPr>
          </a:p>
          <a:p>
            <a:r>
              <a:rPr kumimoji="1" lang="ja-JP" altLang="en-US" dirty="0" smtClean="0">
                <a:solidFill>
                  <a:srgbClr val="3C3C3B"/>
                </a:solidFill>
              </a:rPr>
              <a:t>✔ 多くの顧客を抱える</a:t>
            </a:r>
            <a:endParaRPr kumimoji="1" lang="en-US" altLang="ja-JP" dirty="0" smtClean="0">
              <a:solidFill>
                <a:srgbClr val="3C3C3B"/>
              </a:solidFill>
            </a:endParaRPr>
          </a:p>
          <a:p>
            <a:endParaRPr kumimoji="1" lang="en-US" altLang="ja-JP" dirty="0">
              <a:solidFill>
                <a:srgbClr val="3C3C3B"/>
              </a:solidFill>
            </a:endParaRPr>
          </a:p>
          <a:p>
            <a:r>
              <a:rPr kumimoji="1" lang="ja-JP" altLang="en-US" dirty="0">
                <a:solidFill>
                  <a:srgbClr val="3C3C3B"/>
                </a:solidFill>
              </a:rPr>
              <a:t>✔ </a:t>
            </a:r>
            <a:r>
              <a:rPr kumimoji="1" lang="ja-JP" altLang="en-US" dirty="0" smtClean="0">
                <a:solidFill>
                  <a:srgbClr val="3C3C3B"/>
                </a:solidFill>
              </a:rPr>
              <a:t>安定したサービス</a:t>
            </a:r>
            <a:endParaRPr kumimoji="1" lang="en-US" altLang="ja-JP" dirty="0">
              <a:solidFill>
                <a:srgbClr val="3C3C3B"/>
              </a:solidFill>
            </a:endParaRPr>
          </a:p>
        </p:txBody>
      </p:sp>
      <p:sp>
        <p:nvSpPr>
          <p:cNvPr id="8" name="正方形/長方形 7"/>
          <p:cNvSpPr/>
          <p:nvPr/>
        </p:nvSpPr>
        <p:spPr>
          <a:xfrm>
            <a:off x="7968208" y="232747"/>
            <a:ext cx="4070345" cy="369332"/>
          </a:xfrm>
          <a:prstGeom prst="rect">
            <a:avLst/>
          </a:prstGeom>
        </p:spPr>
        <p:txBody>
          <a:bodyPr wrap="none">
            <a:spAutoFit/>
          </a:bodyPr>
          <a:lstStyle/>
          <a:p>
            <a:r>
              <a:rPr lang="ja-JP" altLang="en-US" dirty="0">
                <a:solidFill>
                  <a:srgbClr val="3C3C3B"/>
                </a:solidFill>
                <a:hlinkClick r:id="rId3"/>
              </a:rPr>
              <a:t>https://aws.amazon.com/</a:t>
            </a:r>
            <a:r>
              <a:rPr lang="ja-JP" altLang="en-US" dirty="0" smtClean="0">
                <a:solidFill>
                  <a:srgbClr val="3C3C3B"/>
                </a:solidFill>
                <a:hlinkClick r:id="rId3"/>
              </a:rPr>
              <a:t>jp</a:t>
            </a:r>
            <a:r>
              <a:rPr lang="ja-JP" altLang="en-US" dirty="0">
                <a:solidFill>
                  <a:srgbClr val="3C3C3B"/>
                </a:solidFill>
              </a:rPr>
              <a:t>　</a:t>
            </a:r>
            <a:r>
              <a:rPr lang="ja-JP" altLang="en-US" dirty="0" smtClean="0">
                <a:solidFill>
                  <a:srgbClr val="3C3C3B"/>
                </a:solidFill>
              </a:rPr>
              <a:t>から</a:t>
            </a:r>
            <a:r>
              <a:rPr lang="ja-JP" altLang="en-US" dirty="0">
                <a:solidFill>
                  <a:srgbClr val="3C3C3B"/>
                </a:solidFill>
              </a:rPr>
              <a:t>抜粋</a:t>
            </a:r>
          </a:p>
        </p:txBody>
      </p:sp>
    </p:spTree>
    <p:extLst>
      <p:ext uri="{BB962C8B-B14F-4D97-AF65-F5344CB8AC3E}">
        <p14:creationId xmlns:p14="http://schemas.microsoft.com/office/powerpoint/2010/main" val="1841565979"/>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492801"/>
            <a:ext cx="9000000" cy="886397"/>
          </a:xfrm>
        </p:spPr>
        <p:txBody>
          <a:bodyPr/>
          <a:lstStyle/>
          <a:p>
            <a:r>
              <a:rPr kumimoji="1" lang="ja-JP" altLang="en-US" dirty="0"/>
              <a:t>ブロッキングコール</a:t>
            </a:r>
            <a:r>
              <a:rPr kumimoji="1" lang="en-US" altLang="ja-JP" dirty="0"/>
              <a:t/>
            </a:r>
            <a:br>
              <a:rPr kumimoji="1" lang="en-US" altLang="ja-JP" dirty="0"/>
            </a:br>
            <a:r>
              <a:rPr kumimoji="1" lang="en-US" altLang="ja-JP" dirty="0" err="1" smtClean="0"/>
              <a:t>tcp_acp_cep</a:t>
            </a:r>
            <a:r>
              <a:rPr kumimoji="1" lang="en-US" altLang="ja-JP" dirty="0"/>
              <a:t>() TCP</a:t>
            </a:r>
            <a:r>
              <a:rPr kumimoji="1" lang="ja-JP" altLang="en-US" dirty="0"/>
              <a:t>接続待ち受け</a:t>
            </a:r>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200</a:t>
            </a:fld>
            <a:endParaRPr lang="de-DE"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1700808"/>
            <a:ext cx="4715190" cy="3456384"/>
          </a:xfrm>
          <a:prstGeom prst="rect">
            <a:avLst/>
          </a:prstGeo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9999" y="1686259"/>
            <a:ext cx="4714145" cy="3470933"/>
          </a:xfrm>
          <a:prstGeom prst="rect">
            <a:avLst/>
          </a:prstGeom>
        </p:spPr>
      </p:pic>
      <p:sp>
        <p:nvSpPr>
          <p:cNvPr id="6" name="Text Box 11"/>
          <p:cNvSpPr txBox="1">
            <a:spLocks noChangeArrowheads="1"/>
          </p:cNvSpPr>
          <p:nvPr/>
        </p:nvSpPr>
        <p:spPr bwMode="auto">
          <a:xfrm>
            <a:off x="1252795" y="4987915"/>
            <a:ext cx="3456384" cy="338554"/>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None/>
            </a:pPr>
            <a:r>
              <a:rPr lang="en-US" altLang="ja-JP" sz="1600" dirty="0">
                <a:latin typeface="Arial" panose="020B0604020202020204" pitchFamily="34" charset="0"/>
                <a:ea typeface="ＭＳ Ｐゴシック" panose="020B0600070205080204" pitchFamily="50" charset="-128"/>
              </a:rPr>
              <a:t>UART</a:t>
            </a:r>
            <a:r>
              <a:rPr lang="ja-JP" altLang="en-US" sz="1600" dirty="0">
                <a:latin typeface="Arial" panose="020B0604020202020204" pitchFamily="34" charset="0"/>
                <a:ea typeface="ＭＳ Ｐゴシック" panose="020B0600070205080204" pitchFamily="50" charset="-128"/>
              </a:rPr>
              <a:t>を受ける</a:t>
            </a:r>
            <a:r>
              <a:rPr lang="en-US" altLang="ja-JP" sz="1600" dirty="0" err="1">
                <a:latin typeface="Arial" panose="020B0604020202020204" pitchFamily="34" charset="0"/>
                <a:ea typeface="ＭＳ Ｐゴシック" panose="020B0600070205080204" pitchFamily="50" charset="-128"/>
              </a:rPr>
              <a:t>Tera</a:t>
            </a:r>
            <a:r>
              <a:rPr lang="en-US" altLang="ja-JP" sz="1600" dirty="0">
                <a:latin typeface="Arial" panose="020B0604020202020204" pitchFamily="34" charset="0"/>
                <a:ea typeface="ＭＳ Ｐゴシック" panose="020B0600070205080204" pitchFamily="50" charset="-128"/>
              </a:rPr>
              <a:t> Term(</a:t>
            </a:r>
            <a:r>
              <a:rPr lang="ja-JP" altLang="en-US" sz="1600" dirty="0">
                <a:latin typeface="Arial" panose="020B0604020202020204" pitchFamily="34" charset="0"/>
                <a:ea typeface="ＭＳ Ｐゴシック" panose="020B0600070205080204" pitchFamily="50" charset="-128"/>
              </a:rPr>
              <a:t>シリアル</a:t>
            </a:r>
            <a:r>
              <a:rPr lang="en-US" altLang="ja-JP" sz="1600" dirty="0">
                <a:latin typeface="Arial" panose="020B0604020202020204" pitchFamily="34" charset="0"/>
                <a:ea typeface="ＭＳ Ｐゴシック" panose="020B0600070205080204" pitchFamily="50" charset="-128"/>
              </a:rPr>
              <a:t>)</a:t>
            </a:r>
            <a:endParaRPr lang="en-US" altLang="ja-JP" sz="1600" dirty="0" smtClean="0">
              <a:latin typeface="Arial" panose="020B0604020202020204" pitchFamily="34" charset="0"/>
              <a:ea typeface="ＭＳ Ｐゴシック" panose="020B0600070205080204" pitchFamily="50" charset="-128"/>
            </a:endParaRPr>
          </a:p>
        </p:txBody>
      </p:sp>
      <p:sp>
        <p:nvSpPr>
          <p:cNvPr id="7" name="Text Box 11"/>
          <p:cNvSpPr txBox="1">
            <a:spLocks noChangeArrowheads="1"/>
          </p:cNvSpPr>
          <p:nvPr/>
        </p:nvSpPr>
        <p:spPr bwMode="auto">
          <a:xfrm>
            <a:off x="6001510" y="4987915"/>
            <a:ext cx="3871121" cy="338554"/>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None/>
            </a:pPr>
            <a:r>
              <a:rPr lang="en-US" altLang="ja-JP" sz="1600" dirty="0">
                <a:latin typeface="Arial" panose="020B0604020202020204" pitchFamily="34" charset="0"/>
                <a:ea typeface="ＭＳ Ｐゴシック" panose="020B0600070205080204" pitchFamily="50" charset="-128"/>
              </a:rPr>
              <a:t>TCP/IP</a:t>
            </a:r>
            <a:r>
              <a:rPr lang="ja-JP" altLang="en-US" sz="1600" dirty="0">
                <a:latin typeface="Arial" panose="020B0604020202020204" pitchFamily="34" charset="0"/>
                <a:ea typeface="ＭＳ Ｐゴシック" panose="020B0600070205080204" pitchFamily="50" charset="-128"/>
              </a:rPr>
              <a:t>通信を行う</a:t>
            </a:r>
            <a:r>
              <a:rPr lang="en-US" altLang="ja-JP" sz="1600" dirty="0" err="1">
                <a:latin typeface="Arial" panose="020B0604020202020204" pitchFamily="34" charset="0"/>
                <a:ea typeface="ＭＳ Ｐゴシック" panose="020B0600070205080204" pitchFamily="50" charset="-128"/>
              </a:rPr>
              <a:t>Tera</a:t>
            </a:r>
            <a:r>
              <a:rPr lang="ja-JP" altLang="en-US" sz="1600" dirty="0">
                <a:latin typeface="Arial" panose="020B0604020202020204" pitchFamily="34" charset="0"/>
                <a:ea typeface="ＭＳ Ｐゴシック" panose="020B0600070205080204" pitchFamily="50" charset="-128"/>
              </a:rPr>
              <a:t> </a:t>
            </a:r>
            <a:r>
              <a:rPr lang="en-US" altLang="ja-JP" sz="1600" dirty="0">
                <a:latin typeface="Arial" panose="020B0604020202020204" pitchFamily="34" charset="0"/>
                <a:ea typeface="ＭＳ Ｐゴシック" panose="020B0600070205080204" pitchFamily="50" charset="-128"/>
              </a:rPr>
              <a:t>Term(TCP/IP)</a:t>
            </a:r>
            <a:endParaRPr lang="en-US" altLang="ja-JP" sz="1600" dirty="0" smtClean="0">
              <a:latin typeface="Arial" panose="020B0604020202020204" pitchFamily="34" charset="0"/>
              <a:ea typeface="ＭＳ Ｐゴシック" panose="020B0600070205080204" pitchFamily="50" charset="-128"/>
            </a:endParaRPr>
          </a:p>
        </p:txBody>
      </p:sp>
      <p:sp>
        <p:nvSpPr>
          <p:cNvPr id="8" name="下矢印 7"/>
          <p:cNvSpPr/>
          <p:nvPr/>
        </p:nvSpPr>
        <p:spPr>
          <a:xfrm>
            <a:off x="7721046" y="5517232"/>
            <a:ext cx="432048"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871864" y="5739353"/>
            <a:ext cx="7472558" cy="369332"/>
          </a:xfrm>
          <a:prstGeom prst="rect">
            <a:avLst/>
          </a:prstGeom>
          <a:noFill/>
        </p:spPr>
        <p:txBody>
          <a:bodyPr wrap="none" rtlCol="0">
            <a:spAutoFit/>
          </a:bodyPr>
          <a:lstStyle/>
          <a:p>
            <a:r>
              <a:rPr kumimoji="1" lang="ja-JP" altLang="en-US" dirty="0" smtClean="0"/>
              <a:t>実験毎に</a:t>
            </a:r>
            <a:r>
              <a:rPr kumimoji="1" lang="en-US" altLang="ja-JP" dirty="0" err="1" smtClean="0"/>
              <a:t>Tera</a:t>
            </a:r>
            <a:r>
              <a:rPr kumimoji="1" lang="ja-JP" altLang="en-US" dirty="0" smtClean="0"/>
              <a:t> </a:t>
            </a:r>
            <a:r>
              <a:rPr kumimoji="1" lang="en-US" altLang="ja-JP" dirty="0" smtClean="0"/>
              <a:t>Term(TCP/IP)</a:t>
            </a:r>
            <a:r>
              <a:rPr kumimoji="1" lang="ja-JP" altLang="en-US" dirty="0" smtClean="0"/>
              <a:t>は再起動</a:t>
            </a:r>
            <a:r>
              <a:rPr kumimoji="1" lang="en-US" altLang="ja-JP" dirty="0" smtClean="0"/>
              <a:t>/</a:t>
            </a:r>
            <a:r>
              <a:rPr kumimoji="1" lang="ja-JP" altLang="en-US" dirty="0" smtClean="0"/>
              <a:t>端末の設定を行ってください。</a:t>
            </a:r>
            <a:endParaRPr kumimoji="1" lang="ja-JP" altLang="en-US" dirty="0"/>
          </a:p>
        </p:txBody>
      </p:sp>
    </p:spTree>
    <p:extLst>
      <p:ext uri="{BB962C8B-B14F-4D97-AF65-F5344CB8AC3E}">
        <p14:creationId xmlns:p14="http://schemas.microsoft.com/office/powerpoint/2010/main" val="3449239065"/>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492801"/>
            <a:ext cx="9000000" cy="886397"/>
          </a:xfrm>
        </p:spPr>
        <p:txBody>
          <a:bodyPr/>
          <a:lstStyle/>
          <a:p>
            <a:r>
              <a:rPr kumimoji="1" lang="ja-JP" altLang="en-US" dirty="0"/>
              <a:t>ブロッキングコール</a:t>
            </a:r>
            <a:r>
              <a:rPr kumimoji="1" lang="en-US" altLang="ja-JP" dirty="0"/>
              <a:t/>
            </a:r>
            <a:br>
              <a:rPr kumimoji="1" lang="en-US" altLang="ja-JP" dirty="0"/>
            </a:br>
            <a:r>
              <a:rPr kumimoji="1" lang="en-US" altLang="ja-JP" dirty="0" err="1" smtClean="0"/>
              <a:t>tcp_rcv_dat</a:t>
            </a:r>
            <a:r>
              <a:rPr kumimoji="1" lang="en-US" altLang="ja-JP" dirty="0" smtClean="0"/>
              <a:t>() </a:t>
            </a:r>
            <a:r>
              <a:rPr kumimoji="1" lang="en-US" altLang="ja-JP" dirty="0"/>
              <a:t>TCP</a:t>
            </a:r>
            <a:r>
              <a:rPr kumimoji="1" lang="ja-JP" altLang="en-US" dirty="0"/>
              <a:t>受信</a:t>
            </a:r>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201</a:t>
            </a:fld>
            <a:endParaRPr lang="de-DE" dirty="0"/>
          </a:p>
        </p:txBody>
      </p:sp>
      <p:sp>
        <p:nvSpPr>
          <p:cNvPr id="5" name="正方形/長方形 4"/>
          <p:cNvSpPr/>
          <p:nvPr/>
        </p:nvSpPr>
        <p:spPr>
          <a:xfrm>
            <a:off x="551384" y="1988840"/>
            <a:ext cx="11161240" cy="2862322"/>
          </a:xfrm>
          <a:prstGeom prst="rect">
            <a:avLst/>
          </a:prstGeom>
        </p:spPr>
        <p:txBody>
          <a:bodyPr wrap="square">
            <a:spAutoFit/>
          </a:bodyPr>
          <a:lstStyle/>
          <a:p>
            <a:r>
              <a:rPr lang="en-US" altLang="ja-JP" dirty="0" err="1"/>
              <a:t>tcp_rcv_dat</a:t>
            </a:r>
            <a:r>
              <a:rPr lang="en-US" altLang="ja-JP" dirty="0"/>
              <a:t>()</a:t>
            </a:r>
          </a:p>
          <a:p>
            <a:pPr lvl="1"/>
            <a:r>
              <a:rPr lang="ja-JP" altLang="en-US" dirty="0"/>
              <a:t>第</a:t>
            </a:r>
            <a:r>
              <a:rPr lang="en-US" altLang="ja-JP" dirty="0"/>
              <a:t>1</a:t>
            </a:r>
            <a:r>
              <a:rPr lang="ja-JP" altLang="en-US" dirty="0"/>
              <a:t>引数</a:t>
            </a:r>
            <a:endParaRPr lang="en-US" altLang="ja-JP" dirty="0"/>
          </a:p>
          <a:p>
            <a:pPr lvl="2"/>
            <a:r>
              <a:rPr lang="ja-JP" altLang="en-US" dirty="0"/>
              <a:t>通信端点</a:t>
            </a:r>
            <a:r>
              <a:rPr lang="en-US" altLang="ja-JP" dirty="0"/>
              <a:t>ID</a:t>
            </a:r>
            <a:r>
              <a:rPr lang="ja-JP" altLang="en-US" dirty="0"/>
              <a:t>を指定</a:t>
            </a:r>
            <a:r>
              <a:rPr lang="ja-JP" altLang="en-US" dirty="0" smtClean="0"/>
              <a:t>。</a:t>
            </a:r>
            <a:endParaRPr lang="en-US" altLang="ja-JP" dirty="0"/>
          </a:p>
          <a:p>
            <a:pPr lvl="1"/>
            <a:r>
              <a:rPr lang="ja-JP" altLang="en-US" dirty="0"/>
              <a:t>第</a:t>
            </a:r>
            <a:r>
              <a:rPr lang="en-US" altLang="ja-JP" dirty="0"/>
              <a:t>2</a:t>
            </a:r>
            <a:r>
              <a:rPr lang="ja-JP" altLang="en-US" dirty="0"/>
              <a:t>引数</a:t>
            </a:r>
            <a:endParaRPr lang="en-US" altLang="ja-JP" dirty="0"/>
          </a:p>
          <a:p>
            <a:pPr lvl="2"/>
            <a:r>
              <a:rPr lang="ja-JP" altLang="en-US" dirty="0"/>
              <a:t>受信バッファの</a:t>
            </a:r>
            <a:r>
              <a:rPr lang="ja-JP" altLang="en-US" dirty="0" smtClean="0"/>
              <a:t>ポインタです。</a:t>
            </a:r>
            <a:endParaRPr lang="en-US" altLang="ja-JP" dirty="0" smtClean="0"/>
          </a:p>
          <a:p>
            <a:pPr lvl="1"/>
            <a:r>
              <a:rPr lang="ja-JP" altLang="en-US" dirty="0" smtClean="0"/>
              <a:t>第</a:t>
            </a:r>
            <a:r>
              <a:rPr lang="en-US" altLang="ja-JP" dirty="0" smtClean="0"/>
              <a:t>3</a:t>
            </a:r>
            <a:r>
              <a:rPr lang="ja-JP" altLang="en-US" dirty="0" smtClean="0"/>
              <a:t>引数</a:t>
            </a:r>
            <a:endParaRPr lang="en-US" altLang="ja-JP" dirty="0" smtClean="0"/>
          </a:p>
          <a:p>
            <a:pPr lvl="2"/>
            <a:r>
              <a:rPr lang="ja-JP" altLang="en-US" dirty="0" smtClean="0"/>
              <a:t>受信</a:t>
            </a:r>
            <a:r>
              <a:rPr lang="ja-JP" altLang="en-US" dirty="0"/>
              <a:t>バッファのデータサイズです。第</a:t>
            </a:r>
            <a:r>
              <a:rPr lang="en-US" altLang="ja-JP" dirty="0"/>
              <a:t>2</a:t>
            </a:r>
            <a:r>
              <a:rPr lang="ja-JP" altLang="en-US" dirty="0"/>
              <a:t>引数で渡した受信バッファの大きさを渡すと良いでしょう。標準関数 </a:t>
            </a:r>
            <a:r>
              <a:rPr lang="en-US" altLang="ja-JP" dirty="0" err="1"/>
              <a:t>sizeof</a:t>
            </a:r>
            <a:r>
              <a:rPr lang="en-US" altLang="ja-JP" dirty="0"/>
              <a:t>(</a:t>
            </a:r>
            <a:r>
              <a:rPr lang="en-US" altLang="ja-JP" dirty="0" err="1"/>
              <a:t>rcv_buf</a:t>
            </a:r>
            <a:r>
              <a:rPr lang="en-US" altLang="ja-JP" dirty="0"/>
              <a:t>)</a:t>
            </a:r>
            <a:r>
              <a:rPr lang="ja-JP" altLang="en-US" dirty="0"/>
              <a:t>とすると戻り値が受信バッファのバイトサイズとなります。</a:t>
            </a:r>
            <a:endParaRPr lang="en-US" altLang="ja-JP" dirty="0"/>
          </a:p>
          <a:p>
            <a:pPr lvl="1"/>
            <a:r>
              <a:rPr lang="ja-JP" altLang="en-US" dirty="0"/>
              <a:t>第</a:t>
            </a:r>
            <a:r>
              <a:rPr lang="en-US" altLang="ja-JP" dirty="0"/>
              <a:t>4</a:t>
            </a:r>
            <a:r>
              <a:rPr lang="ja-JP" altLang="en-US" dirty="0"/>
              <a:t>引数</a:t>
            </a:r>
            <a:endParaRPr lang="en-US" altLang="ja-JP" dirty="0"/>
          </a:p>
          <a:p>
            <a:pPr lvl="2"/>
            <a:r>
              <a:rPr lang="ja-JP" altLang="en-US" dirty="0"/>
              <a:t>タイムアウト引数です。今回は</a:t>
            </a:r>
            <a:r>
              <a:rPr lang="en-US" altLang="ja-JP" dirty="0" smtClean="0"/>
              <a:t>TMO_FEVR (</a:t>
            </a:r>
            <a:r>
              <a:rPr lang="ja-JP" altLang="en-US" dirty="0" smtClean="0"/>
              <a:t>ブロッキングコール</a:t>
            </a:r>
            <a:r>
              <a:rPr lang="en-US" altLang="ja-JP" dirty="0"/>
              <a:t>)</a:t>
            </a:r>
            <a:r>
              <a:rPr lang="ja-JP" altLang="en-US" dirty="0"/>
              <a:t>を指定してください。</a:t>
            </a:r>
            <a:endParaRPr lang="en-US" altLang="ja-JP" dirty="0"/>
          </a:p>
        </p:txBody>
      </p:sp>
    </p:spTree>
    <p:extLst>
      <p:ext uri="{BB962C8B-B14F-4D97-AF65-F5344CB8AC3E}">
        <p14:creationId xmlns:p14="http://schemas.microsoft.com/office/powerpoint/2010/main" val="4207648034"/>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1556792"/>
            <a:ext cx="6639852" cy="3334215"/>
          </a:xfrm>
          <a:prstGeom prst="rect">
            <a:avLst/>
          </a:prstGeom>
        </p:spPr>
      </p:pic>
      <p:sp>
        <p:nvSpPr>
          <p:cNvPr id="2" name="タイトル 1"/>
          <p:cNvSpPr>
            <a:spLocks noGrp="1"/>
          </p:cNvSpPr>
          <p:nvPr>
            <p:ph type="title"/>
          </p:nvPr>
        </p:nvSpPr>
        <p:spPr>
          <a:xfrm>
            <a:off x="1080000" y="492801"/>
            <a:ext cx="9000000" cy="886397"/>
          </a:xfrm>
        </p:spPr>
        <p:txBody>
          <a:bodyPr/>
          <a:lstStyle/>
          <a:p>
            <a:r>
              <a:rPr kumimoji="1" lang="ja-JP" altLang="en-US" dirty="0" smtClean="0"/>
              <a:t>ブロッキングコール</a:t>
            </a:r>
            <a:r>
              <a:rPr kumimoji="1" lang="en-US" altLang="ja-JP" dirty="0"/>
              <a:t/>
            </a:r>
            <a:br>
              <a:rPr kumimoji="1" lang="en-US" altLang="ja-JP" dirty="0"/>
            </a:br>
            <a:r>
              <a:rPr kumimoji="1" lang="en-US" altLang="ja-JP" dirty="0" err="1" smtClean="0"/>
              <a:t>tcp_rcv_dat</a:t>
            </a:r>
            <a:r>
              <a:rPr kumimoji="1" lang="en-US" altLang="ja-JP" dirty="0"/>
              <a:t>() TCP</a:t>
            </a:r>
            <a:r>
              <a:rPr kumimoji="1" lang="ja-JP" altLang="en-US" dirty="0"/>
              <a:t>受信</a:t>
            </a:r>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202</a:t>
            </a:fld>
            <a:endParaRPr lang="de-DE" dirty="0"/>
          </a:p>
        </p:txBody>
      </p:sp>
      <p:sp>
        <p:nvSpPr>
          <p:cNvPr id="6" name="Rectangle 28"/>
          <p:cNvSpPr>
            <a:spLocks noChangeArrowheads="1"/>
          </p:cNvSpPr>
          <p:nvPr/>
        </p:nvSpPr>
        <p:spPr bwMode="auto">
          <a:xfrm>
            <a:off x="1583450" y="3159819"/>
            <a:ext cx="1632230" cy="222872"/>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7" name="Rectangle 28"/>
          <p:cNvSpPr>
            <a:spLocks noChangeArrowheads="1"/>
          </p:cNvSpPr>
          <p:nvPr/>
        </p:nvSpPr>
        <p:spPr bwMode="auto">
          <a:xfrm>
            <a:off x="1843504" y="4240883"/>
            <a:ext cx="1300168" cy="288032"/>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12" name="直線矢印コネクタ 11"/>
          <p:cNvCxnSpPr>
            <a:stCxn id="6" idx="2"/>
            <a:endCxn id="7" idx="0"/>
          </p:cNvCxnSpPr>
          <p:nvPr/>
        </p:nvCxnSpPr>
        <p:spPr>
          <a:xfrm>
            <a:off x="2399565" y="3382691"/>
            <a:ext cx="94023" cy="85819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 name="図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5084" y="1905860"/>
            <a:ext cx="7668695" cy="3162741"/>
          </a:xfrm>
          <a:prstGeom prst="rect">
            <a:avLst/>
          </a:prstGeom>
        </p:spPr>
      </p:pic>
      <p:sp>
        <p:nvSpPr>
          <p:cNvPr id="25" name="Rectangle 28"/>
          <p:cNvSpPr>
            <a:spLocks noChangeArrowheads="1"/>
          </p:cNvSpPr>
          <p:nvPr/>
        </p:nvSpPr>
        <p:spPr bwMode="auto">
          <a:xfrm>
            <a:off x="5675044" y="3941728"/>
            <a:ext cx="6037580" cy="711407"/>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26" name="直線矢印コネクタ 25"/>
          <p:cNvCxnSpPr>
            <a:stCxn id="7" idx="3"/>
            <a:endCxn id="25" idx="1"/>
          </p:cNvCxnSpPr>
          <p:nvPr/>
        </p:nvCxnSpPr>
        <p:spPr>
          <a:xfrm flipV="1">
            <a:off x="3143672" y="4297432"/>
            <a:ext cx="2531372" cy="8746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 Box 11"/>
          <p:cNvSpPr txBox="1">
            <a:spLocks noChangeArrowheads="1"/>
          </p:cNvSpPr>
          <p:nvPr/>
        </p:nvSpPr>
        <p:spPr bwMode="auto">
          <a:xfrm>
            <a:off x="7547017" y="3597917"/>
            <a:ext cx="4390880" cy="338554"/>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None/>
            </a:pPr>
            <a:r>
              <a:rPr lang="en-US" altLang="ja-JP" sz="1600" dirty="0" err="1" smtClean="0">
                <a:latin typeface="Arial" panose="020B0604020202020204" pitchFamily="34" charset="0"/>
                <a:ea typeface="ＭＳ Ｐゴシック" panose="020B0600070205080204" pitchFamily="50" charset="-128"/>
              </a:rPr>
              <a:t>printf</a:t>
            </a:r>
            <a:r>
              <a:rPr lang="en-US" altLang="ja-JP" sz="1600" dirty="0" smtClean="0">
                <a:latin typeface="Arial" panose="020B0604020202020204" pitchFamily="34" charset="0"/>
                <a:ea typeface="ＭＳ Ｐゴシック" panose="020B0600070205080204" pitchFamily="50" charset="-128"/>
              </a:rPr>
              <a:t>()</a:t>
            </a:r>
            <a:r>
              <a:rPr lang="ja-JP" altLang="en-US" sz="1600" dirty="0" smtClean="0">
                <a:latin typeface="Arial" panose="020B0604020202020204" pitchFamily="34" charset="0"/>
                <a:ea typeface="ＭＳ Ｐゴシック" panose="020B0600070205080204" pitchFamily="50" charset="-128"/>
              </a:rPr>
              <a:t>出力と</a:t>
            </a:r>
            <a:r>
              <a:rPr lang="en-US" altLang="ja-JP" sz="1600" dirty="0" err="1" smtClean="0">
                <a:latin typeface="Arial" panose="020B0604020202020204" pitchFamily="34" charset="0"/>
                <a:ea typeface="ＭＳ Ｐゴシック" panose="020B0600070205080204" pitchFamily="50" charset="-128"/>
              </a:rPr>
              <a:t>tcp_rcv_dat</a:t>
            </a:r>
            <a:r>
              <a:rPr lang="en-US" altLang="ja-JP" sz="1600" dirty="0" smtClean="0">
                <a:latin typeface="Arial" panose="020B0604020202020204" pitchFamily="34" charset="0"/>
                <a:ea typeface="ＭＳ Ｐゴシック" panose="020B0600070205080204" pitchFamily="50" charset="-128"/>
              </a:rPr>
              <a:t>()</a:t>
            </a:r>
            <a:r>
              <a:rPr lang="ja-JP" altLang="en-US" sz="1600" dirty="0" smtClean="0">
                <a:latin typeface="Arial" panose="020B0604020202020204" pitchFamily="34" charset="0"/>
                <a:ea typeface="ＭＳ Ｐゴシック" panose="020B0600070205080204" pitchFamily="50" charset="-128"/>
              </a:rPr>
              <a:t>呼び出しを追加</a:t>
            </a:r>
            <a:endParaRPr lang="ja-JP" altLang="en-US" sz="1600" dirty="0">
              <a:latin typeface="Arial" panose="020B0604020202020204" pitchFamily="34" charset="0"/>
              <a:ea typeface="ＭＳ Ｐゴシック" panose="020B0600070205080204" pitchFamily="50" charset="-128"/>
            </a:endParaRPr>
          </a:p>
        </p:txBody>
      </p:sp>
      <p:sp>
        <p:nvSpPr>
          <p:cNvPr id="13" name="Text Box 9"/>
          <p:cNvSpPr txBox="1">
            <a:spLocks noChangeArrowheads="1"/>
          </p:cNvSpPr>
          <p:nvPr/>
        </p:nvSpPr>
        <p:spPr bwMode="auto">
          <a:xfrm>
            <a:off x="7896200" y="122082"/>
            <a:ext cx="4214615" cy="1200329"/>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page206</a:t>
            </a:r>
            <a:r>
              <a:rPr lang="ja-JP" altLang="en-US" sz="1200" dirty="0" err="1" smtClean="0"/>
              <a:t>まで</a:t>
            </a:r>
            <a:r>
              <a:rPr lang="ja-JP" altLang="en-US" sz="1200" dirty="0" err="1" smtClean="0"/>
              <a:t>の</a:t>
            </a:r>
            <a:r>
              <a:rPr lang="ja-JP" altLang="en-US" sz="1200" dirty="0" smtClean="0"/>
              <a:t>解答</a:t>
            </a:r>
            <a:r>
              <a:rPr lang="ja-JP" altLang="en-US" sz="1200" dirty="0"/>
              <a:t>データを用意しています。</a:t>
            </a:r>
          </a:p>
          <a:p>
            <a:pPr>
              <a:buNone/>
            </a:pPr>
            <a:r>
              <a:rPr lang="ja-JP" altLang="en-US" sz="1200" dirty="0"/>
              <a:t>必要に応じて以下ファイルを解凍して解答をコピーしてください。</a:t>
            </a:r>
          </a:p>
          <a:p>
            <a:pPr>
              <a:buNone/>
            </a:pPr>
            <a:r>
              <a:rPr lang="en-US" altLang="ja-JP" sz="1200" dirty="0"/>
              <a:t>C:\WorkSpace\</a:t>
            </a:r>
            <a:r>
              <a:rPr lang="ja-JP" altLang="en-US" sz="1200" dirty="0"/>
              <a:t>解答</a:t>
            </a:r>
          </a:p>
          <a:p>
            <a:pPr>
              <a:buNone/>
            </a:pPr>
            <a:r>
              <a:rPr lang="ja-JP" altLang="en-US" sz="1200" dirty="0"/>
              <a:t>　　</a:t>
            </a:r>
            <a:r>
              <a:rPr lang="en-US" altLang="ja-JP" sz="1200" dirty="0"/>
              <a:t>\</a:t>
            </a:r>
            <a:r>
              <a:rPr lang="ja-JP" altLang="en-US" sz="1200" dirty="0"/>
              <a:t>解答</a:t>
            </a:r>
            <a:r>
              <a:rPr lang="en-US" altLang="ja-JP" sz="1200" dirty="0"/>
              <a:t>\</a:t>
            </a:r>
            <a:r>
              <a:rPr lang="en-US" altLang="ja-JP" sz="1200" dirty="0" smtClean="0"/>
              <a:t>page206\rx65n_rsk_tcpip.zip </a:t>
            </a:r>
            <a:r>
              <a:rPr lang="ja-JP" altLang="en-US" sz="1200" dirty="0"/>
              <a:t>　</a:t>
            </a:r>
            <a:r>
              <a:rPr lang="en-US" altLang="ja-JP" sz="1200" dirty="0"/>
              <a:t>&lt;</a:t>
            </a:r>
            <a:r>
              <a:rPr lang="ja-JP" altLang="en-US" sz="1200" dirty="0"/>
              <a:t>解凍</a:t>
            </a:r>
            <a:r>
              <a:rPr lang="en-US" altLang="ja-JP" sz="1200" dirty="0"/>
              <a:t>&gt;</a:t>
            </a:r>
          </a:p>
          <a:p>
            <a:pPr>
              <a:buNone/>
            </a:pPr>
            <a:r>
              <a:rPr lang="en-US" altLang="ja-JP" sz="1200" dirty="0"/>
              <a:t>      \rx65n_rsk_tcpip\</a:t>
            </a:r>
            <a:r>
              <a:rPr lang="en-US" altLang="ja-JP" sz="1200" dirty="0" err="1"/>
              <a:t>src</a:t>
            </a:r>
            <a:r>
              <a:rPr lang="en-US" altLang="ja-JP" sz="1200" dirty="0"/>
              <a:t>\rx65n_rsk_tcpip.c</a:t>
            </a:r>
          </a:p>
        </p:txBody>
      </p:sp>
    </p:spTree>
    <p:extLst>
      <p:ext uri="{BB962C8B-B14F-4D97-AF65-F5344CB8AC3E}">
        <p14:creationId xmlns:p14="http://schemas.microsoft.com/office/powerpoint/2010/main" val="1310899158"/>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675" y="1494575"/>
            <a:ext cx="4948670" cy="3662617"/>
          </a:xfrm>
          <a:prstGeom prst="rect">
            <a:avLst/>
          </a:prstGeom>
        </p:spPr>
      </p:pic>
      <p:sp>
        <p:nvSpPr>
          <p:cNvPr id="2" name="タイトル 1"/>
          <p:cNvSpPr>
            <a:spLocks noGrp="1"/>
          </p:cNvSpPr>
          <p:nvPr>
            <p:ph type="title"/>
          </p:nvPr>
        </p:nvSpPr>
        <p:spPr>
          <a:xfrm>
            <a:off x="1080000" y="492801"/>
            <a:ext cx="9000000" cy="886397"/>
          </a:xfrm>
        </p:spPr>
        <p:txBody>
          <a:bodyPr/>
          <a:lstStyle/>
          <a:p>
            <a:r>
              <a:rPr kumimoji="1" lang="ja-JP" altLang="en-US" dirty="0"/>
              <a:t>ブロッキングコール</a:t>
            </a:r>
            <a:r>
              <a:rPr kumimoji="1" lang="en-US" altLang="ja-JP" dirty="0"/>
              <a:t/>
            </a:r>
            <a:br>
              <a:rPr kumimoji="1" lang="en-US" altLang="ja-JP" dirty="0"/>
            </a:br>
            <a:r>
              <a:rPr kumimoji="1" lang="en-US" altLang="ja-JP" dirty="0" err="1" smtClean="0"/>
              <a:t>tcp_rcv_dat</a:t>
            </a:r>
            <a:r>
              <a:rPr kumimoji="1" lang="en-US" altLang="ja-JP" dirty="0"/>
              <a:t>() </a:t>
            </a:r>
            <a:r>
              <a:rPr kumimoji="1" lang="en-US" altLang="ja-JP" dirty="0" smtClean="0"/>
              <a:t>TCP</a:t>
            </a:r>
            <a:r>
              <a:rPr kumimoji="1" lang="ja-JP" altLang="en-US" dirty="0" smtClean="0"/>
              <a:t>受信</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203</a:t>
            </a:fld>
            <a:endParaRPr lang="de-DE" dirty="0"/>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1852" y="1468388"/>
            <a:ext cx="4992081" cy="3688804"/>
          </a:xfrm>
          <a:prstGeom prst="rect">
            <a:avLst/>
          </a:prstGeom>
        </p:spPr>
      </p:pic>
      <p:sp>
        <p:nvSpPr>
          <p:cNvPr id="6" name="Text Box 11"/>
          <p:cNvSpPr txBox="1">
            <a:spLocks noChangeArrowheads="1"/>
          </p:cNvSpPr>
          <p:nvPr/>
        </p:nvSpPr>
        <p:spPr bwMode="auto">
          <a:xfrm>
            <a:off x="6001510" y="4987915"/>
            <a:ext cx="3871121" cy="338554"/>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None/>
            </a:pPr>
            <a:r>
              <a:rPr lang="en-US" altLang="ja-JP" sz="1600" dirty="0">
                <a:latin typeface="Arial" panose="020B0604020202020204" pitchFamily="34" charset="0"/>
                <a:ea typeface="ＭＳ Ｐゴシック" panose="020B0600070205080204" pitchFamily="50" charset="-128"/>
              </a:rPr>
              <a:t>TCP/IP</a:t>
            </a:r>
            <a:r>
              <a:rPr lang="ja-JP" altLang="en-US" sz="1600" dirty="0">
                <a:latin typeface="Arial" panose="020B0604020202020204" pitchFamily="34" charset="0"/>
                <a:ea typeface="ＭＳ Ｐゴシック" panose="020B0600070205080204" pitchFamily="50" charset="-128"/>
              </a:rPr>
              <a:t>通信を行う</a:t>
            </a:r>
            <a:r>
              <a:rPr lang="en-US" altLang="ja-JP" sz="1600" dirty="0" err="1">
                <a:latin typeface="Arial" panose="020B0604020202020204" pitchFamily="34" charset="0"/>
                <a:ea typeface="ＭＳ Ｐゴシック" panose="020B0600070205080204" pitchFamily="50" charset="-128"/>
              </a:rPr>
              <a:t>Tera</a:t>
            </a:r>
            <a:r>
              <a:rPr lang="ja-JP" altLang="en-US" sz="1600" dirty="0">
                <a:latin typeface="Arial" panose="020B0604020202020204" pitchFamily="34" charset="0"/>
                <a:ea typeface="ＭＳ Ｐゴシック" panose="020B0600070205080204" pitchFamily="50" charset="-128"/>
              </a:rPr>
              <a:t> </a:t>
            </a:r>
            <a:r>
              <a:rPr lang="en-US" altLang="ja-JP" sz="1600" dirty="0">
                <a:latin typeface="Arial" panose="020B0604020202020204" pitchFamily="34" charset="0"/>
                <a:ea typeface="ＭＳ Ｐゴシック" panose="020B0600070205080204" pitchFamily="50" charset="-128"/>
              </a:rPr>
              <a:t>Term(TCP/IP)</a:t>
            </a:r>
            <a:endParaRPr lang="en-US" altLang="ja-JP" sz="1600" dirty="0" smtClean="0">
              <a:latin typeface="Arial" panose="020B0604020202020204" pitchFamily="34" charset="0"/>
              <a:ea typeface="ＭＳ Ｐゴシック" panose="020B0600070205080204" pitchFamily="50" charset="-128"/>
            </a:endParaRPr>
          </a:p>
        </p:txBody>
      </p:sp>
      <p:sp>
        <p:nvSpPr>
          <p:cNvPr id="5" name="Text Box 11"/>
          <p:cNvSpPr txBox="1">
            <a:spLocks noChangeArrowheads="1"/>
          </p:cNvSpPr>
          <p:nvPr/>
        </p:nvSpPr>
        <p:spPr bwMode="auto">
          <a:xfrm>
            <a:off x="1252795" y="4987915"/>
            <a:ext cx="3456384" cy="338554"/>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None/>
            </a:pPr>
            <a:r>
              <a:rPr lang="en-US" altLang="ja-JP" sz="1600" dirty="0">
                <a:latin typeface="Arial" panose="020B0604020202020204" pitchFamily="34" charset="0"/>
                <a:ea typeface="ＭＳ Ｐゴシック" panose="020B0600070205080204" pitchFamily="50" charset="-128"/>
              </a:rPr>
              <a:t>UART</a:t>
            </a:r>
            <a:r>
              <a:rPr lang="ja-JP" altLang="en-US" sz="1600" dirty="0">
                <a:latin typeface="Arial" panose="020B0604020202020204" pitchFamily="34" charset="0"/>
                <a:ea typeface="ＭＳ Ｐゴシック" panose="020B0600070205080204" pitchFamily="50" charset="-128"/>
              </a:rPr>
              <a:t>を受ける</a:t>
            </a:r>
            <a:r>
              <a:rPr lang="en-US" altLang="ja-JP" sz="1600" dirty="0" err="1">
                <a:latin typeface="Arial" panose="020B0604020202020204" pitchFamily="34" charset="0"/>
                <a:ea typeface="ＭＳ Ｐゴシック" panose="020B0600070205080204" pitchFamily="50" charset="-128"/>
              </a:rPr>
              <a:t>Tera</a:t>
            </a:r>
            <a:r>
              <a:rPr lang="en-US" altLang="ja-JP" sz="1600" dirty="0">
                <a:latin typeface="Arial" panose="020B0604020202020204" pitchFamily="34" charset="0"/>
                <a:ea typeface="ＭＳ Ｐゴシック" panose="020B0600070205080204" pitchFamily="50" charset="-128"/>
              </a:rPr>
              <a:t> Term(</a:t>
            </a:r>
            <a:r>
              <a:rPr lang="ja-JP" altLang="en-US" sz="1600" dirty="0">
                <a:latin typeface="Arial" panose="020B0604020202020204" pitchFamily="34" charset="0"/>
                <a:ea typeface="ＭＳ Ｐゴシック" panose="020B0600070205080204" pitchFamily="50" charset="-128"/>
              </a:rPr>
              <a:t>シリアル</a:t>
            </a:r>
            <a:r>
              <a:rPr lang="en-US" altLang="ja-JP" sz="1600" dirty="0">
                <a:latin typeface="Arial" panose="020B0604020202020204" pitchFamily="34" charset="0"/>
                <a:ea typeface="ＭＳ Ｐゴシック" panose="020B0600070205080204" pitchFamily="50" charset="-128"/>
              </a:rPr>
              <a:t>)</a:t>
            </a:r>
            <a:endParaRPr lang="en-US" altLang="ja-JP" sz="1600" dirty="0" smtClean="0">
              <a:latin typeface="Arial" panose="020B0604020202020204" pitchFamily="34" charset="0"/>
              <a:ea typeface="ＭＳ Ｐゴシック" panose="020B0600070205080204" pitchFamily="50" charset="-128"/>
            </a:endParaRPr>
          </a:p>
        </p:txBody>
      </p:sp>
      <p:sp>
        <p:nvSpPr>
          <p:cNvPr id="9" name="Rectangle 28"/>
          <p:cNvSpPr>
            <a:spLocks noChangeArrowheads="1"/>
          </p:cNvSpPr>
          <p:nvPr/>
        </p:nvSpPr>
        <p:spPr bwMode="auto">
          <a:xfrm>
            <a:off x="5477818" y="1856760"/>
            <a:ext cx="762198" cy="238919"/>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10" name="Rectangle 28"/>
          <p:cNvSpPr>
            <a:spLocks noChangeArrowheads="1"/>
          </p:cNvSpPr>
          <p:nvPr/>
        </p:nvSpPr>
        <p:spPr bwMode="auto">
          <a:xfrm>
            <a:off x="2423592" y="2708920"/>
            <a:ext cx="1008112" cy="238919"/>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11" name="直線矢印コネクタ 10"/>
          <p:cNvCxnSpPr>
            <a:stCxn id="9" idx="1"/>
            <a:endCxn id="10" idx="3"/>
          </p:cNvCxnSpPr>
          <p:nvPr/>
        </p:nvCxnSpPr>
        <p:spPr>
          <a:xfrm flipH="1">
            <a:off x="3431704" y="1976220"/>
            <a:ext cx="2046114" cy="85216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 Box 11"/>
          <p:cNvSpPr txBox="1">
            <a:spLocks noChangeArrowheads="1"/>
          </p:cNvSpPr>
          <p:nvPr/>
        </p:nvSpPr>
        <p:spPr bwMode="auto">
          <a:xfrm>
            <a:off x="6195074" y="2095679"/>
            <a:ext cx="3677557" cy="338554"/>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None/>
            </a:pPr>
            <a:r>
              <a:rPr lang="en-US" altLang="ja-JP" sz="1600" dirty="0" smtClean="0">
                <a:latin typeface="Arial" panose="020B0604020202020204" pitchFamily="34" charset="0"/>
                <a:ea typeface="ＭＳ Ｐゴシック" panose="020B0600070205080204" pitchFamily="50" charset="-128"/>
              </a:rPr>
              <a:t>“</a:t>
            </a:r>
            <a:r>
              <a:rPr lang="en-US" altLang="ja-JP" sz="1600" dirty="0" err="1" smtClean="0">
                <a:latin typeface="Arial" panose="020B0604020202020204" pitchFamily="34" charset="0"/>
                <a:ea typeface="ＭＳ Ｐゴシック" panose="020B0600070205080204" pitchFamily="50" charset="-128"/>
              </a:rPr>
              <a:t>abcdefg</a:t>
            </a:r>
            <a:r>
              <a:rPr lang="en-US" altLang="ja-JP" sz="1600" dirty="0" smtClean="0">
                <a:latin typeface="Arial" panose="020B0604020202020204" pitchFamily="34" charset="0"/>
                <a:ea typeface="ＭＳ Ｐゴシック" panose="020B0600070205080204" pitchFamily="50" charset="-128"/>
              </a:rPr>
              <a:t>” + </a:t>
            </a:r>
            <a:r>
              <a:rPr lang="ja-JP" altLang="en-US" sz="1600" dirty="0" smtClean="0">
                <a:latin typeface="Arial" panose="020B0604020202020204" pitchFamily="34" charset="0"/>
                <a:ea typeface="ＭＳ Ｐゴシック" panose="020B0600070205080204" pitchFamily="50" charset="-128"/>
              </a:rPr>
              <a:t>エンターキー でデータ送信</a:t>
            </a:r>
            <a:endParaRPr lang="ja-JP" altLang="en-US" sz="1600" dirty="0">
              <a:latin typeface="Arial" panose="020B0604020202020204" pitchFamily="34" charset="0"/>
              <a:ea typeface="ＭＳ Ｐゴシック" panose="020B0600070205080204" pitchFamily="50" charset="-128"/>
            </a:endParaRPr>
          </a:p>
        </p:txBody>
      </p:sp>
      <p:sp>
        <p:nvSpPr>
          <p:cNvPr id="15" name="Text Box 11"/>
          <p:cNvSpPr txBox="1">
            <a:spLocks noChangeArrowheads="1"/>
          </p:cNvSpPr>
          <p:nvPr/>
        </p:nvSpPr>
        <p:spPr bwMode="auto">
          <a:xfrm>
            <a:off x="3396605" y="2892247"/>
            <a:ext cx="2411363" cy="338554"/>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None/>
            </a:pPr>
            <a:r>
              <a:rPr lang="ja-JP" altLang="en-US" sz="1600" dirty="0" smtClean="0">
                <a:latin typeface="Arial" panose="020B0604020202020204" pitchFamily="34" charset="0"/>
                <a:ea typeface="ＭＳ Ｐゴシック" panose="020B0600070205080204" pitchFamily="50" charset="-128"/>
              </a:rPr>
              <a:t>受信データが表示される</a:t>
            </a:r>
            <a:endParaRPr lang="ja-JP" altLang="en-US" sz="1600" dirty="0">
              <a:latin typeface="Arial" panose="020B0604020202020204" pitchFamily="34" charset="0"/>
              <a:ea typeface="ＭＳ Ｐゴシック" panose="020B0600070205080204" pitchFamily="50" charset="-128"/>
            </a:endParaRPr>
          </a:p>
        </p:txBody>
      </p:sp>
      <p:sp>
        <p:nvSpPr>
          <p:cNvPr id="16" name="下矢印 15"/>
          <p:cNvSpPr/>
          <p:nvPr/>
        </p:nvSpPr>
        <p:spPr>
          <a:xfrm>
            <a:off x="7721046" y="5517232"/>
            <a:ext cx="432048"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4871864" y="5739353"/>
            <a:ext cx="7472558" cy="369332"/>
          </a:xfrm>
          <a:prstGeom prst="rect">
            <a:avLst/>
          </a:prstGeom>
          <a:noFill/>
        </p:spPr>
        <p:txBody>
          <a:bodyPr wrap="none" rtlCol="0">
            <a:spAutoFit/>
          </a:bodyPr>
          <a:lstStyle/>
          <a:p>
            <a:r>
              <a:rPr kumimoji="1" lang="ja-JP" altLang="en-US" dirty="0" smtClean="0"/>
              <a:t>実験毎に</a:t>
            </a:r>
            <a:r>
              <a:rPr kumimoji="1" lang="en-US" altLang="ja-JP" dirty="0" err="1" smtClean="0"/>
              <a:t>Tera</a:t>
            </a:r>
            <a:r>
              <a:rPr kumimoji="1" lang="ja-JP" altLang="en-US" dirty="0" smtClean="0"/>
              <a:t> </a:t>
            </a:r>
            <a:r>
              <a:rPr kumimoji="1" lang="en-US" altLang="ja-JP" dirty="0" smtClean="0"/>
              <a:t>Term(TCP/IP)</a:t>
            </a:r>
            <a:r>
              <a:rPr kumimoji="1" lang="ja-JP" altLang="en-US" dirty="0" smtClean="0"/>
              <a:t>は再起動</a:t>
            </a:r>
            <a:r>
              <a:rPr kumimoji="1" lang="en-US" altLang="ja-JP" dirty="0" smtClean="0"/>
              <a:t>/</a:t>
            </a:r>
            <a:r>
              <a:rPr kumimoji="1" lang="ja-JP" altLang="en-US" dirty="0" smtClean="0"/>
              <a:t>端末の設定を行ってください。</a:t>
            </a:r>
            <a:endParaRPr kumimoji="1" lang="ja-JP" altLang="en-US" dirty="0"/>
          </a:p>
        </p:txBody>
      </p:sp>
    </p:spTree>
    <p:extLst>
      <p:ext uri="{BB962C8B-B14F-4D97-AF65-F5344CB8AC3E}">
        <p14:creationId xmlns:p14="http://schemas.microsoft.com/office/powerpoint/2010/main" val="3035798599"/>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08" y="1700808"/>
            <a:ext cx="7716327" cy="4315427"/>
          </a:xfrm>
          <a:prstGeom prst="rect">
            <a:avLst/>
          </a:prstGeom>
        </p:spPr>
      </p:pic>
      <p:sp>
        <p:nvSpPr>
          <p:cNvPr id="2" name="タイトル 1"/>
          <p:cNvSpPr>
            <a:spLocks noGrp="1"/>
          </p:cNvSpPr>
          <p:nvPr>
            <p:ph type="title"/>
          </p:nvPr>
        </p:nvSpPr>
        <p:spPr>
          <a:xfrm>
            <a:off x="1080000" y="492801"/>
            <a:ext cx="9000000" cy="886397"/>
          </a:xfrm>
        </p:spPr>
        <p:txBody>
          <a:bodyPr/>
          <a:lstStyle/>
          <a:p>
            <a:r>
              <a:rPr kumimoji="1" lang="ja-JP" altLang="en-US" dirty="0"/>
              <a:t>ブロッキングコール</a:t>
            </a:r>
            <a:r>
              <a:rPr kumimoji="1" lang="en-US" altLang="ja-JP" dirty="0"/>
              <a:t/>
            </a:r>
            <a:br>
              <a:rPr kumimoji="1" lang="en-US" altLang="ja-JP" dirty="0"/>
            </a:br>
            <a:r>
              <a:rPr kumimoji="1" lang="en-US" altLang="ja-JP" dirty="0" err="1" smtClean="0"/>
              <a:t>tcp_snd_dat</a:t>
            </a:r>
            <a:r>
              <a:rPr kumimoji="1" lang="en-US" altLang="ja-JP" dirty="0"/>
              <a:t>() TCP</a:t>
            </a:r>
            <a:r>
              <a:rPr kumimoji="1" lang="ja-JP" altLang="en-US" dirty="0"/>
              <a:t>送信</a:t>
            </a:r>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204</a:t>
            </a:fld>
            <a:endParaRPr lang="de-DE" dirty="0"/>
          </a:p>
        </p:txBody>
      </p:sp>
      <p:sp>
        <p:nvSpPr>
          <p:cNvPr id="5" name="Rectangle 28"/>
          <p:cNvSpPr>
            <a:spLocks noChangeArrowheads="1"/>
          </p:cNvSpPr>
          <p:nvPr/>
        </p:nvSpPr>
        <p:spPr bwMode="auto">
          <a:xfrm>
            <a:off x="2207568" y="4293096"/>
            <a:ext cx="3291532" cy="648072"/>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6" name="Text Box 11"/>
          <p:cNvSpPr txBox="1">
            <a:spLocks noChangeArrowheads="1"/>
          </p:cNvSpPr>
          <p:nvPr/>
        </p:nvSpPr>
        <p:spPr bwMode="auto">
          <a:xfrm>
            <a:off x="5231904" y="4771891"/>
            <a:ext cx="4390880" cy="338554"/>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None/>
            </a:pPr>
            <a:r>
              <a:rPr lang="en-US" altLang="ja-JP" sz="1600" dirty="0" err="1" smtClean="0">
                <a:latin typeface="Arial" panose="020B0604020202020204" pitchFamily="34" charset="0"/>
                <a:ea typeface="ＭＳ Ｐゴシック" panose="020B0600070205080204" pitchFamily="50" charset="-128"/>
              </a:rPr>
              <a:t>printf</a:t>
            </a:r>
            <a:r>
              <a:rPr lang="en-US" altLang="ja-JP" sz="1600" dirty="0" smtClean="0">
                <a:latin typeface="Arial" panose="020B0604020202020204" pitchFamily="34" charset="0"/>
                <a:ea typeface="ＭＳ Ｐゴシック" panose="020B0600070205080204" pitchFamily="50" charset="-128"/>
              </a:rPr>
              <a:t>()</a:t>
            </a:r>
            <a:r>
              <a:rPr lang="ja-JP" altLang="en-US" sz="1600" dirty="0" smtClean="0">
                <a:latin typeface="Arial" panose="020B0604020202020204" pitchFamily="34" charset="0"/>
                <a:ea typeface="ＭＳ Ｐゴシック" panose="020B0600070205080204" pitchFamily="50" charset="-128"/>
              </a:rPr>
              <a:t>出力と</a:t>
            </a:r>
            <a:r>
              <a:rPr lang="en-US" altLang="ja-JP" sz="1600" dirty="0" err="1" smtClean="0">
                <a:latin typeface="Arial" panose="020B0604020202020204" pitchFamily="34" charset="0"/>
                <a:ea typeface="ＭＳ Ｐゴシック" panose="020B0600070205080204" pitchFamily="50" charset="-128"/>
              </a:rPr>
              <a:t>tcp_snd_dat</a:t>
            </a:r>
            <a:r>
              <a:rPr lang="en-US" altLang="ja-JP" sz="1600" dirty="0" smtClean="0">
                <a:latin typeface="Arial" panose="020B0604020202020204" pitchFamily="34" charset="0"/>
                <a:ea typeface="ＭＳ Ｐゴシック" panose="020B0600070205080204" pitchFamily="50" charset="-128"/>
              </a:rPr>
              <a:t>()</a:t>
            </a:r>
            <a:r>
              <a:rPr lang="ja-JP" altLang="en-US" sz="1600" dirty="0" smtClean="0">
                <a:latin typeface="Arial" panose="020B0604020202020204" pitchFamily="34" charset="0"/>
                <a:ea typeface="ＭＳ Ｐゴシック" panose="020B0600070205080204" pitchFamily="50" charset="-128"/>
              </a:rPr>
              <a:t>呼び出しを追加</a:t>
            </a:r>
            <a:endParaRPr lang="ja-JP" altLang="en-US" sz="1600" dirty="0">
              <a:latin typeface="Arial" panose="020B0604020202020204" pitchFamily="34" charset="0"/>
              <a:ea typeface="ＭＳ Ｐゴシック" panose="020B0600070205080204" pitchFamily="50" charset="-128"/>
            </a:endParaRPr>
          </a:p>
        </p:txBody>
      </p:sp>
      <p:sp>
        <p:nvSpPr>
          <p:cNvPr id="9" name="Text Box 9"/>
          <p:cNvSpPr txBox="1">
            <a:spLocks noChangeArrowheads="1"/>
          </p:cNvSpPr>
          <p:nvPr/>
        </p:nvSpPr>
        <p:spPr bwMode="auto">
          <a:xfrm>
            <a:off x="7896200" y="122082"/>
            <a:ext cx="4214615" cy="1200329"/>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page206</a:t>
            </a:r>
            <a:r>
              <a:rPr lang="ja-JP" altLang="en-US" sz="1200" dirty="0" err="1" smtClean="0"/>
              <a:t>まで</a:t>
            </a:r>
            <a:r>
              <a:rPr lang="ja-JP" altLang="en-US" sz="1200" dirty="0" err="1" smtClean="0"/>
              <a:t>の</a:t>
            </a:r>
            <a:r>
              <a:rPr lang="ja-JP" altLang="en-US" sz="1200" dirty="0" smtClean="0"/>
              <a:t>解答</a:t>
            </a:r>
            <a:r>
              <a:rPr lang="ja-JP" altLang="en-US" sz="1200" dirty="0"/>
              <a:t>データを用意しています。</a:t>
            </a:r>
          </a:p>
          <a:p>
            <a:pPr>
              <a:buNone/>
            </a:pPr>
            <a:r>
              <a:rPr lang="ja-JP" altLang="en-US" sz="1200" dirty="0"/>
              <a:t>必要に応じて以下ファイルを解凍して解答をコピーしてください。</a:t>
            </a:r>
          </a:p>
          <a:p>
            <a:pPr>
              <a:buNone/>
            </a:pPr>
            <a:r>
              <a:rPr lang="en-US" altLang="ja-JP" sz="1200" dirty="0"/>
              <a:t>C:\WorkSpace\</a:t>
            </a:r>
            <a:r>
              <a:rPr lang="ja-JP" altLang="en-US" sz="1200" dirty="0"/>
              <a:t>解答</a:t>
            </a:r>
          </a:p>
          <a:p>
            <a:pPr>
              <a:buNone/>
            </a:pPr>
            <a:r>
              <a:rPr lang="ja-JP" altLang="en-US" sz="1200" dirty="0"/>
              <a:t>　　</a:t>
            </a:r>
            <a:r>
              <a:rPr lang="en-US" altLang="ja-JP" sz="1200" dirty="0"/>
              <a:t>\</a:t>
            </a:r>
            <a:r>
              <a:rPr lang="ja-JP" altLang="en-US" sz="1200" dirty="0"/>
              <a:t>解答</a:t>
            </a:r>
            <a:r>
              <a:rPr lang="en-US" altLang="ja-JP" sz="1200" dirty="0"/>
              <a:t>\</a:t>
            </a:r>
            <a:r>
              <a:rPr lang="en-US" altLang="ja-JP" sz="1200" dirty="0" smtClean="0"/>
              <a:t>page206\rx65n_rsk_tcpip.zip </a:t>
            </a:r>
            <a:r>
              <a:rPr lang="ja-JP" altLang="en-US" sz="1200" dirty="0"/>
              <a:t>　</a:t>
            </a:r>
            <a:r>
              <a:rPr lang="en-US" altLang="ja-JP" sz="1200" dirty="0"/>
              <a:t>&lt;</a:t>
            </a:r>
            <a:r>
              <a:rPr lang="ja-JP" altLang="en-US" sz="1200" dirty="0"/>
              <a:t>解凍</a:t>
            </a:r>
            <a:r>
              <a:rPr lang="en-US" altLang="ja-JP" sz="1200" dirty="0"/>
              <a:t>&gt;</a:t>
            </a:r>
          </a:p>
          <a:p>
            <a:pPr>
              <a:buNone/>
            </a:pPr>
            <a:r>
              <a:rPr lang="en-US" altLang="ja-JP" sz="1200" dirty="0"/>
              <a:t>      \rx65n_rsk_tcpip\</a:t>
            </a:r>
            <a:r>
              <a:rPr lang="en-US" altLang="ja-JP" sz="1200" dirty="0" err="1"/>
              <a:t>src</a:t>
            </a:r>
            <a:r>
              <a:rPr lang="en-US" altLang="ja-JP" sz="1200" dirty="0"/>
              <a:t>\rx65n_rsk_tcpip.c</a:t>
            </a:r>
          </a:p>
        </p:txBody>
      </p:sp>
    </p:spTree>
    <p:extLst>
      <p:ext uri="{BB962C8B-B14F-4D97-AF65-F5344CB8AC3E}">
        <p14:creationId xmlns:p14="http://schemas.microsoft.com/office/powerpoint/2010/main" val="1038987559"/>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818" y="1741591"/>
            <a:ext cx="4596547" cy="3395018"/>
          </a:xfrm>
          <a:prstGeom prst="rect">
            <a:avLst/>
          </a:prstGeom>
        </p:spPr>
      </p:pic>
      <p:sp>
        <p:nvSpPr>
          <p:cNvPr id="2" name="タイトル 1"/>
          <p:cNvSpPr>
            <a:spLocks noGrp="1"/>
          </p:cNvSpPr>
          <p:nvPr>
            <p:ph type="title"/>
          </p:nvPr>
        </p:nvSpPr>
        <p:spPr>
          <a:xfrm>
            <a:off x="1080000" y="492801"/>
            <a:ext cx="9000000" cy="886397"/>
          </a:xfrm>
        </p:spPr>
        <p:txBody>
          <a:bodyPr/>
          <a:lstStyle/>
          <a:p>
            <a:r>
              <a:rPr kumimoji="1" lang="ja-JP" altLang="en-US" dirty="0"/>
              <a:t>ブロッキングコール</a:t>
            </a:r>
            <a:r>
              <a:rPr kumimoji="1" lang="en-US" altLang="ja-JP" dirty="0"/>
              <a:t/>
            </a:r>
            <a:br>
              <a:rPr kumimoji="1" lang="en-US" altLang="ja-JP" dirty="0"/>
            </a:br>
            <a:r>
              <a:rPr kumimoji="1" lang="en-US" altLang="ja-JP" dirty="0" err="1" smtClean="0"/>
              <a:t>tcp_snd_dat</a:t>
            </a:r>
            <a:r>
              <a:rPr kumimoji="1" lang="en-US" altLang="ja-JP" dirty="0"/>
              <a:t>() </a:t>
            </a:r>
            <a:r>
              <a:rPr kumimoji="1" lang="en-US" altLang="ja-JP" dirty="0" smtClean="0"/>
              <a:t>TCP</a:t>
            </a:r>
            <a:r>
              <a:rPr kumimoji="1" lang="ja-JP" altLang="en-US" dirty="0" smtClean="0"/>
              <a:t>送信</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205</a:t>
            </a:fld>
            <a:endParaRPr lang="de-DE" dirty="0"/>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6412" y="1628909"/>
            <a:ext cx="4773364" cy="3507700"/>
          </a:xfrm>
          <a:prstGeom prst="rect">
            <a:avLst/>
          </a:prstGeom>
        </p:spPr>
      </p:pic>
      <p:sp>
        <p:nvSpPr>
          <p:cNvPr id="5" name="Text Box 11"/>
          <p:cNvSpPr txBox="1">
            <a:spLocks noChangeArrowheads="1"/>
          </p:cNvSpPr>
          <p:nvPr/>
        </p:nvSpPr>
        <p:spPr bwMode="auto">
          <a:xfrm>
            <a:off x="6001510" y="4987915"/>
            <a:ext cx="3871121" cy="338554"/>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None/>
            </a:pPr>
            <a:r>
              <a:rPr lang="en-US" altLang="ja-JP" sz="1600" dirty="0">
                <a:latin typeface="Arial" panose="020B0604020202020204" pitchFamily="34" charset="0"/>
                <a:ea typeface="ＭＳ Ｐゴシック" panose="020B0600070205080204" pitchFamily="50" charset="-128"/>
              </a:rPr>
              <a:t>TCP/IP</a:t>
            </a:r>
            <a:r>
              <a:rPr lang="ja-JP" altLang="en-US" sz="1600" dirty="0">
                <a:latin typeface="Arial" panose="020B0604020202020204" pitchFamily="34" charset="0"/>
                <a:ea typeface="ＭＳ Ｐゴシック" panose="020B0600070205080204" pitchFamily="50" charset="-128"/>
              </a:rPr>
              <a:t>通信を行う</a:t>
            </a:r>
            <a:r>
              <a:rPr lang="en-US" altLang="ja-JP" sz="1600" dirty="0" err="1">
                <a:latin typeface="Arial" panose="020B0604020202020204" pitchFamily="34" charset="0"/>
                <a:ea typeface="ＭＳ Ｐゴシック" panose="020B0600070205080204" pitchFamily="50" charset="-128"/>
              </a:rPr>
              <a:t>Tera</a:t>
            </a:r>
            <a:r>
              <a:rPr lang="ja-JP" altLang="en-US" sz="1600" dirty="0">
                <a:latin typeface="Arial" panose="020B0604020202020204" pitchFamily="34" charset="0"/>
                <a:ea typeface="ＭＳ Ｐゴシック" panose="020B0600070205080204" pitchFamily="50" charset="-128"/>
              </a:rPr>
              <a:t> </a:t>
            </a:r>
            <a:r>
              <a:rPr lang="en-US" altLang="ja-JP" sz="1600" dirty="0">
                <a:latin typeface="Arial" panose="020B0604020202020204" pitchFamily="34" charset="0"/>
                <a:ea typeface="ＭＳ Ｐゴシック" panose="020B0600070205080204" pitchFamily="50" charset="-128"/>
              </a:rPr>
              <a:t>Term(TCP/IP)</a:t>
            </a:r>
            <a:endParaRPr lang="en-US" altLang="ja-JP" sz="1600" dirty="0" smtClean="0">
              <a:latin typeface="Arial" panose="020B0604020202020204" pitchFamily="34" charset="0"/>
              <a:ea typeface="ＭＳ Ｐゴシック" panose="020B0600070205080204" pitchFamily="50" charset="-128"/>
            </a:endParaRPr>
          </a:p>
        </p:txBody>
      </p:sp>
      <p:sp>
        <p:nvSpPr>
          <p:cNvPr id="6" name="Text Box 11"/>
          <p:cNvSpPr txBox="1">
            <a:spLocks noChangeArrowheads="1"/>
          </p:cNvSpPr>
          <p:nvPr/>
        </p:nvSpPr>
        <p:spPr bwMode="auto">
          <a:xfrm>
            <a:off x="1252795" y="4987915"/>
            <a:ext cx="3456384" cy="338554"/>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None/>
            </a:pPr>
            <a:r>
              <a:rPr lang="en-US" altLang="ja-JP" sz="1600" dirty="0">
                <a:latin typeface="Arial" panose="020B0604020202020204" pitchFamily="34" charset="0"/>
                <a:ea typeface="ＭＳ Ｐゴシック" panose="020B0600070205080204" pitchFamily="50" charset="-128"/>
              </a:rPr>
              <a:t>UART</a:t>
            </a:r>
            <a:r>
              <a:rPr lang="ja-JP" altLang="en-US" sz="1600" dirty="0">
                <a:latin typeface="Arial" panose="020B0604020202020204" pitchFamily="34" charset="0"/>
                <a:ea typeface="ＭＳ Ｐゴシック" panose="020B0600070205080204" pitchFamily="50" charset="-128"/>
              </a:rPr>
              <a:t>を受ける</a:t>
            </a:r>
            <a:r>
              <a:rPr lang="en-US" altLang="ja-JP" sz="1600" dirty="0" err="1">
                <a:latin typeface="Arial" panose="020B0604020202020204" pitchFamily="34" charset="0"/>
                <a:ea typeface="ＭＳ Ｐゴシック" panose="020B0600070205080204" pitchFamily="50" charset="-128"/>
              </a:rPr>
              <a:t>Tera</a:t>
            </a:r>
            <a:r>
              <a:rPr lang="en-US" altLang="ja-JP" sz="1600" dirty="0">
                <a:latin typeface="Arial" panose="020B0604020202020204" pitchFamily="34" charset="0"/>
                <a:ea typeface="ＭＳ Ｐゴシック" panose="020B0600070205080204" pitchFamily="50" charset="-128"/>
              </a:rPr>
              <a:t> Term(</a:t>
            </a:r>
            <a:r>
              <a:rPr lang="ja-JP" altLang="en-US" sz="1600" dirty="0">
                <a:latin typeface="Arial" panose="020B0604020202020204" pitchFamily="34" charset="0"/>
                <a:ea typeface="ＭＳ Ｐゴシック" panose="020B0600070205080204" pitchFamily="50" charset="-128"/>
              </a:rPr>
              <a:t>シリアル</a:t>
            </a:r>
            <a:r>
              <a:rPr lang="en-US" altLang="ja-JP" sz="1600" dirty="0">
                <a:latin typeface="Arial" panose="020B0604020202020204" pitchFamily="34" charset="0"/>
                <a:ea typeface="ＭＳ Ｐゴシック" panose="020B0600070205080204" pitchFamily="50" charset="-128"/>
              </a:rPr>
              <a:t>)</a:t>
            </a:r>
            <a:endParaRPr lang="en-US" altLang="ja-JP" sz="1600" dirty="0" smtClean="0">
              <a:latin typeface="Arial" panose="020B0604020202020204" pitchFamily="34" charset="0"/>
              <a:ea typeface="ＭＳ Ｐゴシック" panose="020B0600070205080204" pitchFamily="50" charset="-128"/>
            </a:endParaRPr>
          </a:p>
        </p:txBody>
      </p:sp>
      <p:sp>
        <p:nvSpPr>
          <p:cNvPr id="7" name="下矢印 6"/>
          <p:cNvSpPr/>
          <p:nvPr/>
        </p:nvSpPr>
        <p:spPr>
          <a:xfrm>
            <a:off x="7721046" y="5517232"/>
            <a:ext cx="432048"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4871864" y="5739353"/>
            <a:ext cx="7472558" cy="369332"/>
          </a:xfrm>
          <a:prstGeom prst="rect">
            <a:avLst/>
          </a:prstGeom>
          <a:noFill/>
        </p:spPr>
        <p:txBody>
          <a:bodyPr wrap="none" rtlCol="0">
            <a:spAutoFit/>
          </a:bodyPr>
          <a:lstStyle/>
          <a:p>
            <a:r>
              <a:rPr kumimoji="1" lang="ja-JP" altLang="en-US" dirty="0" smtClean="0"/>
              <a:t>実験毎に</a:t>
            </a:r>
            <a:r>
              <a:rPr kumimoji="1" lang="en-US" altLang="ja-JP" dirty="0" err="1" smtClean="0"/>
              <a:t>Tera</a:t>
            </a:r>
            <a:r>
              <a:rPr kumimoji="1" lang="ja-JP" altLang="en-US" dirty="0" smtClean="0"/>
              <a:t> </a:t>
            </a:r>
            <a:r>
              <a:rPr kumimoji="1" lang="en-US" altLang="ja-JP" dirty="0" smtClean="0"/>
              <a:t>Term(TCP/IP)</a:t>
            </a:r>
            <a:r>
              <a:rPr kumimoji="1" lang="ja-JP" altLang="en-US" dirty="0" smtClean="0"/>
              <a:t>は再起動</a:t>
            </a:r>
            <a:r>
              <a:rPr kumimoji="1" lang="en-US" altLang="ja-JP" dirty="0" smtClean="0"/>
              <a:t>/</a:t>
            </a:r>
            <a:r>
              <a:rPr kumimoji="1" lang="ja-JP" altLang="en-US" dirty="0" smtClean="0"/>
              <a:t>端末の設定を行ってください。</a:t>
            </a:r>
            <a:endParaRPr kumimoji="1" lang="ja-JP" altLang="en-US" dirty="0"/>
          </a:p>
        </p:txBody>
      </p:sp>
    </p:spTree>
    <p:extLst>
      <p:ext uri="{BB962C8B-B14F-4D97-AF65-F5344CB8AC3E}">
        <p14:creationId xmlns:p14="http://schemas.microsoft.com/office/powerpoint/2010/main" val="2197666645"/>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1844824"/>
            <a:ext cx="7687748" cy="4277322"/>
          </a:xfrm>
          <a:prstGeom prst="rect">
            <a:avLst/>
          </a:prstGeom>
        </p:spPr>
      </p:pic>
      <p:sp>
        <p:nvSpPr>
          <p:cNvPr id="2" name="タイトル 1"/>
          <p:cNvSpPr>
            <a:spLocks noGrp="1"/>
          </p:cNvSpPr>
          <p:nvPr>
            <p:ph type="title"/>
          </p:nvPr>
        </p:nvSpPr>
        <p:spPr>
          <a:xfrm>
            <a:off x="1080000" y="492801"/>
            <a:ext cx="9000000" cy="886397"/>
          </a:xfrm>
        </p:spPr>
        <p:txBody>
          <a:bodyPr/>
          <a:lstStyle/>
          <a:p>
            <a:r>
              <a:rPr kumimoji="1" lang="ja-JP" altLang="en-US" dirty="0"/>
              <a:t>ブロッキングコール</a:t>
            </a:r>
            <a:r>
              <a:rPr kumimoji="1" lang="en-US" altLang="ja-JP" dirty="0"/>
              <a:t/>
            </a:r>
            <a:br>
              <a:rPr kumimoji="1" lang="en-US" altLang="ja-JP" dirty="0"/>
            </a:br>
            <a:r>
              <a:rPr kumimoji="1" lang="en-US" altLang="ja-JP" dirty="0" err="1" smtClean="0"/>
              <a:t>tcp_cls_cep</a:t>
            </a:r>
            <a:r>
              <a:rPr kumimoji="1" lang="en-US" altLang="ja-JP" dirty="0" smtClean="0"/>
              <a:t>() TCP</a:t>
            </a:r>
            <a:r>
              <a:rPr kumimoji="1" lang="ja-JP" altLang="en-US" dirty="0" smtClean="0"/>
              <a:t>切断</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206</a:t>
            </a:fld>
            <a:endParaRPr lang="de-DE" dirty="0"/>
          </a:p>
        </p:txBody>
      </p:sp>
      <p:sp>
        <p:nvSpPr>
          <p:cNvPr id="8" name="Rectangle 28"/>
          <p:cNvSpPr>
            <a:spLocks noChangeArrowheads="1"/>
          </p:cNvSpPr>
          <p:nvPr/>
        </p:nvSpPr>
        <p:spPr bwMode="auto">
          <a:xfrm>
            <a:off x="1998962" y="5013176"/>
            <a:ext cx="3016918" cy="584537"/>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9" name="Text Box 11"/>
          <p:cNvSpPr txBox="1">
            <a:spLocks noChangeArrowheads="1"/>
          </p:cNvSpPr>
          <p:nvPr/>
        </p:nvSpPr>
        <p:spPr bwMode="auto">
          <a:xfrm>
            <a:off x="4799856" y="4843899"/>
            <a:ext cx="4390880" cy="338554"/>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None/>
            </a:pPr>
            <a:r>
              <a:rPr lang="en-US" altLang="ja-JP" sz="1600" dirty="0" err="1" smtClean="0">
                <a:latin typeface="Arial" panose="020B0604020202020204" pitchFamily="34" charset="0"/>
                <a:ea typeface="ＭＳ Ｐゴシック" panose="020B0600070205080204" pitchFamily="50" charset="-128"/>
              </a:rPr>
              <a:t>printf</a:t>
            </a:r>
            <a:r>
              <a:rPr lang="en-US" altLang="ja-JP" sz="1600" dirty="0" smtClean="0">
                <a:latin typeface="Arial" panose="020B0604020202020204" pitchFamily="34" charset="0"/>
                <a:ea typeface="ＭＳ Ｐゴシック" panose="020B0600070205080204" pitchFamily="50" charset="-128"/>
              </a:rPr>
              <a:t>()</a:t>
            </a:r>
            <a:r>
              <a:rPr lang="ja-JP" altLang="en-US" sz="1600" dirty="0" smtClean="0">
                <a:latin typeface="Arial" panose="020B0604020202020204" pitchFamily="34" charset="0"/>
                <a:ea typeface="ＭＳ Ｐゴシック" panose="020B0600070205080204" pitchFamily="50" charset="-128"/>
              </a:rPr>
              <a:t>出力と</a:t>
            </a:r>
            <a:r>
              <a:rPr lang="en-US" altLang="ja-JP" sz="1600" dirty="0" err="1" smtClean="0">
                <a:latin typeface="Arial" panose="020B0604020202020204" pitchFamily="34" charset="0"/>
                <a:ea typeface="ＭＳ Ｐゴシック" panose="020B0600070205080204" pitchFamily="50" charset="-128"/>
              </a:rPr>
              <a:t>tcp_cls_cep</a:t>
            </a:r>
            <a:r>
              <a:rPr lang="en-US" altLang="ja-JP" sz="1600" dirty="0" smtClean="0">
                <a:latin typeface="Arial" panose="020B0604020202020204" pitchFamily="34" charset="0"/>
                <a:ea typeface="ＭＳ Ｐゴシック" panose="020B0600070205080204" pitchFamily="50" charset="-128"/>
              </a:rPr>
              <a:t>()</a:t>
            </a:r>
            <a:r>
              <a:rPr lang="ja-JP" altLang="en-US" sz="1600" dirty="0" smtClean="0">
                <a:latin typeface="Arial" panose="020B0604020202020204" pitchFamily="34" charset="0"/>
                <a:ea typeface="ＭＳ Ｐゴシック" panose="020B0600070205080204" pitchFamily="50" charset="-128"/>
              </a:rPr>
              <a:t>呼び出しを追加</a:t>
            </a:r>
            <a:endParaRPr lang="ja-JP" altLang="en-US" sz="1600" dirty="0">
              <a:latin typeface="Arial" panose="020B0604020202020204" pitchFamily="34" charset="0"/>
              <a:ea typeface="ＭＳ Ｐゴシック" panose="020B0600070205080204" pitchFamily="50" charset="-128"/>
            </a:endParaRPr>
          </a:p>
        </p:txBody>
      </p:sp>
      <p:sp>
        <p:nvSpPr>
          <p:cNvPr id="11" name="Text Box 9"/>
          <p:cNvSpPr txBox="1">
            <a:spLocks noChangeArrowheads="1"/>
          </p:cNvSpPr>
          <p:nvPr/>
        </p:nvSpPr>
        <p:spPr bwMode="auto">
          <a:xfrm>
            <a:off x="7896200" y="122082"/>
            <a:ext cx="4214615" cy="1200329"/>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page206</a:t>
            </a:r>
            <a:r>
              <a:rPr lang="ja-JP" altLang="en-US" sz="1200" dirty="0" err="1" smtClean="0"/>
              <a:t>まで</a:t>
            </a:r>
            <a:r>
              <a:rPr lang="ja-JP" altLang="en-US" sz="1200" dirty="0" err="1" smtClean="0"/>
              <a:t>の</a:t>
            </a:r>
            <a:r>
              <a:rPr lang="ja-JP" altLang="en-US" sz="1200" dirty="0" smtClean="0"/>
              <a:t>解答</a:t>
            </a:r>
            <a:r>
              <a:rPr lang="ja-JP" altLang="en-US" sz="1200" dirty="0"/>
              <a:t>データを用意しています。</a:t>
            </a:r>
          </a:p>
          <a:p>
            <a:pPr>
              <a:buNone/>
            </a:pPr>
            <a:r>
              <a:rPr lang="ja-JP" altLang="en-US" sz="1200" dirty="0"/>
              <a:t>必要に応じて以下ファイルを解凍して解答をコピーしてください。</a:t>
            </a:r>
          </a:p>
          <a:p>
            <a:pPr>
              <a:buNone/>
            </a:pPr>
            <a:r>
              <a:rPr lang="en-US" altLang="ja-JP" sz="1200" dirty="0"/>
              <a:t>C:\WorkSpace\</a:t>
            </a:r>
            <a:r>
              <a:rPr lang="ja-JP" altLang="en-US" sz="1200" dirty="0"/>
              <a:t>解答</a:t>
            </a:r>
          </a:p>
          <a:p>
            <a:pPr>
              <a:buNone/>
            </a:pPr>
            <a:r>
              <a:rPr lang="ja-JP" altLang="en-US" sz="1200" dirty="0"/>
              <a:t>　　</a:t>
            </a:r>
            <a:r>
              <a:rPr lang="en-US" altLang="ja-JP" sz="1200" dirty="0"/>
              <a:t>\</a:t>
            </a:r>
            <a:r>
              <a:rPr lang="ja-JP" altLang="en-US" sz="1200" dirty="0"/>
              <a:t>解答</a:t>
            </a:r>
            <a:r>
              <a:rPr lang="en-US" altLang="ja-JP" sz="1200" dirty="0"/>
              <a:t>\</a:t>
            </a:r>
            <a:r>
              <a:rPr lang="en-US" altLang="ja-JP" sz="1200" dirty="0" smtClean="0"/>
              <a:t>page206\rx65n_rsk_tcpip.zip </a:t>
            </a:r>
            <a:r>
              <a:rPr lang="ja-JP" altLang="en-US" sz="1200" dirty="0"/>
              <a:t>　</a:t>
            </a:r>
            <a:r>
              <a:rPr lang="en-US" altLang="ja-JP" sz="1200" dirty="0"/>
              <a:t>&lt;</a:t>
            </a:r>
            <a:r>
              <a:rPr lang="ja-JP" altLang="en-US" sz="1200" dirty="0"/>
              <a:t>解凍</a:t>
            </a:r>
            <a:r>
              <a:rPr lang="en-US" altLang="ja-JP" sz="1200" dirty="0"/>
              <a:t>&gt;</a:t>
            </a:r>
          </a:p>
          <a:p>
            <a:pPr>
              <a:buNone/>
            </a:pPr>
            <a:r>
              <a:rPr lang="en-US" altLang="ja-JP" sz="1200" dirty="0"/>
              <a:t>      \rx65n_rsk_tcpip\</a:t>
            </a:r>
            <a:r>
              <a:rPr lang="en-US" altLang="ja-JP" sz="1200" dirty="0" err="1"/>
              <a:t>src</a:t>
            </a:r>
            <a:r>
              <a:rPr lang="en-US" altLang="ja-JP" sz="1200" dirty="0"/>
              <a:t>\rx65n_rsk_tcpip.c</a:t>
            </a:r>
          </a:p>
        </p:txBody>
      </p:sp>
    </p:spTree>
    <p:extLst>
      <p:ext uri="{BB962C8B-B14F-4D97-AF65-F5344CB8AC3E}">
        <p14:creationId xmlns:p14="http://schemas.microsoft.com/office/powerpoint/2010/main" val="253837866"/>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5580000" y="1628800"/>
            <a:ext cx="5052504" cy="3528392"/>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切断完了後、消えます</a:t>
            </a:r>
            <a:endParaRPr kumimoji="1" lang="ja-JP" altLang="en-US" dirty="0">
              <a:solidFill>
                <a:schemeClr val="tx1"/>
              </a:solidFill>
            </a:endParaRPr>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384" y="1628800"/>
            <a:ext cx="4824536" cy="3567233"/>
          </a:xfrm>
          <a:prstGeom prst="rect">
            <a:avLst/>
          </a:prstGeom>
        </p:spPr>
      </p:pic>
      <p:sp>
        <p:nvSpPr>
          <p:cNvPr id="2" name="タイトル 1"/>
          <p:cNvSpPr>
            <a:spLocks noGrp="1"/>
          </p:cNvSpPr>
          <p:nvPr>
            <p:ph type="title"/>
          </p:nvPr>
        </p:nvSpPr>
        <p:spPr>
          <a:xfrm>
            <a:off x="1080000" y="492801"/>
            <a:ext cx="9000000" cy="886397"/>
          </a:xfrm>
        </p:spPr>
        <p:txBody>
          <a:bodyPr/>
          <a:lstStyle/>
          <a:p>
            <a:r>
              <a:rPr kumimoji="1" lang="ja-JP" altLang="en-US" dirty="0"/>
              <a:t>ブロッキングコール</a:t>
            </a:r>
            <a:r>
              <a:rPr kumimoji="1" lang="en-US" altLang="ja-JP" dirty="0"/>
              <a:t/>
            </a:r>
            <a:br>
              <a:rPr kumimoji="1" lang="en-US" altLang="ja-JP" dirty="0"/>
            </a:br>
            <a:r>
              <a:rPr kumimoji="1" lang="en-US" altLang="ja-JP" dirty="0" err="1" smtClean="0"/>
              <a:t>tcp_cls_cep</a:t>
            </a:r>
            <a:r>
              <a:rPr kumimoji="1" lang="en-US" altLang="ja-JP" dirty="0"/>
              <a:t>() TCP</a:t>
            </a:r>
            <a:r>
              <a:rPr kumimoji="1" lang="ja-JP" altLang="en-US" dirty="0"/>
              <a:t>切断</a:t>
            </a:r>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207</a:t>
            </a:fld>
            <a:endParaRPr lang="de-DE" dirty="0"/>
          </a:p>
        </p:txBody>
      </p:sp>
      <p:sp>
        <p:nvSpPr>
          <p:cNvPr id="4" name="Text Box 11"/>
          <p:cNvSpPr txBox="1">
            <a:spLocks noChangeArrowheads="1"/>
          </p:cNvSpPr>
          <p:nvPr/>
        </p:nvSpPr>
        <p:spPr bwMode="auto">
          <a:xfrm>
            <a:off x="6001510" y="4987915"/>
            <a:ext cx="3871121" cy="338554"/>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None/>
            </a:pPr>
            <a:r>
              <a:rPr lang="en-US" altLang="ja-JP" sz="1600" dirty="0">
                <a:latin typeface="Arial" panose="020B0604020202020204" pitchFamily="34" charset="0"/>
                <a:ea typeface="ＭＳ Ｐゴシック" panose="020B0600070205080204" pitchFamily="50" charset="-128"/>
              </a:rPr>
              <a:t>TCP/IP</a:t>
            </a:r>
            <a:r>
              <a:rPr lang="ja-JP" altLang="en-US" sz="1600" dirty="0">
                <a:latin typeface="Arial" panose="020B0604020202020204" pitchFamily="34" charset="0"/>
                <a:ea typeface="ＭＳ Ｐゴシック" panose="020B0600070205080204" pitchFamily="50" charset="-128"/>
              </a:rPr>
              <a:t>通信を行う</a:t>
            </a:r>
            <a:r>
              <a:rPr lang="en-US" altLang="ja-JP" sz="1600" dirty="0" err="1">
                <a:latin typeface="Arial" panose="020B0604020202020204" pitchFamily="34" charset="0"/>
                <a:ea typeface="ＭＳ Ｐゴシック" panose="020B0600070205080204" pitchFamily="50" charset="-128"/>
              </a:rPr>
              <a:t>Tera</a:t>
            </a:r>
            <a:r>
              <a:rPr lang="ja-JP" altLang="en-US" sz="1600" dirty="0">
                <a:latin typeface="Arial" panose="020B0604020202020204" pitchFamily="34" charset="0"/>
                <a:ea typeface="ＭＳ Ｐゴシック" panose="020B0600070205080204" pitchFamily="50" charset="-128"/>
              </a:rPr>
              <a:t> </a:t>
            </a:r>
            <a:r>
              <a:rPr lang="en-US" altLang="ja-JP" sz="1600" dirty="0">
                <a:latin typeface="Arial" panose="020B0604020202020204" pitchFamily="34" charset="0"/>
                <a:ea typeface="ＭＳ Ｐゴシック" panose="020B0600070205080204" pitchFamily="50" charset="-128"/>
              </a:rPr>
              <a:t>Term(TCP/IP)</a:t>
            </a:r>
            <a:endParaRPr lang="en-US" altLang="ja-JP" sz="1600" dirty="0" smtClean="0">
              <a:latin typeface="Arial" panose="020B0604020202020204" pitchFamily="34" charset="0"/>
              <a:ea typeface="ＭＳ Ｐゴシック" panose="020B0600070205080204" pitchFamily="50" charset="-128"/>
            </a:endParaRPr>
          </a:p>
        </p:txBody>
      </p:sp>
      <p:sp>
        <p:nvSpPr>
          <p:cNvPr id="5" name="Text Box 11"/>
          <p:cNvSpPr txBox="1">
            <a:spLocks noChangeArrowheads="1"/>
          </p:cNvSpPr>
          <p:nvPr/>
        </p:nvSpPr>
        <p:spPr bwMode="auto">
          <a:xfrm>
            <a:off x="1252795" y="4987915"/>
            <a:ext cx="3456384" cy="338554"/>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None/>
            </a:pPr>
            <a:r>
              <a:rPr lang="en-US" altLang="ja-JP" sz="1600" dirty="0">
                <a:latin typeface="Arial" panose="020B0604020202020204" pitchFamily="34" charset="0"/>
                <a:ea typeface="ＭＳ Ｐゴシック" panose="020B0600070205080204" pitchFamily="50" charset="-128"/>
              </a:rPr>
              <a:t>UART</a:t>
            </a:r>
            <a:r>
              <a:rPr lang="ja-JP" altLang="en-US" sz="1600" dirty="0">
                <a:latin typeface="Arial" panose="020B0604020202020204" pitchFamily="34" charset="0"/>
                <a:ea typeface="ＭＳ Ｐゴシック" panose="020B0600070205080204" pitchFamily="50" charset="-128"/>
              </a:rPr>
              <a:t>を受ける</a:t>
            </a:r>
            <a:r>
              <a:rPr lang="en-US" altLang="ja-JP" sz="1600" dirty="0" err="1">
                <a:latin typeface="Arial" panose="020B0604020202020204" pitchFamily="34" charset="0"/>
                <a:ea typeface="ＭＳ Ｐゴシック" panose="020B0600070205080204" pitchFamily="50" charset="-128"/>
              </a:rPr>
              <a:t>Tera</a:t>
            </a:r>
            <a:r>
              <a:rPr lang="en-US" altLang="ja-JP" sz="1600" dirty="0">
                <a:latin typeface="Arial" panose="020B0604020202020204" pitchFamily="34" charset="0"/>
                <a:ea typeface="ＭＳ Ｐゴシック" panose="020B0600070205080204" pitchFamily="50" charset="-128"/>
              </a:rPr>
              <a:t> Term(</a:t>
            </a:r>
            <a:r>
              <a:rPr lang="ja-JP" altLang="en-US" sz="1600" dirty="0">
                <a:latin typeface="Arial" panose="020B0604020202020204" pitchFamily="34" charset="0"/>
                <a:ea typeface="ＭＳ Ｐゴシック" panose="020B0600070205080204" pitchFamily="50" charset="-128"/>
              </a:rPr>
              <a:t>シリアル</a:t>
            </a:r>
            <a:r>
              <a:rPr lang="en-US" altLang="ja-JP" sz="1600" dirty="0">
                <a:latin typeface="Arial" panose="020B0604020202020204" pitchFamily="34" charset="0"/>
                <a:ea typeface="ＭＳ Ｐゴシック" panose="020B0600070205080204" pitchFamily="50" charset="-128"/>
              </a:rPr>
              <a:t>)</a:t>
            </a:r>
            <a:endParaRPr lang="en-US" altLang="ja-JP" sz="1600" dirty="0" smtClean="0">
              <a:latin typeface="Arial" panose="020B0604020202020204" pitchFamily="34" charset="0"/>
              <a:ea typeface="ＭＳ Ｐゴシック" panose="020B0600070205080204" pitchFamily="50" charset="-128"/>
            </a:endParaRPr>
          </a:p>
        </p:txBody>
      </p:sp>
      <p:sp>
        <p:nvSpPr>
          <p:cNvPr id="10" name="Rectangle 28"/>
          <p:cNvSpPr>
            <a:spLocks noChangeArrowheads="1"/>
          </p:cNvSpPr>
          <p:nvPr/>
        </p:nvSpPr>
        <p:spPr bwMode="auto">
          <a:xfrm>
            <a:off x="397629" y="3140968"/>
            <a:ext cx="1161867" cy="360040"/>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11" name="Text Box 11"/>
          <p:cNvSpPr txBox="1">
            <a:spLocks noChangeArrowheads="1"/>
          </p:cNvSpPr>
          <p:nvPr/>
        </p:nvSpPr>
        <p:spPr bwMode="auto">
          <a:xfrm>
            <a:off x="1343472" y="3412416"/>
            <a:ext cx="3456384" cy="584775"/>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None/>
            </a:pPr>
            <a:r>
              <a:rPr lang="en-US" altLang="ja-JP" sz="1600" dirty="0" smtClean="0">
                <a:latin typeface="Arial" panose="020B0604020202020204" pitchFamily="34" charset="0"/>
                <a:ea typeface="ＭＳ Ｐゴシック" panose="020B0600070205080204" pitchFamily="50" charset="-128"/>
              </a:rPr>
              <a:t>CLOSE</a:t>
            </a:r>
            <a:r>
              <a:rPr lang="ja-JP" altLang="en-US" sz="1600" dirty="0" err="1" smtClean="0">
                <a:latin typeface="Arial" panose="020B0604020202020204" pitchFamily="34" charset="0"/>
                <a:ea typeface="ＭＳ Ｐゴシック" panose="020B0600070205080204" pitchFamily="50" charset="-128"/>
              </a:rPr>
              <a:t>が完</a:t>
            </a:r>
            <a:r>
              <a:rPr lang="ja-JP" altLang="en-US" sz="1600" dirty="0" smtClean="0">
                <a:latin typeface="Arial" panose="020B0604020202020204" pitchFamily="34" charset="0"/>
                <a:ea typeface="ＭＳ Ｐゴシック" panose="020B0600070205080204" pitchFamily="50" charset="-128"/>
              </a:rPr>
              <a:t>了するまで</a:t>
            </a:r>
            <a:r>
              <a:rPr lang="en-US" altLang="ja-JP" sz="1600" dirty="0" smtClean="0">
                <a:latin typeface="Arial" panose="020B0604020202020204" pitchFamily="34" charset="0"/>
                <a:ea typeface="ＭＳ Ｐゴシック" panose="020B0600070205080204" pitchFamily="50" charset="-128"/>
              </a:rPr>
              <a:t>1</a:t>
            </a:r>
            <a:r>
              <a:rPr lang="ja-JP" altLang="en-US" sz="1600" dirty="0" smtClean="0">
                <a:latin typeface="Arial" panose="020B0604020202020204" pitchFamily="34" charset="0"/>
                <a:ea typeface="ＭＳ Ｐゴシック" panose="020B0600070205080204" pitchFamily="50" charset="-128"/>
              </a:rPr>
              <a:t>分かかる</a:t>
            </a:r>
            <a:endParaRPr lang="en-US" altLang="ja-JP" sz="1600" dirty="0" smtClean="0">
              <a:latin typeface="Arial" panose="020B0604020202020204" pitchFamily="34" charset="0"/>
              <a:ea typeface="ＭＳ Ｐゴシック" panose="020B0600070205080204" pitchFamily="50" charset="-128"/>
            </a:endParaRPr>
          </a:p>
          <a:p>
            <a:pPr>
              <a:lnSpc>
                <a:spcPct val="100000"/>
              </a:lnSpc>
              <a:buClrTx/>
              <a:buNone/>
            </a:pPr>
            <a:r>
              <a:rPr lang="en-US" altLang="ja-JP" sz="1600" dirty="0" smtClean="0">
                <a:latin typeface="Arial" panose="020B0604020202020204" pitchFamily="34" charset="0"/>
                <a:ea typeface="ＭＳ Ｐゴシック" panose="020B0600070205080204" pitchFamily="50" charset="-128"/>
              </a:rPr>
              <a:t>(</a:t>
            </a:r>
            <a:r>
              <a:rPr lang="ja-JP" altLang="en-US" sz="1600" dirty="0" smtClean="0">
                <a:latin typeface="Arial" panose="020B0604020202020204" pitchFamily="34" charset="0"/>
                <a:ea typeface="ＭＳ Ｐゴシック" panose="020B0600070205080204" pitchFamily="50" charset="-128"/>
              </a:rPr>
              <a:t>次</a:t>
            </a:r>
            <a:r>
              <a:rPr lang="ja-JP" altLang="en-US" sz="1600" dirty="0">
                <a:latin typeface="Arial" panose="020B0604020202020204" pitchFamily="34" charset="0"/>
                <a:ea typeface="ＭＳ Ｐゴシック" panose="020B0600070205080204" pitchFamily="50" charset="-128"/>
              </a:rPr>
              <a:t>ページ</a:t>
            </a:r>
            <a:r>
              <a:rPr lang="ja-JP" altLang="en-US" sz="1600" dirty="0" smtClean="0">
                <a:latin typeface="Arial" panose="020B0604020202020204" pitchFamily="34" charset="0"/>
                <a:ea typeface="ＭＳ Ｐゴシック" panose="020B0600070205080204" pitchFamily="50" charset="-128"/>
              </a:rPr>
              <a:t>で解説</a:t>
            </a:r>
            <a:r>
              <a:rPr lang="en-US" altLang="ja-JP" sz="1600" dirty="0">
                <a:latin typeface="Arial" panose="020B0604020202020204" pitchFamily="34" charset="0"/>
                <a:ea typeface="ＭＳ Ｐゴシック" panose="020B0600070205080204" pitchFamily="50" charset="-128"/>
              </a:rPr>
              <a:t>)</a:t>
            </a:r>
            <a:endParaRPr lang="en-US" altLang="ja-JP" sz="1600" dirty="0" smtClean="0">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1078577497"/>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492801"/>
            <a:ext cx="9000000" cy="886397"/>
          </a:xfrm>
        </p:spPr>
        <p:txBody>
          <a:bodyPr/>
          <a:lstStyle/>
          <a:p>
            <a:r>
              <a:rPr kumimoji="1" lang="ja-JP" altLang="en-US" dirty="0"/>
              <a:t>ブロッキングコール</a:t>
            </a:r>
            <a:r>
              <a:rPr kumimoji="1" lang="en-US" altLang="ja-JP" dirty="0"/>
              <a:t/>
            </a:r>
            <a:br>
              <a:rPr kumimoji="1" lang="en-US" altLang="ja-JP" dirty="0"/>
            </a:br>
            <a:r>
              <a:rPr kumimoji="1" lang="en-US" altLang="ja-JP" dirty="0" err="1" smtClean="0"/>
              <a:t>tcp_cls_cep</a:t>
            </a:r>
            <a:r>
              <a:rPr kumimoji="1" lang="en-US" altLang="ja-JP" dirty="0"/>
              <a:t>() TCP</a:t>
            </a:r>
            <a:r>
              <a:rPr kumimoji="1" lang="ja-JP" altLang="en-US" dirty="0"/>
              <a:t>切断</a:t>
            </a:r>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208</a:t>
            </a:fld>
            <a:endParaRPr lang="de-DE"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432" y="1628800"/>
            <a:ext cx="5400600" cy="4655690"/>
          </a:xfrm>
          <a:prstGeom prst="rect">
            <a:avLst/>
          </a:prstGeom>
        </p:spPr>
      </p:pic>
      <p:sp>
        <p:nvSpPr>
          <p:cNvPr id="5" name="Rectangle 28"/>
          <p:cNvSpPr>
            <a:spLocks noChangeArrowheads="1"/>
          </p:cNvSpPr>
          <p:nvPr/>
        </p:nvSpPr>
        <p:spPr bwMode="auto">
          <a:xfrm>
            <a:off x="4079777" y="5661248"/>
            <a:ext cx="864096" cy="623242"/>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7" name="直線コネクタ 6"/>
          <p:cNvCxnSpPr/>
          <p:nvPr/>
        </p:nvCxnSpPr>
        <p:spPr>
          <a:xfrm>
            <a:off x="4943873" y="5949280"/>
            <a:ext cx="1728191"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flipV="1">
            <a:off x="6672064" y="1196752"/>
            <a:ext cx="0" cy="47525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a:off x="6672064" y="1196752"/>
            <a:ext cx="2880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6852077" y="598661"/>
            <a:ext cx="5339923" cy="5693866"/>
          </a:xfrm>
          <a:prstGeom prst="rect">
            <a:avLst/>
          </a:prstGeom>
          <a:noFill/>
        </p:spPr>
        <p:txBody>
          <a:bodyPr wrap="none" rtlCol="0">
            <a:spAutoFit/>
          </a:bodyPr>
          <a:lstStyle/>
          <a:p>
            <a:r>
              <a:rPr kumimoji="1" lang="en-US" altLang="ja-JP" sz="1400" dirty="0" smtClean="0"/>
              <a:t>ESTABLISHED</a:t>
            </a:r>
            <a:r>
              <a:rPr kumimoji="1" lang="ja-JP" altLang="en-US" sz="1400" dirty="0" smtClean="0"/>
              <a:t>から先に</a:t>
            </a:r>
            <a:r>
              <a:rPr kumimoji="1" lang="en-US" altLang="ja-JP" sz="1400" dirty="0" smtClean="0"/>
              <a:t>FIN</a:t>
            </a:r>
            <a:r>
              <a:rPr kumimoji="1" lang="ja-JP" altLang="en-US" sz="1400" dirty="0" smtClean="0"/>
              <a:t>を送信した方は、</a:t>
            </a:r>
            <a:endParaRPr kumimoji="1" lang="en-US" altLang="ja-JP" sz="1400" dirty="0" smtClean="0"/>
          </a:p>
          <a:p>
            <a:r>
              <a:rPr kumimoji="1" lang="en-US" altLang="ja-JP" sz="1400" dirty="0" smtClean="0"/>
              <a:t>TIME-WAIT</a:t>
            </a:r>
            <a:r>
              <a:rPr kumimoji="1" lang="ja-JP" altLang="en-US" sz="1400" dirty="0" smtClean="0"/>
              <a:t>で一定時間留まるよう推奨されている。</a:t>
            </a:r>
            <a:endParaRPr kumimoji="1" lang="en-US" altLang="ja-JP" sz="1400" dirty="0" smtClean="0"/>
          </a:p>
          <a:p>
            <a:r>
              <a:rPr kumimoji="1" lang="en-US" altLang="ja-JP" sz="1400" dirty="0" smtClean="0"/>
              <a:t>TIME-WAIT</a:t>
            </a:r>
            <a:r>
              <a:rPr kumimoji="1" lang="ja-JP" altLang="en-US" sz="1400" dirty="0" smtClean="0"/>
              <a:t>を通る方を</a:t>
            </a:r>
            <a:r>
              <a:rPr kumimoji="1" lang="ja-JP" altLang="en-US" sz="1400" b="1" dirty="0" smtClean="0">
                <a:solidFill>
                  <a:srgbClr val="FF0000"/>
                </a:solidFill>
              </a:rPr>
              <a:t>アクティブクローズ</a:t>
            </a:r>
            <a:r>
              <a:rPr kumimoji="1" lang="ja-JP" altLang="en-US" sz="1400" dirty="0" smtClean="0"/>
              <a:t>、</a:t>
            </a:r>
            <a:endParaRPr kumimoji="1" lang="en-US" altLang="ja-JP" sz="1400" dirty="0" smtClean="0"/>
          </a:p>
          <a:p>
            <a:r>
              <a:rPr kumimoji="1" lang="en-US" altLang="ja-JP" sz="1400" dirty="0" smtClean="0"/>
              <a:t>TIME-WAIT</a:t>
            </a:r>
            <a:r>
              <a:rPr kumimoji="1" lang="ja-JP" altLang="en-US" sz="1400" dirty="0" smtClean="0"/>
              <a:t>を通らない方を</a:t>
            </a:r>
            <a:r>
              <a:rPr kumimoji="1" lang="ja-JP" altLang="en-US" sz="1400" b="1" dirty="0" smtClean="0">
                <a:solidFill>
                  <a:srgbClr val="FF0000"/>
                </a:solidFill>
              </a:rPr>
              <a:t>パッシブクローズ</a:t>
            </a:r>
            <a:r>
              <a:rPr kumimoji="1" lang="ja-JP" altLang="en-US" sz="1400" dirty="0" smtClean="0"/>
              <a:t>と呼ぶ。</a:t>
            </a:r>
            <a:endParaRPr kumimoji="1" lang="en-US" altLang="ja-JP" sz="1400" dirty="0" smtClean="0"/>
          </a:p>
          <a:p>
            <a:endParaRPr kumimoji="1" lang="en-US" altLang="ja-JP" sz="1400" dirty="0"/>
          </a:p>
          <a:p>
            <a:r>
              <a:rPr kumimoji="1" lang="ja-JP" altLang="en-US" sz="1400" dirty="0" smtClean="0"/>
              <a:t>仮に</a:t>
            </a:r>
            <a:r>
              <a:rPr kumimoji="1" lang="en-US" altLang="ja-JP" sz="1400" dirty="0" smtClean="0"/>
              <a:t>TIME-WAIT</a:t>
            </a:r>
            <a:r>
              <a:rPr kumimoji="1" lang="ja-JP" altLang="en-US" sz="1400" dirty="0" smtClean="0"/>
              <a:t>がなかったとする。</a:t>
            </a:r>
            <a:endParaRPr kumimoji="1" lang="en-US" altLang="ja-JP" sz="1400" dirty="0" smtClean="0"/>
          </a:p>
          <a:p>
            <a:endParaRPr kumimoji="1" lang="en-US" altLang="ja-JP" sz="1400" dirty="0"/>
          </a:p>
          <a:p>
            <a:r>
              <a:rPr kumimoji="1" lang="ja-JP" altLang="en-US" sz="1400" dirty="0" smtClean="0"/>
              <a:t>パッシブクローズが最後に送る</a:t>
            </a:r>
            <a:r>
              <a:rPr kumimoji="1" lang="en-US" altLang="ja-JP" sz="1400" dirty="0" smtClean="0"/>
              <a:t>FIN</a:t>
            </a:r>
            <a:r>
              <a:rPr kumimoji="1" lang="ja-JP" altLang="en-US" sz="1400" dirty="0" smtClean="0"/>
              <a:t>に対して</a:t>
            </a:r>
            <a:endParaRPr kumimoji="1" lang="en-US" altLang="ja-JP" sz="1400" dirty="0" smtClean="0"/>
          </a:p>
          <a:p>
            <a:r>
              <a:rPr kumimoji="1" lang="ja-JP" altLang="en-US" sz="1400" dirty="0" smtClean="0"/>
              <a:t>アクティブ</a:t>
            </a:r>
            <a:r>
              <a:rPr kumimoji="1" lang="ja-JP" altLang="en-US" sz="1400" dirty="0"/>
              <a:t>クローズ</a:t>
            </a:r>
            <a:r>
              <a:rPr kumimoji="1" lang="ja-JP" altLang="en-US" sz="1400" dirty="0" smtClean="0"/>
              <a:t>が</a:t>
            </a:r>
            <a:r>
              <a:rPr kumimoji="1" lang="ja-JP" altLang="en-US" sz="1400" dirty="0"/>
              <a:t>最後</a:t>
            </a:r>
            <a:r>
              <a:rPr kumimoji="1" lang="ja-JP" altLang="en-US" sz="1400" dirty="0" smtClean="0"/>
              <a:t>に</a:t>
            </a:r>
            <a:r>
              <a:rPr kumimoji="1" lang="en-US" altLang="ja-JP" sz="1400" dirty="0" smtClean="0"/>
              <a:t>ACK</a:t>
            </a:r>
            <a:r>
              <a:rPr kumimoji="1" lang="ja-JP" altLang="en-US" sz="1400" dirty="0" smtClean="0"/>
              <a:t>を</a:t>
            </a:r>
            <a:r>
              <a:rPr kumimoji="1" lang="ja-JP" altLang="en-US" sz="1400" dirty="0"/>
              <a:t>送信</a:t>
            </a:r>
            <a:r>
              <a:rPr kumimoji="1" lang="ja-JP" altLang="en-US" sz="1400" dirty="0" smtClean="0"/>
              <a:t>するが、</a:t>
            </a:r>
            <a:endParaRPr kumimoji="1" lang="en-US" altLang="ja-JP" sz="1400" dirty="0" smtClean="0"/>
          </a:p>
          <a:p>
            <a:r>
              <a:rPr kumimoji="1" lang="ja-JP" altLang="en-US" sz="1400" dirty="0" smtClean="0"/>
              <a:t>これが消失した場合、パッシブクローズ側は</a:t>
            </a:r>
            <a:r>
              <a:rPr kumimoji="1" lang="en-US" altLang="ja-JP" sz="1400" dirty="0" smtClean="0"/>
              <a:t>CLOSED</a:t>
            </a:r>
            <a:r>
              <a:rPr kumimoji="1" lang="ja-JP" altLang="en-US" sz="1400" dirty="0" smtClean="0"/>
              <a:t>に</a:t>
            </a:r>
            <a:endParaRPr kumimoji="1" lang="en-US" altLang="ja-JP" sz="1400" dirty="0" smtClean="0"/>
          </a:p>
          <a:p>
            <a:r>
              <a:rPr kumimoji="1" lang="ja-JP" altLang="en-US" sz="1400" dirty="0"/>
              <a:t>遷移</a:t>
            </a:r>
            <a:r>
              <a:rPr kumimoji="1" lang="ja-JP" altLang="en-US" sz="1400" dirty="0" smtClean="0"/>
              <a:t>できず</a:t>
            </a:r>
            <a:r>
              <a:rPr kumimoji="1" lang="en-US" altLang="ja-JP" sz="1400" dirty="0" smtClean="0"/>
              <a:t>FIN</a:t>
            </a:r>
            <a:r>
              <a:rPr kumimoji="1" lang="ja-JP" altLang="en-US" sz="1400" dirty="0" smtClean="0"/>
              <a:t>を送信し続けることになる。</a:t>
            </a:r>
            <a:endParaRPr kumimoji="1" lang="en-US" altLang="ja-JP" sz="1400" dirty="0" smtClean="0"/>
          </a:p>
          <a:p>
            <a:r>
              <a:rPr kumimoji="1" lang="ja-JP" altLang="en-US" sz="1400" dirty="0" smtClean="0"/>
              <a:t>最終的にタイムアウトし</a:t>
            </a:r>
            <a:r>
              <a:rPr kumimoji="1" lang="en-US" altLang="ja-JP" sz="1400" dirty="0" smtClean="0"/>
              <a:t>RST</a:t>
            </a:r>
            <a:r>
              <a:rPr kumimoji="1" lang="ja-JP" altLang="en-US" sz="1400" dirty="0" smtClean="0"/>
              <a:t>送出で</a:t>
            </a:r>
            <a:r>
              <a:rPr kumimoji="1" lang="en-US" altLang="ja-JP" sz="1400" dirty="0" smtClean="0"/>
              <a:t>CLOSED</a:t>
            </a:r>
            <a:r>
              <a:rPr kumimoji="1" lang="ja-JP" altLang="en-US" sz="1400" dirty="0" smtClean="0"/>
              <a:t>に遷移するが</a:t>
            </a:r>
            <a:endParaRPr kumimoji="1" lang="en-US" altLang="ja-JP" sz="1400" dirty="0" smtClean="0"/>
          </a:p>
          <a:p>
            <a:r>
              <a:rPr kumimoji="1" lang="ja-JP" altLang="en-US" sz="1400" dirty="0" smtClean="0"/>
              <a:t>通常再送タイム</a:t>
            </a:r>
            <a:r>
              <a:rPr kumimoji="1" lang="ja-JP" altLang="en-US" sz="1400" dirty="0"/>
              <a:t>アウト</a:t>
            </a:r>
            <a:r>
              <a:rPr kumimoji="1" lang="ja-JP" altLang="en-US" sz="1400" dirty="0" smtClean="0"/>
              <a:t>は</a:t>
            </a:r>
            <a:r>
              <a:rPr kumimoji="1" lang="en-US" altLang="ja-JP" sz="1400" dirty="0" smtClean="0"/>
              <a:t>10</a:t>
            </a:r>
            <a:r>
              <a:rPr kumimoji="1" lang="ja-JP" altLang="en-US" sz="1400" dirty="0" smtClean="0"/>
              <a:t>分程度の時間で実装されている。</a:t>
            </a:r>
            <a:endParaRPr kumimoji="1" lang="en-US" altLang="ja-JP" sz="1400" dirty="0" smtClean="0"/>
          </a:p>
          <a:p>
            <a:endParaRPr kumimoji="1" lang="en-US" altLang="ja-JP" sz="1400" dirty="0"/>
          </a:p>
          <a:p>
            <a:r>
              <a:rPr kumimoji="1" lang="ja-JP" altLang="en-US" sz="1400" dirty="0" smtClean="0"/>
              <a:t>この現象を防ぐため、アクティブクローズ側は、</a:t>
            </a:r>
            <a:endParaRPr kumimoji="1" lang="en-US" altLang="ja-JP" sz="1400" dirty="0" smtClean="0"/>
          </a:p>
          <a:p>
            <a:r>
              <a:rPr kumimoji="1" lang="ja-JP" altLang="en-US" sz="1400" dirty="0" smtClean="0"/>
              <a:t>パッシブクローズ側の</a:t>
            </a:r>
            <a:r>
              <a:rPr kumimoji="1" lang="ja-JP" altLang="en-US" sz="1400" dirty="0"/>
              <a:t>最後</a:t>
            </a:r>
            <a:r>
              <a:rPr kumimoji="1" lang="ja-JP" altLang="en-US" sz="1400" dirty="0" smtClean="0"/>
              <a:t>の</a:t>
            </a:r>
            <a:r>
              <a:rPr kumimoji="1" lang="en-US" altLang="ja-JP" sz="1400" dirty="0" smtClean="0"/>
              <a:t>FIN</a:t>
            </a:r>
            <a:r>
              <a:rPr kumimoji="1" lang="ja-JP" altLang="en-US" sz="1400" dirty="0" smtClean="0"/>
              <a:t>の再送を受け付けられるよう、</a:t>
            </a:r>
            <a:endParaRPr kumimoji="1" lang="en-US" altLang="ja-JP" sz="1400" dirty="0" smtClean="0"/>
          </a:p>
          <a:p>
            <a:r>
              <a:rPr kumimoji="1" lang="ja-JP" altLang="en-US" sz="1400" dirty="0" smtClean="0"/>
              <a:t>一定時間経過するまで</a:t>
            </a:r>
            <a:r>
              <a:rPr kumimoji="1" lang="en-US" altLang="ja-JP" sz="1400" dirty="0" smtClean="0"/>
              <a:t>TIME-WAIT</a:t>
            </a:r>
            <a:r>
              <a:rPr kumimoji="1" lang="ja-JP" altLang="en-US" sz="1400" dirty="0" smtClean="0"/>
              <a:t>に留まる必要がある。</a:t>
            </a:r>
            <a:endParaRPr kumimoji="1" lang="en-US" altLang="ja-JP" sz="1400" dirty="0" smtClean="0"/>
          </a:p>
          <a:p>
            <a:endParaRPr kumimoji="1" lang="en-US" altLang="ja-JP" sz="1400" dirty="0"/>
          </a:p>
          <a:p>
            <a:r>
              <a:rPr kumimoji="1" lang="en-US" altLang="ja-JP" sz="1400" dirty="0" smtClean="0"/>
              <a:t>TIME-WAIT</a:t>
            </a:r>
            <a:r>
              <a:rPr kumimoji="1" lang="ja-JP" altLang="en-US" sz="1400" dirty="0" smtClean="0"/>
              <a:t>に留まる時間は </a:t>
            </a:r>
            <a:r>
              <a:rPr kumimoji="1" lang="en-US" altLang="ja-JP" sz="1400" b="1" dirty="0" smtClean="0">
                <a:solidFill>
                  <a:srgbClr val="FF0000"/>
                </a:solidFill>
              </a:rPr>
              <a:t>2MSL </a:t>
            </a:r>
            <a:r>
              <a:rPr kumimoji="1" lang="ja-JP" altLang="en-US" sz="1400" b="1" dirty="0" smtClean="0">
                <a:solidFill>
                  <a:srgbClr val="FF0000"/>
                </a:solidFill>
              </a:rPr>
              <a:t>待ち時間 </a:t>
            </a:r>
            <a:r>
              <a:rPr kumimoji="1" lang="ja-JP" altLang="en-US" sz="1400" dirty="0" smtClean="0"/>
              <a:t>と呼ばれ、</a:t>
            </a:r>
            <a:endParaRPr kumimoji="1" lang="en-US" altLang="ja-JP" sz="1400" dirty="0" smtClean="0"/>
          </a:p>
          <a:p>
            <a:r>
              <a:rPr kumimoji="1" lang="en-US" altLang="ja-JP" sz="1400" b="1" dirty="0">
                <a:solidFill>
                  <a:srgbClr val="FF0000"/>
                </a:solidFill>
              </a:rPr>
              <a:t>1</a:t>
            </a:r>
            <a:r>
              <a:rPr kumimoji="1" lang="ja-JP" altLang="en-US" sz="1400" b="1" dirty="0" smtClean="0">
                <a:solidFill>
                  <a:srgbClr val="FF0000"/>
                </a:solidFill>
              </a:rPr>
              <a:t>分程度 </a:t>
            </a:r>
            <a:r>
              <a:rPr kumimoji="1" lang="ja-JP" altLang="en-US" sz="1400" dirty="0" smtClean="0"/>
              <a:t>の待ち時間で実装されている。</a:t>
            </a:r>
            <a:endParaRPr kumimoji="1" lang="en-US" altLang="ja-JP" sz="1400" dirty="0" smtClean="0"/>
          </a:p>
          <a:p>
            <a:endParaRPr kumimoji="1" lang="en-US" altLang="ja-JP" sz="1400" b="1" dirty="0">
              <a:solidFill>
                <a:srgbClr val="FF0000"/>
              </a:solidFill>
            </a:endParaRPr>
          </a:p>
          <a:p>
            <a:r>
              <a:rPr kumimoji="1" lang="ja-JP" altLang="en-US" sz="1400" dirty="0" smtClean="0"/>
              <a:t>この間、通信端点の再利用はできない。</a:t>
            </a:r>
            <a:endParaRPr kumimoji="1" lang="en-US" altLang="ja-JP" sz="1400" dirty="0" smtClean="0"/>
          </a:p>
          <a:p>
            <a:endParaRPr kumimoji="1" lang="en-US" altLang="ja-JP" sz="1400" dirty="0"/>
          </a:p>
          <a:p>
            <a:r>
              <a:rPr kumimoji="1" lang="ja-JP" altLang="en-US" sz="1400" dirty="0" smtClean="0"/>
              <a:t>ローカルエリア接続の場合、パケット消失自体が稀であるため</a:t>
            </a:r>
            <a:endParaRPr kumimoji="1" lang="en-US" altLang="ja-JP" sz="1400" dirty="0" smtClean="0"/>
          </a:p>
          <a:p>
            <a:r>
              <a:rPr kumimoji="1" lang="en-US" altLang="ja-JP" sz="1400" dirty="0" err="1" smtClean="0"/>
              <a:t>config_tcpudp.c</a:t>
            </a:r>
            <a:r>
              <a:rPr kumimoji="1" lang="en-US" altLang="ja-JP" sz="1400" dirty="0" smtClean="0"/>
              <a:t> </a:t>
            </a:r>
            <a:r>
              <a:rPr kumimoji="1" lang="ja-JP" altLang="en-US" sz="1400" dirty="0" smtClean="0"/>
              <a:t>で </a:t>
            </a:r>
            <a:r>
              <a:rPr lang="en-US" altLang="ja-JP" sz="1400" dirty="0" smtClean="0"/>
              <a:t>_tcp_2msl</a:t>
            </a:r>
            <a:r>
              <a:rPr lang="ja-JP" altLang="en-US" sz="1400" dirty="0" smtClean="0"/>
              <a:t>設定値を変更し、</a:t>
            </a:r>
            <a:endParaRPr lang="en-US" altLang="ja-JP" sz="1400" dirty="0" smtClean="0"/>
          </a:p>
          <a:p>
            <a:r>
              <a:rPr kumimoji="1" lang="ja-JP" altLang="en-US" sz="1400" dirty="0" smtClean="0"/>
              <a:t>通信</a:t>
            </a:r>
            <a:r>
              <a:rPr kumimoji="1" lang="ja-JP" altLang="en-US" sz="1400" dirty="0"/>
              <a:t>端点</a:t>
            </a:r>
            <a:r>
              <a:rPr kumimoji="1" lang="ja-JP" altLang="en-US" sz="1400" dirty="0" smtClean="0"/>
              <a:t>を</a:t>
            </a:r>
            <a:r>
              <a:rPr kumimoji="1" lang="ja-JP" altLang="en-US" sz="1400" dirty="0"/>
              <a:t>速</a:t>
            </a:r>
            <a:r>
              <a:rPr kumimoji="1" lang="ja-JP" altLang="en-US" sz="1400" dirty="0" smtClean="0"/>
              <a:t>やかに再利用可能にしても良い</a:t>
            </a:r>
            <a:r>
              <a:rPr kumimoji="1" lang="ja-JP" altLang="en-US" sz="1400" dirty="0"/>
              <a:t>。</a:t>
            </a:r>
          </a:p>
        </p:txBody>
      </p:sp>
    </p:spTree>
    <p:extLst>
      <p:ext uri="{BB962C8B-B14F-4D97-AF65-F5344CB8AC3E}">
        <p14:creationId xmlns:p14="http://schemas.microsoft.com/office/powerpoint/2010/main" val="2023512128"/>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3" y="1582881"/>
            <a:ext cx="6912768" cy="4562939"/>
          </a:xfrm>
          <a:prstGeom prst="rect">
            <a:avLst/>
          </a:prstGeom>
        </p:spPr>
      </p:pic>
      <p:sp>
        <p:nvSpPr>
          <p:cNvPr id="2" name="タイトル 1"/>
          <p:cNvSpPr>
            <a:spLocks noGrp="1"/>
          </p:cNvSpPr>
          <p:nvPr>
            <p:ph type="title"/>
          </p:nvPr>
        </p:nvSpPr>
        <p:spPr>
          <a:xfrm>
            <a:off x="1080000" y="923689"/>
            <a:ext cx="9000000" cy="455509"/>
          </a:xfrm>
        </p:spPr>
        <p:txBody>
          <a:bodyPr/>
          <a:lstStyle/>
          <a:p>
            <a:r>
              <a:rPr kumimoji="1" lang="ja-JP" altLang="en-US" dirty="0" smtClean="0"/>
              <a:t>ノンブロッキングコール</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209</a:t>
            </a:fld>
            <a:endParaRPr lang="de-DE" dirty="0"/>
          </a:p>
        </p:txBody>
      </p:sp>
      <p:sp>
        <p:nvSpPr>
          <p:cNvPr id="5" name="Rectangle 28"/>
          <p:cNvSpPr>
            <a:spLocks noChangeArrowheads="1"/>
          </p:cNvSpPr>
          <p:nvPr/>
        </p:nvSpPr>
        <p:spPr bwMode="auto">
          <a:xfrm>
            <a:off x="1559495" y="2460194"/>
            <a:ext cx="5976665" cy="3489086"/>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6" name="Text Box 11"/>
          <p:cNvSpPr txBox="1">
            <a:spLocks noChangeArrowheads="1"/>
          </p:cNvSpPr>
          <p:nvPr/>
        </p:nvSpPr>
        <p:spPr bwMode="auto">
          <a:xfrm>
            <a:off x="6960096" y="2237490"/>
            <a:ext cx="4390880" cy="1815882"/>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None/>
            </a:pPr>
            <a:r>
              <a:rPr lang="en-US" altLang="ja-JP" sz="1600" dirty="0" smtClean="0">
                <a:latin typeface="Arial" panose="020B0604020202020204" pitchFamily="34" charset="0"/>
                <a:ea typeface="ＭＳ Ｐゴシック" panose="020B0600070205080204" pitchFamily="50" charset="-128"/>
              </a:rPr>
              <a:t>#if 1 --- #else --- #</a:t>
            </a:r>
            <a:r>
              <a:rPr lang="en-US" altLang="ja-JP" sz="1600" dirty="0" err="1" smtClean="0">
                <a:latin typeface="Arial" panose="020B0604020202020204" pitchFamily="34" charset="0"/>
                <a:ea typeface="ＭＳ Ｐゴシック" panose="020B0600070205080204" pitchFamily="50" charset="-128"/>
              </a:rPr>
              <a:t>endif</a:t>
            </a:r>
            <a:r>
              <a:rPr lang="en-US" altLang="ja-JP" sz="1600" dirty="0" smtClean="0">
                <a:latin typeface="Arial" panose="020B0604020202020204" pitchFamily="34" charset="0"/>
                <a:ea typeface="ＭＳ Ｐゴシック" panose="020B0600070205080204" pitchFamily="50" charset="-128"/>
              </a:rPr>
              <a:t> </a:t>
            </a:r>
            <a:r>
              <a:rPr lang="ja-JP" altLang="en-US" sz="1600" dirty="0" smtClean="0">
                <a:latin typeface="Arial" panose="020B0604020202020204" pitchFamily="34" charset="0"/>
                <a:ea typeface="ＭＳ Ｐゴシック" panose="020B0600070205080204" pitchFamily="50" charset="-128"/>
              </a:rPr>
              <a:t>を使用して、</a:t>
            </a:r>
            <a:endParaRPr lang="en-US" altLang="ja-JP" sz="1600" dirty="0" smtClean="0">
              <a:latin typeface="Arial" panose="020B0604020202020204" pitchFamily="34" charset="0"/>
              <a:ea typeface="ＭＳ Ｐゴシック" panose="020B0600070205080204" pitchFamily="50" charset="-128"/>
            </a:endParaRPr>
          </a:p>
          <a:p>
            <a:pPr>
              <a:lnSpc>
                <a:spcPct val="100000"/>
              </a:lnSpc>
              <a:buClrTx/>
              <a:buNone/>
            </a:pPr>
            <a:r>
              <a:rPr lang="ja-JP" altLang="en-US" sz="1600" dirty="0" smtClean="0">
                <a:latin typeface="Arial" panose="020B0604020202020204" pitchFamily="34" charset="0"/>
                <a:ea typeface="ＭＳ Ｐゴシック" panose="020B0600070205080204" pitchFamily="50" charset="-128"/>
              </a:rPr>
              <a:t>これまでの演習コードを無効化、</a:t>
            </a:r>
            <a:endParaRPr lang="en-US" altLang="ja-JP" sz="1600" dirty="0" smtClean="0">
              <a:latin typeface="Arial" panose="020B0604020202020204" pitchFamily="34" charset="0"/>
              <a:ea typeface="ＭＳ Ｐゴシック" panose="020B0600070205080204" pitchFamily="50" charset="-128"/>
            </a:endParaRPr>
          </a:p>
          <a:p>
            <a:pPr>
              <a:lnSpc>
                <a:spcPct val="100000"/>
              </a:lnSpc>
              <a:buClrTx/>
              <a:buNone/>
            </a:pPr>
            <a:r>
              <a:rPr lang="ja-JP" altLang="en-US" sz="1600" dirty="0" smtClean="0">
                <a:latin typeface="Arial" panose="020B0604020202020204" pitchFamily="34" charset="0"/>
                <a:ea typeface="ＭＳ Ｐゴシック" panose="020B0600070205080204" pitchFamily="50" charset="-128"/>
              </a:rPr>
              <a:t>ノンブロッキングコールの</a:t>
            </a:r>
            <a:r>
              <a:rPr lang="en-US" altLang="ja-JP" sz="1600" dirty="0" err="1" smtClean="0">
                <a:latin typeface="Arial" panose="020B0604020202020204" pitchFamily="34" charset="0"/>
                <a:ea typeface="ＭＳ Ｐゴシック" panose="020B0600070205080204" pitchFamily="50" charset="-128"/>
              </a:rPr>
              <a:t>tcp_acp_cep</a:t>
            </a:r>
            <a:r>
              <a:rPr lang="en-US" altLang="ja-JP" sz="1600" dirty="0" smtClean="0">
                <a:latin typeface="Arial" panose="020B0604020202020204" pitchFamily="34" charset="0"/>
                <a:ea typeface="ＭＳ Ｐゴシック" panose="020B0600070205080204" pitchFamily="50" charset="-128"/>
              </a:rPr>
              <a:t>()</a:t>
            </a:r>
            <a:r>
              <a:rPr lang="ja-JP" altLang="en-US" sz="1600" dirty="0" smtClean="0">
                <a:latin typeface="Arial" panose="020B0604020202020204" pitchFamily="34" charset="0"/>
                <a:ea typeface="ＭＳ Ｐゴシック" panose="020B0600070205080204" pitchFamily="50" charset="-128"/>
              </a:rPr>
              <a:t>を</a:t>
            </a:r>
            <a:endParaRPr lang="en-US" altLang="ja-JP" sz="1600" dirty="0" smtClean="0">
              <a:latin typeface="Arial" panose="020B0604020202020204" pitchFamily="34" charset="0"/>
              <a:ea typeface="ＭＳ Ｐゴシック" panose="020B0600070205080204" pitchFamily="50" charset="-128"/>
            </a:endParaRPr>
          </a:p>
          <a:p>
            <a:pPr>
              <a:lnSpc>
                <a:spcPct val="100000"/>
              </a:lnSpc>
              <a:buClrTx/>
              <a:buNone/>
            </a:pPr>
            <a:r>
              <a:rPr lang="ja-JP" altLang="en-US" sz="1600" dirty="0" smtClean="0">
                <a:latin typeface="Arial" panose="020B0604020202020204" pitchFamily="34" charset="0"/>
                <a:ea typeface="ＭＳ Ｐゴシック" panose="020B0600070205080204" pitchFamily="50" charset="-128"/>
              </a:rPr>
              <a:t>追加する。</a:t>
            </a:r>
            <a:endParaRPr lang="en-US" altLang="ja-JP" sz="1600" dirty="0" smtClean="0">
              <a:latin typeface="Arial" panose="020B0604020202020204" pitchFamily="34" charset="0"/>
              <a:ea typeface="ＭＳ Ｐゴシック" panose="020B0600070205080204" pitchFamily="50" charset="-128"/>
            </a:endParaRPr>
          </a:p>
          <a:p>
            <a:pPr>
              <a:lnSpc>
                <a:spcPct val="100000"/>
              </a:lnSpc>
              <a:buClrTx/>
              <a:buNone/>
            </a:pPr>
            <a:endParaRPr lang="en-US" altLang="ja-JP" sz="1600" dirty="0">
              <a:latin typeface="Arial" panose="020B0604020202020204" pitchFamily="34" charset="0"/>
              <a:ea typeface="ＭＳ Ｐゴシック" panose="020B0600070205080204" pitchFamily="50" charset="-128"/>
            </a:endParaRPr>
          </a:p>
          <a:p>
            <a:pPr>
              <a:lnSpc>
                <a:spcPct val="100000"/>
              </a:lnSpc>
              <a:buClrTx/>
              <a:buNone/>
            </a:pPr>
            <a:r>
              <a:rPr lang="ja-JP" altLang="en-US" sz="1600" dirty="0" smtClean="0">
                <a:latin typeface="Arial" panose="020B0604020202020204" pitchFamily="34" charset="0"/>
                <a:ea typeface="ＭＳ Ｐゴシック" panose="020B0600070205080204" pitchFamily="50" charset="-128"/>
              </a:rPr>
              <a:t>通信端点</a:t>
            </a:r>
            <a:r>
              <a:rPr lang="en-US" altLang="ja-JP" sz="1600" dirty="0" smtClean="0">
                <a:latin typeface="Arial" panose="020B0604020202020204" pitchFamily="34" charset="0"/>
                <a:ea typeface="ＭＳ Ｐゴシック" panose="020B0600070205080204" pitchFamily="50" charset="-128"/>
              </a:rPr>
              <a:t>ID</a:t>
            </a:r>
            <a:r>
              <a:rPr lang="ja-JP" altLang="en-US" sz="1600" dirty="0" smtClean="0">
                <a:latin typeface="Arial" panose="020B0604020202020204" pitchFamily="34" charset="0"/>
                <a:ea typeface="ＭＳ Ｐゴシック" panose="020B0600070205080204" pitchFamily="50" charset="-128"/>
              </a:rPr>
              <a:t>は</a:t>
            </a:r>
            <a:r>
              <a:rPr lang="en-US" altLang="ja-JP" sz="1600" dirty="0" smtClean="0">
                <a:latin typeface="Arial" panose="020B0604020202020204" pitchFamily="34" charset="0"/>
                <a:ea typeface="ＭＳ Ｐゴシック" panose="020B0600070205080204" pitchFamily="50" charset="-128"/>
              </a:rPr>
              <a:t>2</a:t>
            </a:r>
            <a:r>
              <a:rPr lang="ja-JP" altLang="en-US" sz="1600" dirty="0" smtClean="0">
                <a:latin typeface="Arial" panose="020B0604020202020204" pitchFamily="34" charset="0"/>
                <a:ea typeface="ＭＳ Ｐゴシック" panose="020B0600070205080204" pitchFamily="50" charset="-128"/>
              </a:rPr>
              <a:t>番を使用する。</a:t>
            </a:r>
            <a:endParaRPr lang="en-US" altLang="ja-JP" sz="1600" dirty="0" smtClean="0">
              <a:latin typeface="Arial" panose="020B0604020202020204" pitchFamily="34" charset="0"/>
              <a:ea typeface="ＭＳ Ｐゴシック" panose="020B0600070205080204" pitchFamily="50" charset="-128"/>
            </a:endParaRPr>
          </a:p>
          <a:p>
            <a:pPr>
              <a:lnSpc>
                <a:spcPct val="100000"/>
              </a:lnSpc>
              <a:buClrTx/>
              <a:buNone/>
            </a:pPr>
            <a:r>
              <a:rPr lang="en-US" altLang="ja-JP" sz="1600" dirty="0" smtClean="0">
                <a:latin typeface="Arial" panose="020B0604020202020204" pitchFamily="34" charset="0"/>
                <a:ea typeface="ＭＳ Ｐゴシック" panose="020B0600070205080204" pitchFamily="50" charset="-128"/>
              </a:rPr>
              <a:t>(</a:t>
            </a:r>
            <a:r>
              <a:rPr lang="en-US" altLang="ja-JP" sz="1600" dirty="0" err="1" smtClean="0">
                <a:latin typeface="Arial" panose="020B0604020202020204" pitchFamily="34" charset="0"/>
                <a:ea typeface="ＭＳ Ｐゴシック" panose="020B0600070205080204" pitchFamily="50" charset="-128"/>
              </a:rPr>
              <a:t>tcp_acp_cep</a:t>
            </a:r>
            <a:r>
              <a:rPr lang="en-US" altLang="ja-JP" sz="1600" dirty="0" smtClean="0">
                <a:latin typeface="Arial" panose="020B0604020202020204" pitchFamily="34" charset="0"/>
                <a:ea typeface="ＭＳ Ｐゴシック" panose="020B0600070205080204" pitchFamily="50" charset="-128"/>
              </a:rPr>
              <a:t>()</a:t>
            </a:r>
            <a:r>
              <a:rPr lang="ja-JP" altLang="en-US" sz="1600" dirty="0" err="1" smtClean="0">
                <a:latin typeface="Arial" panose="020B0604020202020204" pitchFamily="34" charset="0"/>
                <a:ea typeface="ＭＳ Ｐゴシック" panose="020B0600070205080204" pitchFamily="50" charset="-128"/>
              </a:rPr>
              <a:t>の第</a:t>
            </a:r>
            <a:r>
              <a:rPr lang="en-US" altLang="ja-JP" sz="1600" dirty="0" smtClean="0">
                <a:latin typeface="Arial" panose="020B0604020202020204" pitchFamily="34" charset="0"/>
                <a:ea typeface="ＭＳ Ｐゴシック" panose="020B0600070205080204" pitchFamily="50" charset="-128"/>
              </a:rPr>
              <a:t>1</a:t>
            </a:r>
            <a:r>
              <a:rPr lang="ja-JP" altLang="en-US" sz="1600" dirty="0" smtClean="0">
                <a:latin typeface="Arial" panose="020B0604020202020204" pitchFamily="34" charset="0"/>
                <a:ea typeface="ＭＳ Ｐゴシック" panose="020B0600070205080204" pitchFamily="50" charset="-128"/>
              </a:rPr>
              <a:t>引数に</a:t>
            </a:r>
            <a:r>
              <a:rPr lang="en-US" altLang="ja-JP" sz="1600" dirty="0" smtClean="0">
                <a:latin typeface="Arial" panose="020B0604020202020204" pitchFamily="34" charset="0"/>
                <a:ea typeface="ＭＳ Ｐゴシック" panose="020B0600070205080204" pitchFamily="50" charset="-128"/>
              </a:rPr>
              <a:t>2</a:t>
            </a:r>
            <a:r>
              <a:rPr lang="ja-JP" altLang="en-US" sz="1600" dirty="0" smtClean="0">
                <a:latin typeface="Arial" panose="020B0604020202020204" pitchFamily="34" charset="0"/>
                <a:ea typeface="ＭＳ Ｐゴシック" panose="020B0600070205080204" pitchFamily="50" charset="-128"/>
              </a:rPr>
              <a:t>を指定する</a:t>
            </a:r>
            <a:r>
              <a:rPr lang="en-US" altLang="ja-JP" sz="1600" dirty="0" smtClean="0">
                <a:latin typeface="Arial" panose="020B0604020202020204" pitchFamily="34" charset="0"/>
                <a:ea typeface="ＭＳ Ｐゴシック" panose="020B0600070205080204" pitchFamily="50" charset="-128"/>
              </a:rPr>
              <a:t>)</a:t>
            </a:r>
            <a:endParaRPr lang="ja-JP" altLang="en-US" sz="1600" dirty="0">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24431006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cap="none" dirty="0" smtClean="0"/>
              <a:t>ルネサスのターゲット</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a:solidFill>
                  <a:srgbClr val="06418C"/>
                </a:solidFill>
              </a:rPr>
              <a:t>Page </a:t>
            </a:r>
            <a:fld id="{3FD030EF-7044-4946-962A-5D7D09BD1B34}" type="slidenum">
              <a:rPr lang="de-DE">
                <a:solidFill>
                  <a:srgbClr val="06418C"/>
                </a:solidFill>
              </a:rPr>
              <a:pPr algn="l"/>
              <a:t>21</a:t>
            </a:fld>
            <a:endParaRPr lang="de-DE" dirty="0">
              <a:solidFill>
                <a:srgbClr val="06418C"/>
              </a:solidFill>
            </a:endParaRPr>
          </a:p>
        </p:txBody>
      </p:sp>
      <p:grpSp>
        <p:nvGrpSpPr>
          <p:cNvPr id="7" name="グループ化 6"/>
          <p:cNvGrpSpPr/>
          <p:nvPr/>
        </p:nvGrpSpPr>
        <p:grpSpPr>
          <a:xfrm>
            <a:off x="839416" y="1700808"/>
            <a:ext cx="5860091" cy="3888432"/>
            <a:chOff x="1199456" y="1628800"/>
            <a:chExt cx="5860091" cy="3888432"/>
          </a:xfrm>
        </p:grpSpPr>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456" y="1628800"/>
              <a:ext cx="5860091" cy="3888432"/>
            </a:xfrm>
            <a:prstGeom prst="rect">
              <a:avLst/>
            </a:prstGeom>
          </p:spPr>
        </p:pic>
        <p:sp>
          <p:nvSpPr>
            <p:cNvPr id="6" name="正方形/長方形 5"/>
            <p:cNvSpPr/>
            <p:nvPr/>
          </p:nvSpPr>
          <p:spPr>
            <a:xfrm>
              <a:off x="2639616" y="4149080"/>
              <a:ext cx="1440160" cy="12241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grpSp>
      <p:sp>
        <p:nvSpPr>
          <p:cNvPr id="8" name="テキスト ボックス 7"/>
          <p:cNvSpPr txBox="1"/>
          <p:nvPr/>
        </p:nvSpPr>
        <p:spPr>
          <a:xfrm>
            <a:off x="7680176" y="2708920"/>
            <a:ext cx="4331635" cy="1754326"/>
          </a:xfrm>
          <a:prstGeom prst="rect">
            <a:avLst/>
          </a:prstGeom>
          <a:noFill/>
        </p:spPr>
        <p:txBody>
          <a:bodyPr wrap="none" rtlCol="0">
            <a:spAutoFit/>
          </a:bodyPr>
          <a:lstStyle/>
          <a:p>
            <a:r>
              <a:rPr kumimoji="1" lang="ja-JP" altLang="en-US" dirty="0" smtClean="0">
                <a:solidFill>
                  <a:srgbClr val="3C3C3B"/>
                </a:solidFill>
              </a:rPr>
              <a:t>✔ </a:t>
            </a:r>
            <a:r>
              <a:rPr kumimoji="1" lang="en-US" altLang="ja-JP" dirty="0" smtClean="0">
                <a:solidFill>
                  <a:srgbClr val="3C3C3B"/>
                </a:solidFill>
              </a:rPr>
              <a:t>Amazon</a:t>
            </a:r>
            <a:r>
              <a:rPr kumimoji="1" lang="ja-JP" altLang="en-US" dirty="0" smtClean="0">
                <a:solidFill>
                  <a:srgbClr val="3C3C3B"/>
                </a:solidFill>
              </a:rPr>
              <a:t>は</a:t>
            </a:r>
            <a:r>
              <a:rPr kumimoji="1" lang="en-US" altLang="ja-JP" dirty="0" smtClean="0">
                <a:solidFill>
                  <a:srgbClr val="3C3C3B"/>
                </a:solidFill>
              </a:rPr>
              <a:t>IoT</a:t>
            </a:r>
            <a:r>
              <a:rPr kumimoji="1" lang="ja-JP" altLang="en-US" dirty="0" smtClean="0">
                <a:solidFill>
                  <a:srgbClr val="3C3C3B"/>
                </a:solidFill>
              </a:rPr>
              <a:t>に力を入れ始めている</a:t>
            </a:r>
            <a:endParaRPr kumimoji="1" lang="en-US" altLang="ja-JP" dirty="0" smtClean="0">
              <a:solidFill>
                <a:srgbClr val="3C3C3B"/>
              </a:solidFill>
            </a:endParaRPr>
          </a:p>
          <a:p>
            <a:endParaRPr kumimoji="1" lang="en-US" altLang="ja-JP" dirty="0" smtClean="0">
              <a:solidFill>
                <a:srgbClr val="3C3C3B"/>
              </a:solidFill>
            </a:endParaRPr>
          </a:p>
          <a:p>
            <a:r>
              <a:rPr kumimoji="1" lang="ja-JP" altLang="en-US" dirty="0">
                <a:solidFill>
                  <a:srgbClr val="3C3C3B"/>
                </a:solidFill>
              </a:rPr>
              <a:t>✔ </a:t>
            </a:r>
            <a:r>
              <a:rPr kumimoji="1" lang="en-US" altLang="ja-JP" dirty="0" smtClean="0">
                <a:solidFill>
                  <a:srgbClr val="3C3C3B"/>
                </a:solidFill>
              </a:rPr>
              <a:t>IoT</a:t>
            </a:r>
            <a:r>
              <a:rPr kumimoji="1" lang="ja-JP" altLang="en-US" dirty="0" smtClean="0">
                <a:solidFill>
                  <a:srgbClr val="3C3C3B"/>
                </a:solidFill>
              </a:rPr>
              <a:t>機器を制御するのは</a:t>
            </a:r>
            <a:r>
              <a:rPr kumimoji="1" lang="en-US" altLang="ja-JP" dirty="0" smtClean="0">
                <a:solidFill>
                  <a:srgbClr val="3C3C3B"/>
                </a:solidFill>
              </a:rPr>
              <a:t>”MCU”</a:t>
            </a:r>
          </a:p>
          <a:p>
            <a:endParaRPr kumimoji="1" lang="en-US" altLang="ja-JP" dirty="0">
              <a:solidFill>
                <a:srgbClr val="3C3C3B"/>
              </a:solidFill>
            </a:endParaRPr>
          </a:p>
          <a:p>
            <a:r>
              <a:rPr kumimoji="1" lang="ja-JP" altLang="en-US" dirty="0">
                <a:solidFill>
                  <a:srgbClr val="3C3C3B"/>
                </a:solidFill>
              </a:rPr>
              <a:t>✔ </a:t>
            </a:r>
            <a:r>
              <a:rPr kumimoji="1" lang="en-US" altLang="ja-JP" dirty="0" smtClean="0">
                <a:solidFill>
                  <a:srgbClr val="3C3C3B"/>
                </a:solidFill>
              </a:rPr>
              <a:t>Renesas</a:t>
            </a:r>
            <a:r>
              <a:rPr kumimoji="1" lang="ja-JP" altLang="en-US" dirty="0" smtClean="0">
                <a:solidFill>
                  <a:srgbClr val="3C3C3B"/>
                </a:solidFill>
              </a:rPr>
              <a:t>は</a:t>
            </a:r>
            <a:r>
              <a:rPr kumimoji="1" lang="en-US" altLang="ja-JP" dirty="0" smtClean="0">
                <a:solidFill>
                  <a:srgbClr val="3C3C3B"/>
                </a:solidFill>
              </a:rPr>
              <a:t>”MCU”</a:t>
            </a:r>
            <a:r>
              <a:rPr kumimoji="1" lang="ja-JP" altLang="en-US" dirty="0" smtClean="0">
                <a:solidFill>
                  <a:srgbClr val="3C3C3B"/>
                </a:solidFill>
              </a:rPr>
              <a:t>とクラウドサービス</a:t>
            </a:r>
            <a:endParaRPr kumimoji="1" lang="en-US" altLang="ja-JP" dirty="0" smtClean="0">
              <a:solidFill>
                <a:srgbClr val="3C3C3B"/>
              </a:solidFill>
            </a:endParaRPr>
          </a:p>
          <a:p>
            <a:r>
              <a:rPr kumimoji="1" lang="ja-JP" altLang="en-US" dirty="0">
                <a:solidFill>
                  <a:srgbClr val="3C3C3B"/>
                </a:solidFill>
              </a:rPr>
              <a:t>　</a:t>
            </a:r>
            <a:r>
              <a:rPr kumimoji="1" lang="ja-JP" altLang="en-US" dirty="0" smtClean="0">
                <a:solidFill>
                  <a:srgbClr val="3C3C3B"/>
                </a:solidFill>
              </a:rPr>
              <a:t>を結び付けたい</a:t>
            </a:r>
            <a:endParaRPr kumimoji="1" lang="en-US" altLang="ja-JP" dirty="0">
              <a:solidFill>
                <a:srgbClr val="3C3C3B"/>
              </a:solidFill>
            </a:endParaRPr>
          </a:p>
        </p:txBody>
      </p:sp>
    </p:spTree>
    <p:extLst>
      <p:ext uri="{BB962C8B-B14F-4D97-AF65-F5344CB8AC3E}">
        <p14:creationId xmlns:p14="http://schemas.microsoft.com/office/powerpoint/2010/main" val="2806626327"/>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384" y="1703422"/>
            <a:ext cx="6808427" cy="4513641"/>
          </a:xfrm>
          <a:prstGeom prst="rect">
            <a:avLst/>
          </a:prstGeom>
        </p:spPr>
      </p:pic>
      <p:sp>
        <p:nvSpPr>
          <p:cNvPr id="2" name="タイトル 1"/>
          <p:cNvSpPr>
            <a:spLocks noGrp="1"/>
          </p:cNvSpPr>
          <p:nvPr>
            <p:ph type="title"/>
          </p:nvPr>
        </p:nvSpPr>
        <p:spPr>
          <a:xfrm>
            <a:off x="1080000" y="923689"/>
            <a:ext cx="9000000" cy="455509"/>
          </a:xfrm>
        </p:spPr>
        <p:txBody>
          <a:bodyPr/>
          <a:lstStyle/>
          <a:p>
            <a:r>
              <a:rPr kumimoji="1" lang="ja-JP" altLang="en-US" dirty="0"/>
              <a:t>ノンブロッキングコール</a:t>
            </a:r>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210</a:t>
            </a:fld>
            <a:endParaRPr lang="de-DE" dirty="0"/>
          </a:p>
        </p:txBody>
      </p:sp>
      <p:sp>
        <p:nvSpPr>
          <p:cNvPr id="5" name="Rectangle 5"/>
          <p:cNvSpPr>
            <a:spLocks noChangeArrowheads="1"/>
          </p:cNvSpPr>
          <p:nvPr/>
        </p:nvSpPr>
        <p:spPr bwMode="auto">
          <a:xfrm>
            <a:off x="335360" y="1669054"/>
            <a:ext cx="1152128" cy="360362"/>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6" name="Rectangle 5"/>
          <p:cNvSpPr>
            <a:spLocks noChangeArrowheads="1"/>
          </p:cNvSpPr>
          <p:nvPr/>
        </p:nvSpPr>
        <p:spPr bwMode="auto">
          <a:xfrm>
            <a:off x="1107354" y="5033347"/>
            <a:ext cx="939484" cy="360362"/>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8" name="直線矢印コネクタ 7"/>
          <p:cNvCxnSpPr>
            <a:stCxn id="5" idx="3"/>
            <a:endCxn id="6" idx="0"/>
          </p:cNvCxnSpPr>
          <p:nvPr/>
        </p:nvCxnSpPr>
        <p:spPr>
          <a:xfrm>
            <a:off x="1487488" y="1849235"/>
            <a:ext cx="89608" cy="318411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a:stCxn id="6" idx="3"/>
            <a:endCxn id="26" idx="1"/>
          </p:cNvCxnSpPr>
          <p:nvPr/>
        </p:nvCxnSpPr>
        <p:spPr>
          <a:xfrm flipV="1">
            <a:off x="2046838" y="4406829"/>
            <a:ext cx="3044939" cy="80669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 Box 11"/>
          <p:cNvSpPr txBox="1">
            <a:spLocks noChangeArrowheads="1"/>
          </p:cNvSpPr>
          <p:nvPr/>
        </p:nvSpPr>
        <p:spPr bwMode="auto">
          <a:xfrm>
            <a:off x="1107354" y="2083445"/>
            <a:ext cx="3002136" cy="338554"/>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None/>
            </a:pPr>
            <a:r>
              <a:rPr lang="ja-JP" altLang="en-US" sz="1600" dirty="0" smtClean="0">
                <a:latin typeface="Arial" panose="020B0604020202020204" pitchFamily="34" charset="0"/>
                <a:ea typeface="ＭＳ Ｐゴシック" panose="020B0600070205080204" pitchFamily="50" charset="-128"/>
              </a:rPr>
              <a:t>スマートコンフィグレータを開く</a:t>
            </a:r>
            <a:endParaRPr lang="ja-JP" altLang="en-US" sz="1600" dirty="0">
              <a:latin typeface="Arial" panose="020B0604020202020204" pitchFamily="34" charset="0"/>
              <a:ea typeface="ＭＳ Ｐゴシック" panose="020B0600070205080204" pitchFamily="50" charset="-128"/>
            </a:endParaRPr>
          </a:p>
        </p:txBody>
      </p:sp>
      <p:sp>
        <p:nvSpPr>
          <p:cNvPr id="26" name="Rectangle 5"/>
          <p:cNvSpPr>
            <a:spLocks noChangeArrowheads="1"/>
          </p:cNvSpPr>
          <p:nvPr/>
        </p:nvSpPr>
        <p:spPr bwMode="auto">
          <a:xfrm>
            <a:off x="5091777" y="4221087"/>
            <a:ext cx="1340298" cy="371483"/>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28" name="Text Box 11"/>
          <p:cNvSpPr txBox="1">
            <a:spLocks noChangeArrowheads="1"/>
          </p:cNvSpPr>
          <p:nvPr/>
        </p:nvSpPr>
        <p:spPr bwMode="auto">
          <a:xfrm>
            <a:off x="1919536" y="5340219"/>
            <a:ext cx="3002136" cy="338554"/>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None/>
            </a:pPr>
            <a:r>
              <a:rPr lang="en-US" altLang="ja-JP" sz="1600" dirty="0" smtClean="0">
                <a:latin typeface="Arial" panose="020B0604020202020204" pitchFamily="34" charset="0"/>
                <a:ea typeface="ＭＳ Ｐゴシック" panose="020B0600070205080204" pitchFamily="50" charset="-128"/>
              </a:rPr>
              <a:t>T4</a:t>
            </a:r>
            <a:r>
              <a:rPr lang="ja-JP" altLang="en-US" sz="1600" dirty="0" smtClean="0">
                <a:latin typeface="Arial" panose="020B0604020202020204" pitchFamily="34" charset="0"/>
                <a:ea typeface="ＭＳ Ｐゴシック" panose="020B0600070205080204" pitchFamily="50" charset="-128"/>
              </a:rPr>
              <a:t>ライブラリのモジュールを選択</a:t>
            </a:r>
            <a:endParaRPr lang="ja-JP" altLang="en-US" sz="1600" dirty="0">
              <a:latin typeface="Arial" panose="020B0604020202020204" pitchFamily="34" charset="0"/>
              <a:ea typeface="ＭＳ Ｐゴシック" panose="020B0600070205080204" pitchFamily="50" charset="-128"/>
            </a:endParaRPr>
          </a:p>
        </p:txBody>
      </p:sp>
      <p:sp>
        <p:nvSpPr>
          <p:cNvPr id="29" name="Text Box 11"/>
          <p:cNvSpPr txBox="1">
            <a:spLocks noChangeArrowheads="1"/>
          </p:cNvSpPr>
          <p:nvPr/>
        </p:nvSpPr>
        <p:spPr bwMode="auto">
          <a:xfrm>
            <a:off x="6353900" y="4437111"/>
            <a:ext cx="3977120" cy="584775"/>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None/>
            </a:pPr>
            <a:r>
              <a:rPr lang="ja-JP" altLang="en-US" sz="1600" dirty="0" smtClean="0">
                <a:latin typeface="Arial" panose="020B0604020202020204" pitchFamily="34" charset="0"/>
                <a:ea typeface="ＭＳ Ｐゴシック" panose="020B0600070205080204" pitchFamily="50" charset="-128"/>
              </a:rPr>
              <a:t>通信端点</a:t>
            </a:r>
            <a:r>
              <a:rPr lang="en-US" altLang="ja-JP" sz="1600" dirty="0" smtClean="0">
                <a:latin typeface="Arial" panose="020B0604020202020204" pitchFamily="34" charset="0"/>
                <a:ea typeface="ＭＳ Ｐゴシック" panose="020B0600070205080204" pitchFamily="50" charset="-128"/>
              </a:rPr>
              <a:t>ID2</a:t>
            </a:r>
            <a:r>
              <a:rPr lang="ja-JP" altLang="en-US" sz="1600" dirty="0" smtClean="0">
                <a:latin typeface="Arial" panose="020B0604020202020204" pitchFamily="34" charset="0"/>
                <a:ea typeface="ＭＳ Ｐゴシック" panose="020B0600070205080204" pitchFamily="50" charset="-128"/>
              </a:rPr>
              <a:t>のコールバックを有効</a:t>
            </a:r>
            <a:r>
              <a:rPr lang="ja-JP" altLang="en-US" sz="1600" dirty="0" smtClean="0">
                <a:latin typeface="Arial" panose="020B0604020202020204" pitchFamily="34" charset="0"/>
                <a:ea typeface="ＭＳ Ｐゴシック" panose="020B0600070205080204" pitchFamily="50" charset="-128"/>
              </a:rPr>
              <a:t>にして</a:t>
            </a:r>
            <a:endParaRPr lang="en-US" altLang="ja-JP" sz="1600" dirty="0" smtClean="0">
              <a:latin typeface="Arial" panose="020B0604020202020204" pitchFamily="34" charset="0"/>
              <a:ea typeface="ＭＳ Ｐゴシック" panose="020B0600070205080204" pitchFamily="50" charset="-128"/>
            </a:endParaRPr>
          </a:p>
          <a:p>
            <a:pPr>
              <a:lnSpc>
                <a:spcPct val="100000"/>
              </a:lnSpc>
              <a:buClrTx/>
              <a:buNone/>
            </a:pPr>
            <a:r>
              <a:rPr lang="ja-JP" altLang="en-US" sz="1600" dirty="0">
                <a:latin typeface="Arial" panose="020B0604020202020204" pitchFamily="34" charset="0"/>
                <a:ea typeface="ＭＳ Ｐゴシック" panose="020B0600070205080204" pitchFamily="50" charset="-128"/>
              </a:rPr>
              <a:t>名前</a:t>
            </a:r>
            <a:r>
              <a:rPr lang="ja-JP" altLang="en-US" sz="1600" dirty="0" smtClean="0">
                <a:latin typeface="Arial" panose="020B0604020202020204" pitchFamily="34" charset="0"/>
                <a:ea typeface="ＭＳ Ｐゴシック" panose="020B0600070205080204" pitchFamily="50" charset="-128"/>
              </a:rPr>
              <a:t>に</a:t>
            </a:r>
            <a:r>
              <a:rPr lang="en-US" altLang="ja-JP" sz="1600" dirty="0" smtClean="0">
                <a:latin typeface="Arial" panose="020B0604020202020204" pitchFamily="34" charset="0"/>
                <a:ea typeface="ＭＳ Ｐゴシック" panose="020B0600070205080204" pitchFamily="50" charset="-128"/>
              </a:rPr>
              <a:t>”t4_tcp_callback” </a:t>
            </a:r>
            <a:r>
              <a:rPr lang="ja-JP" altLang="en-US" sz="1600" dirty="0" smtClean="0">
                <a:latin typeface="Arial" panose="020B0604020202020204" pitchFamily="34" charset="0"/>
                <a:ea typeface="ＭＳ Ｐゴシック" panose="020B0600070205080204" pitchFamily="50" charset="-128"/>
              </a:rPr>
              <a:t>と入れる</a:t>
            </a:r>
            <a:endParaRPr lang="en-US" altLang="ja-JP" sz="1600" dirty="0" smtClean="0">
              <a:latin typeface="Arial" panose="020B0604020202020204" pitchFamily="34" charset="0"/>
              <a:ea typeface="ＭＳ Ｐゴシック" panose="020B0600070205080204" pitchFamily="50" charset="-128"/>
            </a:endParaRPr>
          </a:p>
        </p:txBody>
      </p:sp>
      <p:cxnSp>
        <p:nvCxnSpPr>
          <p:cNvPr id="30" name="直線矢印コネクタ 29"/>
          <p:cNvCxnSpPr>
            <a:stCxn id="26" idx="0"/>
            <a:endCxn id="33" idx="2"/>
          </p:cNvCxnSpPr>
          <p:nvPr/>
        </p:nvCxnSpPr>
        <p:spPr>
          <a:xfrm flipV="1">
            <a:off x="5761926" y="2214629"/>
            <a:ext cx="1183949" cy="200645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5"/>
          <p:cNvSpPr>
            <a:spLocks noChangeArrowheads="1"/>
          </p:cNvSpPr>
          <p:nvPr/>
        </p:nvSpPr>
        <p:spPr bwMode="auto">
          <a:xfrm>
            <a:off x="6787637" y="1998605"/>
            <a:ext cx="316476" cy="216024"/>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35" name="Text Box 11"/>
          <p:cNvSpPr txBox="1">
            <a:spLocks noChangeArrowheads="1"/>
          </p:cNvSpPr>
          <p:nvPr/>
        </p:nvSpPr>
        <p:spPr bwMode="auto">
          <a:xfrm>
            <a:off x="7104113" y="1728360"/>
            <a:ext cx="1191802" cy="338554"/>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None/>
            </a:pPr>
            <a:r>
              <a:rPr lang="ja-JP" altLang="en-US" sz="1600" dirty="0" smtClean="0">
                <a:latin typeface="Arial" panose="020B0604020202020204" pitchFamily="34" charset="0"/>
                <a:ea typeface="ＭＳ Ｐゴシック" panose="020B0600070205080204" pitchFamily="50" charset="-128"/>
              </a:rPr>
              <a:t>コード生成</a:t>
            </a:r>
            <a:endParaRPr lang="en-US" altLang="ja-JP" sz="1600" dirty="0" smtClean="0">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3504782768"/>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896" y="1556792"/>
            <a:ext cx="4620505" cy="4698031"/>
          </a:xfrm>
          <a:prstGeom prst="rect">
            <a:avLst/>
          </a:prstGeom>
        </p:spPr>
      </p:pic>
      <p:sp>
        <p:nvSpPr>
          <p:cNvPr id="2" name="タイトル 1"/>
          <p:cNvSpPr>
            <a:spLocks noGrp="1"/>
          </p:cNvSpPr>
          <p:nvPr>
            <p:ph type="title"/>
          </p:nvPr>
        </p:nvSpPr>
        <p:spPr>
          <a:xfrm>
            <a:off x="1080000" y="923689"/>
            <a:ext cx="9000000" cy="455509"/>
          </a:xfrm>
        </p:spPr>
        <p:txBody>
          <a:bodyPr/>
          <a:lstStyle/>
          <a:p>
            <a:r>
              <a:rPr kumimoji="1" lang="ja-JP" altLang="en-US" dirty="0"/>
              <a:t>ノンブロッキングコール</a:t>
            </a:r>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211</a:t>
            </a:fld>
            <a:endParaRPr lang="de-DE" dirty="0"/>
          </a:p>
        </p:txBody>
      </p:sp>
      <p:sp>
        <p:nvSpPr>
          <p:cNvPr id="5" name="Rectangle 8"/>
          <p:cNvSpPr>
            <a:spLocks noChangeArrowheads="1"/>
          </p:cNvSpPr>
          <p:nvPr/>
        </p:nvSpPr>
        <p:spPr bwMode="auto">
          <a:xfrm>
            <a:off x="1814199" y="2355775"/>
            <a:ext cx="3699522" cy="3161457"/>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6" name="Text Box 9"/>
          <p:cNvSpPr txBox="1">
            <a:spLocks noChangeArrowheads="1"/>
          </p:cNvSpPr>
          <p:nvPr/>
        </p:nvSpPr>
        <p:spPr bwMode="auto">
          <a:xfrm>
            <a:off x="3431704" y="5445505"/>
            <a:ext cx="6551612" cy="346075"/>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ja-JP" altLang="en-US" sz="1600">
                <a:latin typeface="Arial" panose="020B0604020202020204" pitchFamily="34" charset="0"/>
                <a:ea typeface="ＭＳ Ｐゴシック" panose="020B0600070205080204" pitchFamily="50" charset="-128"/>
              </a:rPr>
              <a:t>コールバックルーチンの骨組みを上記のとおりコーディングしてください。</a:t>
            </a:r>
          </a:p>
        </p:txBody>
      </p:sp>
      <p:sp>
        <p:nvSpPr>
          <p:cNvPr id="8" name="Text Box 11"/>
          <p:cNvSpPr txBox="1">
            <a:spLocks noChangeArrowheads="1"/>
          </p:cNvSpPr>
          <p:nvPr/>
        </p:nvSpPr>
        <p:spPr bwMode="auto">
          <a:xfrm>
            <a:off x="6812925" y="1898284"/>
            <a:ext cx="3816350" cy="346075"/>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ja-JP" altLang="en-US" sz="1600">
                <a:latin typeface="Arial" panose="020B0604020202020204" pitchFamily="34" charset="0"/>
                <a:ea typeface="ＭＳ Ｐゴシック" panose="020B0600070205080204" pitchFamily="50" charset="-128"/>
              </a:rPr>
              <a:t>エラーコードが </a:t>
            </a:r>
            <a:r>
              <a:rPr lang="en-US" altLang="ja-JP" sz="1600">
                <a:latin typeface="Arial" panose="020B0604020202020204" pitchFamily="34" charset="0"/>
                <a:ea typeface="ＭＳ Ｐゴシック" panose="020B0600070205080204" pitchFamily="50" charset="-128"/>
              </a:rPr>
              <a:t>parblk </a:t>
            </a:r>
            <a:r>
              <a:rPr lang="ja-JP" altLang="en-US" sz="1600">
                <a:latin typeface="Arial" panose="020B0604020202020204" pitchFamily="34" charset="0"/>
                <a:ea typeface="ＭＳ Ｐゴシック" panose="020B0600070205080204" pitchFamily="50" charset="-128"/>
              </a:rPr>
              <a:t>に格納される</a:t>
            </a:r>
          </a:p>
        </p:txBody>
      </p:sp>
      <p:sp>
        <p:nvSpPr>
          <p:cNvPr id="9" name="Line 12"/>
          <p:cNvSpPr>
            <a:spLocks noChangeShapeType="1"/>
          </p:cNvSpPr>
          <p:nvPr/>
        </p:nvSpPr>
        <p:spPr bwMode="auto">
          <a:xfrm flipH="1">
            <a:off x="2863545" y="3068960"/>
            <a:ext cx="293751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ja-JP" altLang="en-US"/>
          </a:p>
        </p:txBody>
      </p:sp>
      <p:sp>
        <p:nvSpPr>
          <p:cNvPr id="10" name="Text Box 13"/>
          <p:cNvSpPr txBox="1">
            <a:spLocks noChangeArrowheads="1"/>
          </p:cNvSpPr>
          <p:nvPr/>
        </p:nvSpPr>
        <p:spPr bwMode="auto">
          <a:xfrm>
            <a:off x="6812925" y="2330084"/>
            <a:ext cx="3816350" cy="835025"/>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en-US" altLang="ja-JP" sz="1600" dirty="0" smtClean="0">
                <a:latin typeface="Arial" panose="020B0604020202020204" pitchFamily="34" charset="0"/>
                <a:ea typeface="ＭＳ Ｐゴシック" panose="020B0600070205080204" pitchFamily="50" charset="-128"/>
              </a:rPr>
              <a:t>t4_tcp_callback()</a:t>
            </a:r>
            <a:r>
              <a:rPr lang="ja-JP" altLang="en-US" sz="1600" dirty="0">
                <a:latin typeface="Arial" panose="020B0604020202020204" pitchFamily="34" charset="0"/>
                <a:ea typeface="ＭＳ Ｐゴシック" panose="020B0600070205080204" pitchFamily="50" charset="-128"/>
              </a:rPr>
              <a:t>は通信端点</a:t>
            </a:r>
            <a:r>
              <a:rPr lang="en-US" altLang="ja-JP" sz="1600" dirty="0" smtClean="0">
                <a:latin typeface="Arial" panose="020B0604020202020204" pitchFamily="34" charset="0"/>
                <a:ea typeface="ＭＳ Ｐゴシック" panose="020B0600070205080204" pitchFamily="50" charset="-128"/>
              </a:rPr>
              <a:t>ID=2</a:t>
            </a:r>
            <a:r>
              <a:rPr lang="ja-JP" altLang="en-US" sz="1600" dirty="0" smtClean="0">
                <a:latin typeface="Arial" panose="020B0604020202020204" pitchFamily="34" charset="0"/>
                <a:ea typeface="ＭＳ Ｐゴシック" panose="020B0600070205080204" pitchFamily="50" charset="-128"/>
              </a:rPr>
              <a:t>なの</a:t>
            </a:r>
            <a:r>
              <a:rPr lang="ja-JP" altLang="en-US" sz="1600" dirty="0">
                <a:latin typeface="Arial" panose="020B0604020202020204" pitchFamily="34" charset="0"/>
                <a:ea typeface="ＭＳ Ｐゴシック" panose="020B0600070205080204" pitchFamily="50" charset="-128"/>
              </a:rPr>
              <a:t>で</a:t>
            </a:r>
          </a:p>
          <a:p>
            <a:pPr eaLnBrk="1" hangingPunct="1">
              <a:lnSpc>
                <a:spcPct val="100000"/>
              </a:lnSpc>
              <a:buClrTx/>
              <a:buFontTx/>
              <a:buNone/>
            </a:pPr>
            <a:r>
              <a:rPr lang="ja-JP" altLang="en-US" sz="1600" dirty="0">
                <a:latin typeface="Arial" panose="020B0604020202020204" pitchFamily="34" charset="0"/>
                <a:ea typeface="ＭＳ Ｐゴシック" panose="020B0600070205080204" pitchFamily="50" charset="-128"/>
              </a:rPr>
              <a:t>それ以外の</a:t>
            </a:r>
            <a:r>
              <a:rPr lang="en-US" altLang="ja-JP" sz="1600" dirty="0">
                <a:latin typeface="Arial" panose="020B0604020202020204" pitchFamily="34" charset="0"/>
                <a:ea typeface="ＭＳ Ｐゴシック" panose="020B0600070205080204" pitchFamily="50" charset="-128"/>
              </a:rPr>
              <a:t>ID</a:t>
            </a:r>
            <a:r>
              <a:rPr lang="ja-JP" altLang="en-US" sz="1600" dirty="0">
                <a:latin typeface="Arial" panose="020B0604020202020204" pitchFamily="34" charset="0"/>
                <a:ea typeface="ＭＳ Ｐゴシック" panose="020B0600070205080204" pitchFamily="50" charset="-128"/>
              </a:rPr>
              <a:t>でコールバックされたら</a:t>
            </a:r>
          </a:p>
          <a:p>
            <a:pPr eaLnBrk="1" hangingPunct="1">
              <a:lnSpc>
                <a:spcPct val="100000"/>
              </a:lnSpc>
              <a:buClrTx/>
              <a:buFontTx/>
              <a:buNone/>
            </a:pPr>
            <a:r>
              <a:rPr lang="ja-JP" altLang="en-US" sz="1600" dirty="0">
                <a:latin typeface="Arial" panose="020B0604020202020204" pitchFamily="34" charset="0"/>
                <a:ea typeface="ＭＳ Ｐゴシック" panose="020B0600070205080204" pitchFamily="50" charset="-128"/>
              </a:rPr>
              <a:t>システムエラー</a:t>
            </a:r>
          </a:p>
        </p:txBody>
      </p:sp>
      <p:sp>
        <p:nvSpPr>
          <p:cNvPr id="11" name="Line 14"/>
          <p:cNvSpPr>
            <a:spLocks noChangeShapeType="1"/>
          </p:cNvSpPr>
          <p:nvPr/>
        </p:nvSpPr>
        <p:spPr bwMode="auto">
          <a:xfrm flipH="1">
            <a:off x="2842925" y="3627070"/>
            <a:ext cx="396999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ja-JP" altLang="en-US"/>
          </a:p>
        </p:txBody>
      </p:sp>
      <p:sp>
        <p:nvSpPr>
          <p:cNvPr id="14" name="Text Box 17"/>
          <p:cNvSpPr txBox="1">
            <a:spLocks noChangeArrowheads="1"/>
          </p:cNvSpPr>
          <p:nvPr/>
        </p:nvSpPr>
        <p:spPr bwMode="auto">
          <a:xfrm>
            <a:off x="6812924" y="3411171"/>
            <a:ext cx="5259739" cy="1692771"/>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en-US" altLang="ja-JP" sz="1600" dirty="0" err="1">
                <a:latin typeface="Arial" panose="020B0604020202020204" pitchFamily="34" charset="0"/>
                <a:ea typeface="ＭＳ Ｐゴシック" panose="020B0600070205080204" pitchFamily="50" charset="-128"/>
              </a:rPr>
              <a:t>fncd</a:t>
            </a:r>
            <a:r>
              <a:rPr lang="ja-JP" altLang="en-US" sz="1600" dirty="0">
                <a:latin typeface="Arial" panose="020B0604020202020204" pitchFamily="34" charset="0"/>
                <a:ea typeface="ＭＳ Ｐゴシック" panose="020B0600070205080204" pitchFamily="50" charset="-128"/>
              </a:rPr>
              <a:t>に何の</a:t>
            </a:r>
            <a:r>
              <a:rPr lang="en-US" altLang="ja-JP" sz="1600" dirty="0">
                <a:latin typeface="Arial" panose="020B0604020202020204" pitchFamily="34" charset="0"/>
                <a:ea typeface="ＭＳ Ｐゴシック" panose="020B0600070205080204" pitchFamily="50" charset="-128"/>
              </a:rPr>
              <a:t>API</a:t>
            </a:r>
            <a:r>
              <a:rPr lang="ja-JP" altLang="en-US" sz="1600" dirty="0" err="1">
                <a:latin typeface="Arial" panose="020B0604020202020204" pitchFamily="34" charset="0"/>
                <a:ea typeface="ＭＳ Ｐゴシック" panose="020B0600070205080204" pitchFamily="50" charset="-128"/>
              </a:rPr>
              <a:t>が完</a:t>
            </a:r>
            <a:r>
              <a:rPr lang="ja-JP" altLang="en-US" sz="1600" dirty="0">
                <a:latin typeface="Arial" panose="020B0604020202020204" pitchFamily="34" charset="0"/>
                <a:ea typeface="ＭＳ Ｐゴシック" panose="020B0600070205080204" pitchFamily="50" charset="-128"/>
              </a:rPr>
              <a:t>了したか示すコードが</a:t>
            </a:r>
          </a:p>
          <a:p>
            <a:pPr eaLnBrk="1" hangingPunct="1">
              <a:lnSpc>
                <a:spcPct val="100000"/>
              </a:lnSpc>
              <a:buClrTx/>
              <a:buFontTx/>
              <a:buNone/>
            </a:pPr>
            <a:r>
              <a:rPr lang="ja-JP" altLang="en-US" sz="1600" dirty="0">
                <a:latin typeface="Arial" panose="020B0604020202020204" pitchFamily="34" charset="0"/>
                <a:ea typeface="ＭＳ Ｐゴシック" panose="020B0600070205080204" pitchFamily="50" charset="-128"/>
              </a:rPr>
              <a:t>入る。コード一覧は </a:t>
            </a:r>
            <a:r>
              <a:rPr lang="en-US" altLang="ja-JP" sz="1600" dirty="0">
                <a:latin typeface="Arial" panose="020B0604020202020204" pitchFamily="34" charset="0"/>
                <a:ea typeface="ＭＳ Ｐゴシック" panose="020B0600070205080204" pitchFamily="50" charset="-128"/>
              </a:rPr>
              <a:t>r_t4_tcpip.h </a:t>
            </a:r>
            <a:r>
              <a:rPr lang="ja-JP" altLang="en-US" sz="1600" dirty="0">
                <a:latin typeface="Arial" panose="020B0604020202020204" pitchFamily="34" charset="0"/>
                <a:ea typeface="ＭＳ Ｐゴシック" panose="020B0600070205080204" pitchFamily="50" charset="-128"/>
              </a:rPr>
              <a:t>に有る。</a:t>
            </a:r>
          </a:p>
          <a:p>
            <a:pPr eaLnBrk="1" hangingPunct="1">
              <a:lnSpc>
                <a:spcPct val="100000"/>
              </a:lnSpc>
              <a:buClrTx/>
              <a:buFontTx/>
              <a:buNone/>
            </a:pPr>
            <a:r>
              <a:rPr lang="ja-JP" altLang="en-US" sz="1600" dirty="0">
                <a:latin typeface="Arial" panose="020B0604020202020204" pitchFamily="34" charset="0"/>
                <a:ea typeface="ＭＳ Ｐゴシック" panose="020B0600070205080204" pitchFamily="50" charset="-128"/>
              </a:rPr>
              <a:t>ひとまず、この</a:t>
            </a:r>
            <a:r>
              <a:rPr lang="en-US" altLang="ja-JP" sz="1600" dirty="0">
                <a:latin typeface="Arial" panose="020B0604020202020204" pitchFamily="34" charset="0"/>
                <a:ea typeface="ＭＳ Ｐゴシック" panose="020B0600070205080204" pitchFamily="50" charset="-128"/>
              </a:rPr>
              <a:t>4</a:t>
            </a:r>
            <a:r>
              <a:rPr lang="ja-JP" altLang="en-US" sz="1600" dirty="0">
                <a:latin typeface="Arial" panose="020B0604020202020204" pitchFamily="34" charset="0"/>
                <a:ea typeface="ＭＳ Ｐゴシック" panose="020B0600070205080204" pitchFamily="50" charset="-128"/>
              </a:rPr>
              <a:t>種類あれば困らない。</a:t>
            </a:r>
          </a:p>
          <a:p>
            <a:pPr eaLnBrk="1" hangingPunct="1">
              <a:lnSpc>
                <a:spcPct val="100000"/>
              </a:lnSpc>
              <a:buClrTx/>
              <a:buFontTx/>
              <a:buNone/>
            </a:pPr>
            <a:r>
              <a:rPr lang="ja-JP" altLang="en-US" sz="1400" dirty="0">
                <a:latin typeface="Arial" panose="020B0604020202020204" pitchFamily="34" charset="0"/>
                <a:ea typeface="ＭＳ Ｐゴシック" panose="020B0600070205080204" pitchFamily="50" charset="-128"/>
              </a:rPr>
              <a:t>・</a:t>
            </a:r>
            <a:r>
              <a:rPr lang="en-US" altLang="ja-JP" sz="1400" dirty="0" smtClean="0">
                <a:latin typeface="Arial" panose="020B0604020202020204" pitchFamily="34" charset="0"/>
                <a:ea typeface="ＭＳ Ｐゴシック" panose="020B0600070205080204" pitchFamily="50" charset="-128"/>
              </a:rPr>
              <a:t>TFN_TCP_ACP_CEP </a:t>
            </a:r>
            <a:r>
              <a:rPr lang="ja-JP" altLang="en-US" sz="1400" dirty="0" smtClean="0">
                <a:latin typeface="Arial" panose="020B0604020202020204" pitchFamily="34" charset="0"/>
                <a:ea typeface="ＭＳ Ｐゴシック" panose="020B0600070205080204" pitchFamily="50" charset="-128"/>
              </a:rPr>
              <a:t>→ </a:t>
            </a:r>
            <a:r>
              <a:rPr lang="en-US" altLang="ja-JP" sz="1400" dirty="0" err="1" smtClean="0">
                <a:latin typeface="Arial" panose="020B0604020202020204" pitchFamily="34" charset="0"/>
                <a:ea typeface="ＭＳ Ｐゴシック" panose="020B0600070205080204" pitchFamily="50" charset="-128"/>
              </a:rPr>
              <a:t>tcp_acp_cep</a:t>
            </a:r>
            <a:r>
              <a:rPr lang="en-US" altLang="ja-JP" sz="1400" dirty="0" smtClean="0">
                <a:latin typeface="Arial" panose="020B0604020202020204" pitchFamily="34" charset="0"/>
                <a:ea typeface="ＭＳ Ｐゴシック" panose="020B0600070205080204" pitchFamily="50" charset="-128"/>
              </a:rPr>
              <a:t>()</a:t>
            </a:r>
            <a:r>
              <a:rPr lang="ja-JP" altLang="en-US" sz="1400" dirty="0" smtClean="0">
                <a:latin typeface="Arial" panose="020B0604020202020204" pitchFamily="34" charset="0"/>
                <a:ea typeface="ＭＳ Ｐゴシック" panose="020B0600070205080204" pitchFamily="50" charset="-128"/>
              </a:rPr>
              <a:t>完了時指定される</a:t>
            </a:r>
            <a:endParaRPr lang="en-US" altLang="ja-JP" sz="1400" dirty="0">
              <a:latin typeface="Arial" panose="020B0604020202020204" pitchFamily="34" charset="0"/>
              <a:ea typeface="ＭＳ Ｐゴシック" panose="020B0600070205080204" pitchFamily="50" charset="-128"/>
            </a:endParaRPr>
          </a:p>
          <a:p>
            <a:pPr>
              <a:lnSpc>
                <a:spcPct val="100000"/>
              </a:lnSpc>
              <a:buClrTx/>
              <a:buNone/>
            </a:pPr>
            <a:r>
              <a:rPr lang="ja-JP" altLang="en-US" sz="1400" dirty="0">
                <a:latin typeface="Arial" panose="020B0604020202020204" pitchFamily="34" charset="0"/>
                <a:ea typeface="ＭＳ Ｐゴシック" panose="020B0600070205080204" pitchFamily="50" charset="-128"/>
              </a:rPr>
              <a:t>・</a:t>
            </a:r>
            <a:r>
              <a:rPr lang="en-US" altLang="ja-JP" sz="1400" dirty="0" smtClean="0">
                <a:latin typeface="Arial" panose="020B0604020202020204" pitchFamily="34" charset="0"/>
                <a:ea typeface="ＭＳ Ｐゴシック" panose="020B0600070205080204" pitchFamily="50" charset="-128"/>
              </a:rPr>
              <a:t>TFN_TCP_RCV_DAT </a:t>
            </a:r>
            <a:r>
              <a:rPr lang="ja-JP" altLang="en-US" sz="1400" dirty="0" smtClean="0">
                <a:latin typeface="Arial" panose="020B0604020202020204" pitchFamily="34" charset="0"/>
                <a:ea typeface="ＭＳ Ｐゴシック" panose="020B0600070205080204" pitchFamily="50" charset="-128"/>
              </a:rPr>
              <a:t>→ </a:t>
            </a:r>
            <a:r>
              <a:rPr lang="en-US" altLang="ja-JP" sz="1400" dirty="0" err="1" smtClean="0">
                <a:latin typeface="Arial" panose="020B0604020202020204" pitchFamily="34" charset="0"/>
                <a:ea typeface="ＭＳ Ｐゴシック" panose="020B0600070205080204" pitchFamily="50" charset="-128"/>
              </a:rPr>
              <a:t>tcp_rcv_dat</a:t>
            </a:r>
            <a:r>
              <a:rPr lang="en-US" altLang="ja-JP" sz="1400" dirty="0" smtClean="0">
                <a:latin typeface="Arial" panose="020B0604020202020204" pitchFamily="34" charset="0"/>
                <a:ea typeface="ＭＳ Ｐゴシック" panose="020B0600070205080204" pitchFamily="50" charset="-128"/>
              </a:rPr>
              <a:t>()</a:t>
            </a:r>
            <a:r>
              <a:rPr lang="ja-JP" altLang="en-US" sz="1400" dirty="0">
                <a:latin typeface="Arial" panose="020B0604020202020204" pitchFamily="34" charset="0"/>
                <a:ea typeface="ＭＳ Ｐゴシック" panose="020B0600070205080204" pitchFamily="50" charset="-128"/>
              </a:rPr>
              <a:t>完了時指定される</a:t>
            </a:r>
            <a:endParaRPr lang="en-US" altLang="ja-JP" sz="1400" dirty="0">
              <a:latin typeface="Arial" panose="020B0604020202020204" pitchFamily="34" charset="0"/>
              <a:ea typeface="ＭＳ Ｐゴシック" panose="020B0600070205080204" pitchFamily="50" charset="-128"/>
            </a:endParaRPr>
          </a:p>
          <a:p>
            <a:pPr>
              <a:lnSpc>
                <a:spcPct val="100000"/>
              </a:lnSpc>
              <a:buClrTx/>
              <a:buNone/>
            </a:pPr>
            <a:r>
              <a:rPr lang="ja-JP" altLang="en-US" sz="1400" dirty="0">
                <a:latin typeface="Arial" panose="020B0604020202020204" pitchFamily="34" charset="0"/>
                <a:ea typeface="ＭＳ Ｐゴシック" panose="020B0600070205080204" pitchFamily="50" charset="-128"/>
              </a:rPr>
              <a:t>・</a:t>
            </a:r>
            <a:r>
              <a:rPr lang="en-US" altLang="ja-JP" sz="1400" dirty="0" smtClean="0">
                <a:latin typeface="Arial" panose="020B0604020202020204" pitchFamily="34" charset="0"/>
                <a:ea typeface="ＭＳ Ｐゴシック" panose="020B0600070205080204" pitchFamily="50" charset="-128"/>
              </a:rPr>
              <a:t>TFN_TCP_SND_DAT</a:t>
            </a:r>
            <a:r>
              <a:rPr lang="ja-JP" altLang="en-US" sz="1400" dirty="0">
                <a:latin typeface="Arial" panose="020B0604020202020204" pitchFamily="34" charset="0"/>
                <a:ea typeface="ＭＳ Ｐゴシック" panose="020B0600070205080204" pitchFamily="50" charset="-128"/>
              </a:rPr>
              <a:t> → </a:t>
            </a:r>
            <a:r>
              <a:rPr lang="en-US" altLang="ja-JP" sz="1400" dirty="0" err="1" smtClean="0">
                <a:latin typeface="Arial" panose="020B0604020202020204" pitchFamily="34" charset="0"/>
                <a:ea typeface="ＭＳ Ｐゴシック" panose="020B0600070205080204" pitchFamily="50" charset="-128"/>
              </a:rPr>
              <a:t>tcp_snd_dat</a:t>
            </a:r>
            <a:r>
              <a:rPr lang="en-US" altLang="ja-JP" sz="1400" dirty="0" smtClean="0">
                <a:latin typeface="Arial" panose="020B0604020202020204" pitchFamily="34" charset="0"/>
                <a:ea typeface="ＭＳ Ｐゴシック" panose="020B0600070205080204" pitchFamily="50" charset="-128"/>
              </a:rPr>
              <a:t>()</a:t>
            </a:r>
            <a:r>
              <a:rPr lang="ja-JP" altLang="en-US" sz="1400" dirty="0">
                <a:latin typeface="Arial" panose="020B0604020202020204" pitchFamily="34" charset="0"/>
                <a:ea typeface="ＭＳ Ｐゴシック" panose="020B0600070205080204" pitchFamily="50" charset="-128"/>
              </a:rPr>
              <a:t>完了時指定される</a:t>
            </a:r>
            <a:endParaRPr lang="en-US" altLang="ja-JP" sz="1400" dirty="0">
              <a:latin typeface="Arial" panose="020B0604020202020204" pitchFamily="34" charset="0"/>
              <a:ea typeface="ＭＳ Ｐゴシック" panose="020B0600070205080204" pitchFamily="50" charset="-128"/>
            </a:endParaRPr>
          </a:p>
          <a:p>
            <a:pPr>
              <a:lnSpc>
                <a:spcPct val="100000"/>
              </a:lnSpc>
              <a:buClrTx/>
              <a:buNone/>
            </a:pPr>
            <a:r>
              <a:rPr lang="ja-JP" altLang="en-US" sz="1400" dirty="0">
                <a:latin typeface="Arial" panose="020B0604020202020204" pitchFamily="34" charset="0"/>
                <a:ea typeface="ＭＳ Ｐゴシック" panose="020B0600070205080204" pitchFamily="50" charset="-128"/>
              </a:rPr>
              <a:t>・</a:t>
            </a:r>
            <a:r>
              <a:rPr lang="en-US" altLang="ja-JP" sz="1400" dirty="0" smtClean="0">
                <a:latin typeface="Arial" panose="020B0604020202020204" pitchFamily="34" charset="0"/>
                <a:ea typeface="ＭＳ Ｐゴシック" panose="020B0600070205080204" pitchFamily="50" charset="-128"/>
              </a:rPr>
              <a:t>TFN_TCP_CLS_CEP</a:t>
            </a:r>
            <a:r>
              <a:rPr lang="ja-JP" altLang="en-US" sz="1400" dirty="0">
                <a:latin typeface="Arial" panose="020B0604020202020204" pitchFamily="34" charset="0"/>
                <a:ea typeface="ＭＳ Ｐゴシック" panose="020B0600070205080204" pitchFamily="50" charset="-128"/>
              </a:rPr>
              <a:t> → </a:t>
            </a:r>
            <a:r>
              <a:rPr lang="en-US" altLang="ja-JP" sz="1400" dirty="0" err="1">
                <a:latin typeface="Arial" panose="020B0604020202020204" pitchFamily="34" charset="0"/>
                <a:ea typeface="ＭＳ Ｐゴシック" panose="020B0600070205080204" pitchFamily="50" charset="-128"/>
              </a:rPr>
              <a:t>tcp_acp_cep</a:t>
            </a:r>
            <a:r>
              <a:rPr lang="en-US" altLang="ja-JP" sz="1400" dirty="0">
                <a:latin typeface="Arial" panose="020B0604020202020204" pitchFamily="34" charset="0"/>
                <a:ea typeface="ＭＳ Ｐゴシック" panose="020B0600070205080204" pitchFamily="50" charset="-128"/>
              </a:rPr>
              <a:t>()</a:t>
            </a:r>
            <a:r>
              <a:rPr lang="ja-JP" altLang="en-US" sz="1400" dirty="0">
                <a:latin typeface="Arial" panose="020B0604020202020204" pitchFamily="34" charset="0"/>
                <a:ea typeface="ＭＳ Ｐゴシック" panose="020B0600070205080204" pitchFamily="50" charset="-128"/>
              </a:rPr>
              <a:t>完了時指定される</a:t>
            </a:r>
          </a:p>
        </p:txBody>
      </p:sp>
      <p:sp>
        <p:nvSpPr>
          <p:cNvPr id="17" name="Line 16"/>
          <p:cNvSpPr>
            <a:spLocks noChangeShapeType="1"/>
          </p:cNvSpPr>
          <p:nvPr/>
        </p:nvSpPr>
        <p:spPr bwMode="auto">
          <a:xfrm flipH="1">
            <a:off x="5804861" y="2794611"/>
            <a:ext cx="0" cy="27434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ja-JP" altLang="en-US"/>
          </a:p>
        </p:txBody>
      </p:sp>
      <p:sp>
        <p:nvSpPr>
          <p:cNvPr id="18" name="Line 16"/>
          <p:cNvSpPr>
            <a:spLocks noChangeShapeType="1"/>
          </p:cNvSpPr>
          <p:nvPr/>
        </p:nvSpPr>
        <p:spPr bwMode="auto">
          <a:xfrm>
            <a:off x="5801060" y="2802182"/>
            <a:ext cx="10118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ja-JP" altLang="en-US"/>
          </a:p>
        </p:txBody>
      </p:sp>
      <p:sp>
        <p:nvSpPr>
          <p:cNvPr id="20" name="Line 12"/>
          <p:cNvSpPr>
            <a:spLocks noChangeShapeType="1"/>
          </p:cNvSpPr>
          <p:nvPr/>
        </p:nvSpPr>
        <p:spPr bwMode="auto">
          <a:xfrm flipH="1">
            <a:off x="3663959" y="2708920"/>
            <a:ext cx="2857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ja-JP" altLang="en-US"/>
          </a:p>
        </p:txBody>
      </p:sp>
      <p:sp>
        <p:nvSpPr>
          <p:cNvPr id="21" name="Line 16"/>
          <p:cNvSpPr>
            <a:spLocks noChangeShapeType="1"/>
          </p:cNvSpPr>
          <p:nvPr/>
        </p:nvSpPr>
        <p:spPr bwMode="auto">
          <a:xfrm flipH="1">
            <a:off x="6518336" y="2060848"/>
            <a:ext cx="0" cy="6480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ja-JP" altLang="en-US"/>
          </a:p>
        </p:txBody>
      </p:sp>
      <p:sp>
        <p:nvSpPr>
          <p:cNvPr id="22" name="Line 16"/>
          <p:cNvSpPr>
            <a:spLocks noChangeShapeType="1"/>
          </p:cNvSpPr>
          <p:nvPr/>
        </p:nvSpPr>
        <p:spPr bwMode="auto">
          <a:xfrm>
            <a:off x="6518336" y="2060848"/>
            <a:ext cx="2945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ja-JP" altLang="en-US"/>
          </a:p>
        </p:txBody>
      </p:sp>
      <p:sp>
        <p:nvSpPr>
          <p:cNvPr id="23" name="Rectangle 5"/>
          <p:cNvSpPr>
            <a:spLocks noChangeArrowheads="1"/>
          </p:cNvSpPr>
          <p:nvPr/>
        </p:nvSpPr>
        <p:spPr bwMode="auto">
          <a:xfrm>
            <a:off x="2842925" y="1532170"/>
            <a:ext cx="1152128" cy="360362"/>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24" name="直線矢印コネクタ 23"/>
          <p:cNvCxnSpPr>
            <a:stCxn id="23" idx="2"/>
            <a:endCxn id="5" idx="0"/>
          </p:cNvCxnSpPr>
          <p:nvPr/>
        </p:nvCxnSpPr>
        <p:spPr>
          <a:xfrm>
            <a:off x="3418989" y="1892532"/>
            <a:ext cx="244971" cy="46324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 Box 9"/>
          <p:cNvSpPr txBox="1">
            <a:spLocks noChangeArrowheads="1"/>
          </p:cNvSpPr>
          <p:nvPr/>
        </p:nvSpPr>
        <p:spPr bwMode="auto">
          <a:xfrm>
            <a:off x="7896200" y="122082"/>
            <a:ext cx="4214615" cy="1200329"/>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page216</a:t>
            </a:r>
            <a:r>
              <a:rPr lang="ja-JP" altLang="en-US" sz="1200" dirty="0" err="1" smtClean="0"/>
              <a:t>まで</a:t>
            </a:r>
            <a:r>
              <a:rPr lang="ja-JP" altLang="en-US" sz="1200" dirty="0" err="1" smtClean="0"/>
              <a:t>の</a:t>
            </a:r>
            <a:r>
              <a:rPr lang="ja-JP" altLang="en-US" sz="1200" dirty="0" smtClean="0"/>
              <a:t>解答</a:t>
            </a:r>
            <a:r>
              <a:rPr lang="ja-JP" altLang="en-US" sz="1200" dirty="0"/>
              <a:t>データを用意しています。</a:t>
            </a:r>
          </a:p>
          <a:p>
            <a:pPr>
              <a:buNone/>
            </a:pPr>
            <a:r>
              <a:rPr lang="ja-JP" altLang="en-US" sz="1200" dirty="0"/>
              <a:t>必要に応じて以下ファイルを解凍して解答をコピーしてください。</a:t>
            </a:r>
          </a:p>
          <a:p>
            <a:pPr>
              <a:buNone/>
            </a:pPr>
            <a:r>
              <a:rPr lang="en-US" altLang="ja-JP" sz="1200" dirty="0"/>
              <a:t>C:\WorkSpace\</a:t>
            </a:r>
            <a:r>
              <a:rPr lang="ja-JP" altLang="en-US" sz="1200" dirty="0"/>
              <a:t>解答</a:t>
            </a:r>
          </a:p>
          <a:p>
            <a:pPr>
              <a:buNone/>
            </a:pPr>
            <a:r>
              <a:rPr lang="ja-JP" altLang="en-US" sz="1200" dirty="0"/>
              <a:t>　　</a:t>
            </a:r>
            <a:r>
              <a:rPr lang="en-US" altLang="ja-JP" sz="1200" dirty="0"/>
              <a:t>\</a:t>
            </a:r>
            <a:r>
              <a:rPr lang="ja-JP" altLang="en-US" sz="1200" dirty="0"/>
              <a:t>解答</a:t>
            </a:r>
            <a:r>
              <a:rPr lang="en-US" altLang="ja-JP" sz="1200" dirty="0"/>
              <a:t>\</a:t>
            </a:r>
            <a:r>
              <a:rPr lang="en-US" altLang="ja-JP" sz="1200" dirty="0" smtClean="0"/>
              <a:t>page216\rx65n_rsk_tcpip.zip </a:t>
            </a:r>
            <a:r>
              <a:rPr lang="ja-JP" altLang="en-US" sz="1200" dirty="0"/>
              <a:t>　</a:t>
            </a:r>
            <a:r>
              <a:rPr lang="en-US" altLang="ja-JP" sz="1200" dirty="0"/>
              <a:t>&lt;</a:t>
            </a:r>
            <a:r>
              <a:rPr lang="ja-JP" altLang="en-US" sz="1200" dirty="0"/>
              <a:t>解凍</a:t>
            </a:r>
            <a:r>
              <a:rPr lang="en-US" altLang="ja-JP" sz="1200" dirty="0"/>
              <a:t>&gt;</a:t>
            </a:r>
          </a:p>
          <a:p>
            <a:pPr>
              <a:buNone/>
            </a:pPr>
            <a:r>
              <a:rPr lang="en-US" altLang="ja-JP" sz="1200" dirty="0"/>
              <a:t>      \rx65n_rsk_tcpip\</a:t>
            </a:r>
            <a:r>
              <a:rPr lang="en-US" altLang="ja-JP" sz="1200" dirty="0" err="1"/>
              <a:t>src</a:t>
            </a:r>
            <a:r>
              <a:rPr lang="en-US" altLang="ja-JP" sz="1200" dirty="0"/>
              <a:t>\rx65n_rsk_tcpip.c</a:t>
            </a:r>
          </a:p>
        </p:txBody>
      </p:sp>
    </p:spTree>
    <p:extLst>
      <p:ext uri="{BB962C8B-B14F-4D97-AF65-F5344CB8AC3E}">
        <p14:creationId xmlns:p14="http://schemas.microsoft.com/office/powerpoint/2010/main" val="1577392509"/>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7637" y="2780929"/>
            <a:ext cx="3518284" cy="3577316"/>
          </a:xfrm>
          <a:prstGeom prst="rect">
            <a:avLst/>
          </a:prstGeom>
        </p:spPr>
      </p:pic>
      <p:sp>
        <p:nvSpPr>
          <p:cNvPr id="2" name="タイトル 1"/>
          <p:cNvSpPr>
            <a:spLocks noGrp="1"/>
          </p:cNvSpPr>
          <p:nvPr>
            <p:ph type="title"/>
          </p:nvPr>
        </p:nvSpPr>
        <p:spPr>
          <a:xfrm>
            <a:off x="1080000" y="923689"/>
            <a:ext cx="9000000" cy="455509"/>
          </a:xfrm>
        </p:spPr>
        <p:txBody>
          <a:bodyPr/>
          <a:lstStyle/>
          <a:p>
            <a:r>
              <a:rPr kumimoji="1" lang="ja-JP" altLang="en-US" dirty="0"/>
              <a:t>ノンブロッキングコール</a:t>
            </a:r>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212</a:t>
            </a:fld>
            <a:endParaRPr lang="de-DE" dirty="0"/>
          </a:p>
        </p:txBody>
      </p:sp>
      <p:sp>
        <p:nvSpPr>
          <p:cNvPr id="4" name="正方形/長方形 3"/>
          <p:cNvSpPr/>
          <p:nvPr/>
        </p:nvSpPr>
        <p:spPr>
          <a:xfrm>
            <a:off x="1415376" y="1556792"/>
            <a:ext cx="8664624" cy="1323439"/>
          </a:xfrm>
          <a:prstGeom prst="rect">
            <a:avLst/>
          </a:prstGeom>
        </p:spPr>
        <p:txBody>
          <a:bodyPr wrap="square">
            <a:spAutoFit/>
          </a:bodyPr>
          <a:lstStyle/>
          <a:p>
            <a:r>
              <a:rPr lang="ja-JP" altLang="en-US" sz="1600" dirty="0"/>
              <a:t>接続が完了すると、</a:t>
            </a:r>
            <a:r>
              <a:rPr lang="en-US" altLang="ja-JP" sz="1600" dirty="0" err="1"/>
              <a:t>fncd</a:t>
            </a:r>
            <a:r>
              <a:rPr lang="en-US" altLang="ja-JP" sz="1600" dirty="0"/>
              <a:t>=TFN_TCP_ACP_CEP</a:t>
            </a:r>
            <a:r>
              <a:rPr lang="ja-JP" altLang="en-US" sz="1600" dirty="0"/>
              <a:t>でコールバックされる</a:t>
            </a:r>
          </a:p>
          <a:p>
            <a:pPr lvl="1"/>
            <a:r>
              <a:rPr lang="en-US" altLang="ja-JP" sz="1600" dirty="0" err="1"/>
              <a:t>tcp_rcv_dat</a:t>
            </a:r>
            <a:r>
              <a:rPr lang="en-US" altLang="ja-JP" sz="1600" dirty="0"/>
              <a:t>()</a:t>
            </a:r>
            <a:r>
              <a:rPr lang="ja-JP" altLang="en-US" sz="1600" dirty="0"/>
              <a:t>を使用し、</a:t>
            </a:r>
            <a:r>
              <a:rPr lang="en-US" altLang="ja-JP" sz="1600" dirty="0"/>
              <a:t>PC</a:t>
            </a:r>
            <a:r>
              <a:rPr lang="ja-JP" altLang="en-US" sz="1600" dirty="0"/>
              <a:t>からのデータを受信してください</a:t>
            </a:r>
          </a:p>
          <a:p>
            <a:pPr lvl="1"/>
            <a:r>
              <a:rPr lang="ja-JP" altLang="en-US" sz="1600" dirty="0"/>
              <a:t>必要な受信バッファなどの変数は適宜プログラムに追加してください</a:t>
            </a:r>
          </a:p>
          <a:p>
            <a:pPr lvl="1"/>
            <a:r>
              <a:rPr lang="en-US" altLang="ja-JP" sz="1600" dirty="0" err="1"/>
              <a:t>teraterm</a:t>
            </a:r>
            <a:r>
              <a:rPr lang="ja-JP" altLang="en-US" sz="1600" dirty="0"/>
              <a:t>から </a:t>
            </a:r>
            <a:r>
              <a:rPr lang="en-US" altLang="ja-JP" sz="1600" dirty="0"/>
              <a:t>“012345[</a:t>
            </a:r>
            <a:r>
              <a:rPr lang="ja-JP" altLang="en-US" sz="1600" dirty="0"/>
              <a:t>エンターキー</a:t>
            </a:r>
            <a:r>
              <a:rPr lang="en-US" altLang="ja-JP" sz="1600" dirty="0"/>
              <a:t>]”</a:t>
            </a:r>
            <a:r>
              <a:rPr lang="ja-JP" altLang="en-US" sz="1600" dirty="0"/>
              <a:t>と入力すると、</a:t>
            </a:r>
          </a:p>
          <a:p>
            <a:pPr lvl="1">
              <a:buFont typeface="Wingdings" panose="05000000000000000000" pitchFamily="2" charset="2"/>
              <a:buNone/>
            </a:pPr>
            <a:r>
              <a:rPr lang="ja-JP" altLang="en-US" sz="1600" dirty="0"/>
              <a:t>	</a:t>
            </a:r>
            <a:r>
              <a:rPr lang="en-US" altLang="ja-JP" sz="1600" dirty="0"/>
              <a:t>[0x30, 0x31, 0x32, 0x33, 0x34, 0x35, 0x0d]</a:t>
            </a:r>
            <a:r>
              <a:rPr lang="ja-JP" altLang="en-US" sz="1600" dirty="0"/>
              <a:t>が受信できるはずです</a:t>
            </a:r>
          </a:p>
        </p:txBody>
      </p:sp>
      <p:sp>
        <p:nvSpPr>
          <p:cNvPr id="6" name="Rectangle 5"/>
          <p:cNvSpPr>
            <a:spLocks noChangeArrowheads="1"/>
          </p:cNvSpPr>
          <p:nvPr/>
        </p:nvSpPr>
        <p:spPr bwMode="auto">
          <a:xfrm>
            <a:off x="2926606" y="4389406"/>
            <a:ext cx="999629" cy="335738"/>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7" name="Line 6"/>
          <p:cNvSpPr>
            <a:spLocks noChangeShapeType="1"/>
          </p:cNvSpPr>
          <p:nvPr/>
        </p:nvSpPr>
        <p:spPr bwMode="auto">
          <a:xfrm flipH="1">
            <a:off x="3926235" y="4579987"/>
            <a:ext cx="317708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ja-JP" altLang="en-US"/>
          </a:p>
        </p:txBody>
      </p:sp>
      <p:sp>
        <p:nvSpPr>
          <p:cNvPr id="8" name="Text Box 7"/>
          <p:cNvSpPr txBox="1">
            <a:spLocks noChangeArrowheads="1"/>
          </p:cNvSpPr>
          <p:nvPr/>
        </p:nvSpPr>
        <p:spPr bwMode="auto">
          <a:xfrm>
            <a:off x="6744543" y="4508549"/>
            <a:ext cx="2663825" cy="346075"/>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ja-JP" altLang="en-US" sz="1600">
                <a:latin typeface="Arial" panose="020B0604020202020204" pitchFamily="34" charset="0"/>
                <a:ea typeface="ＭＳ Ｐゴシック" panose="020B0600070205080204" pitchFamily="50" charset="-128"/>
              </a:rPr>
              <a:t>ここにコードを追加する</a:t>
            </a:r>
          </a:p>
        </p:txBody>
      </p:sp>
      <p:sp>
        <p:nvSpPr>
          <p:cNvPr id="9" name="Text Box 11"/>
          <p:cNvSpPr txBox="1">
            <a:spLocks noChangeArrowheads="1"/>
          </p:cNvSpPr>
          <p:nvPr/>
        </p:nvSpPr>
        <p:spPr bwMode="auto">
          <a:xfrm>
            <a:off x="7176120" y="5589240"/>
            <a:ext cx="4716685" cy="584775"/>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ja-JP" altLang="en-US" sz="1600" dirty="0" smtClean="0">
                <a:latin typeface="Arial" panose="020B0604020202020204" pitchFamily="34" charset="0"/>
                <a:ea typeface="ＭＳ Ｐゴシック" panose="020B0600070205080204" pitchFamily="50" charset="-128"/>
              </a:rPr>
              <a:t>適宜</a:t>
            </a:r>
            <a:r>
              <a:rPr lang="en-US" altLang="ja-JP" sz="1600" dirty="0" err="1" smtClean="0">
                <a:latin typeface="Arial" panose="020B0604020202020204" pitchFamily="34" charset="0"/>
                <a:ea typeface="ＭＳ Ｐゴシック" panose="020B0600070205080204" pitchFamily="50" charset="-128"/>
              </a:rPr>
              <a:t>printf</a:t>
            </a:r>
            <a:r>
              <a:rPr lang="en-US" altLang="ja-JP" sz="1600" dirty="0" smtClean="0">
                <a:latin typeface="Arial" panose="020B0604020202020204" pitchFamily="34" charset="0"/>
                <a:ea typeface="ＭＳ Ｐゴシック" panose="020B0600070205080204" pitchFamily="50" charset="-128"/>
              </a:rPr>
              <a:t>()</a:t>
            </a:r>
            <a:r>
              <a:rPr lang="ja-JP" altLang="en-US" sz="1600" dirty="0" smtClean="0">
                <a:latin typeface="Arial" panose="020B0604020202020204" pitchFamily="34" charset="0"/>
                <a:ea typeface="ＭＳ Ｐゴシック" panose="020B0600070205080204" pitchFamily="50" charset="-128"/>
              </a:rPr>
              <a:t>を呼び出し、どの行がどの順で</a:t>
            </a:r>
            <a:endParaRPr lang="en-US" altLang="ja-JP" sz="1600" dirty="0" smtClean="0">
              <a:latin typeface="Arial" panose="020B0604020202020204" pitchFamily="34" charset="0"/>
              <a:ea typeface="ＭＳ Ｐゴシック" panose="020B0600070205080204" pitchFamily="50" charset="-128"/>
            </a:endParaRPr>
          </a:p>
          <a:p>
            <a:pPr eaLnBrk="1" hangingPunct="1">
              <a:lnSpc>
                <a:spcPct val="100000"/>
              </a:lnSpc>
              <a:buClrTx/>
              <a:buFontTx/>
              <a:buNone/>
            </a:pPr>
            <a:r>
              <a:rPr lang="ja-JP" altLang="en-US" sz="1600" dirty="0">
                <a:latin typeface="Arial" panose="020B0604020202020204" pitchFamily="34" charset="0"/>
                <a:ea typeface="ＭＳ Ｐゴシック" panose="020B0600070205080204" pitchFamily="50" charset="-128"/>
              </a:rPr>
              <a:t>実行</a:t>
            </a:r>
            <a:r>
              <a:rPr lang="ja-JP" altLang="en-US" sz="1600" dirty="0" smtClean="0">
                <a:latin typeface="Arial" panose="020B0604020202020204" pitchFamily="34" charset="0"/>
                <a:ea typeface="ＭＳ Ｐゴシック" panose="020B0600070205080204" pitchFamily="50" charset="-128"/>
              </a:rPr>
              <a:t>されるかを</a:t>
            </a:r>
            <a:r>
              <a:rPr lang="ja-JP" altLang="en-US" sz="1600" dirty="0">
                <a:latin typeface="Arial" panose="020B0604020202020204" pitchFamily="34" charset="0"/>
                <a:ea typeface="ＭＳ Ｐゴシック" panose="020B0600070205080204" pitchFamily="50" charset="-128"/>
              </a:rPr>
              <a:t>確認</a:t>
            </a:r>
            <a:r>
              <a:rPr lang="ja-JP" altLang="en-US" sz="1600" dirty="0" smtClean="0">
                <a:latin typeface="Arial" panose="020B0604020202020204" pitchFamily="34" charset="0"/>
                <a:ea typeface="ＭＳ Ｐゴシック" panose="020B0600070205080204" pitchFamily="50" charset="-128"/>
              </a:rPr>
              <a:t>しながら</a:t>
            </a:r>
            <a:r>
              <a:rPr lang="ja-JP" altLang="en-US" sz="1600" dirty="0">
                <a:latin typeface="Arial" panose="020B0604020202020204" pitchFamily="34" charset="0"/>
                <a:ea typeface="ＭＳ Ｐゴシック" panose="020B0600070205080204" pitchFamily="50" charset="-128"/>
              </a:rPr>
              <a:t>動作</a:t>
            </a:r>
            <a:r>
              <a:rPr lang="ja-JP" altLang="en-US" sz="1600" dirty="0" smtClean="0">
                <a:latin typeface="Arial" panose="020B0604020202020204" pitchFamily="34" charset="0"/>
                <a:ea typeface="ＭＳ Ｐゴシック" panose="020B0600070205080204" pitchFamily="50" charset="-128"/>
              </a:rPr>
              <a:t>させてみてください</a:t>
            </a:r>
            <a:r>
              <a:rPr lang="ja-JP" altLang="en-US" sz="1600" dirty="0">
                <a:latin typeface="Arial" panose="020B0604020202020204" pitchFamily="34" charset="0"/>
                <a:ea typeface="ＭＳ Ｐゴシック" panose="020B0600070205080204" pitchFamily="50" charset="-128"/>
              </a:rPr>
              <a:t>。</a:t>
            </a:r>
          </a:p>
        </p:txBody>
      </p:sp>
      <p:sp>
        <p:nvSpPr>
          <p:cNvPr id="13" name="Text Box 9"/>
          <p:cNvSpPr txBox="1">
            <a:spLocks noChangeArrowheads="1"/>
          </p:cNvSpPr>
          <p:nvPr/>
        </p:nvSpPr>
        <p:spPr bwMode="auto">
          <a:xfrm>
            <a:off x="7896200" y="122082"/>
            <a:ext cx="4214615" cy="1200329"/>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page216</a:t>
            </a:r>
            <a:r>
              <a:rPr lang="ja-JP" altLang="en-US" sz="1200" dirty="0" err="1" smtClean="0"/>
              <a:t>まで</a:t>
            </a:r>
            <a:r>
              <a:rPr lang="ja-JP" altLang="en-US" sz="1200" dirty="0" err="1" smtClean="0"/>
              <a:t>の</a:t>
            </a:r>
            <a:r>
              <a:rPr lang="ja-JP" altLang="en-US" sz="1200" dirty="0" smtClean="0"/>
              <a:t>解答</a:t>
            </a:r>
            <a:r>
              <a:rPr lang="ja-JP" altLang="en-US" sz="1200" dirty="0"/>
              <a:t>データを用意しています。</a:t>
            </a:r>
          </a:p>
          <a:p>
            <a:pPr>
              <a:buNone/>
            </a:pPr>
            <a:r>
              <a:rPr lang="ja-JP" altLang="en-US" sz="1200" dirty="0"/>
              <a:t>必要に応じて以下ファイルを解凍して解答をコピーしてください。</a:t>
            </a:r>
          </a:p>
          <a:p>
            <a:pPr>
              <a:buNone/>
            </a:pPr>
            <a:r>
              <a:rPr lang="en-US" altLang="ja-JP" sz="1200" dirty="0"/>
              <a:t>C:\WorkSpace\</a:t>
            </a:r>
            <a:r>
              <a:rPr lang="ja-JP" altLang="en-US" sz="1200" dirty="0"/>
              <a:t>解答</a:t>
            </a:r>
          </a:p>
          <a:p>
            <a:pPr>
              <a:buNone/>
            </a:pPr>
            <a:r>
              <a:rPr lang="ja-JP" altLang="en-US" sz="1200" dirty="0"/>
              <a:t>　　</a:t>
            </a:r>
            <a:r>
              <a:rPr lang="en-US" altLang="ja-JP" sz="1200" dirty="0"/>
              <a:t>\</a:t>
            </a:r>
            <a:r>
              <a:rPr lang="ja-JP" altLang="en-US" sz="1200" dirty="0"/>
              <a:t>解答</a:t>
            </a:r>
            <a:r>
              <a:rPr lang="en-US" altLang="ja-JP" sz="1200" dirty="0"/>
              <a:t>\</a:t>
            </a:r>
            <a:r>
              <a:rPr lang="en-US" altLang="ja-JP" sz="1200" dirty="0" smtClean="0"/>
              <a:t>page216\rx65n_rsk_tcpip.zip </a:t>
            </a:r>
            <a:r>
              <a:rPr lang="ja-JP" altLang="en-US" sz="1200" dirty="0"/>
              <a:t>　</a:t>
            </a:r>
            <a:r>
              <a:rPr lang="en-US" altLang="ja-JP" sz="1200" dirty="0"/>
              <a:t>&lt;</a:t>
            </a:r>
            <a:r>
              <a:rPr lang="ja-JP" altLang="en-US" sz="1200" dirty="0"/>
              <a:t>解凍</a:t>
            </a:r>
            <a:r>
              <a:rPr lang="en-US" altLang="ja-JP" sz="1200" dirty="0"/>
              <a:t>&gt;</a:t>
            </a:r>
          </a:p>
          <a:p>
            <a:pPr>
              <a:buNone/>
            </a:pPr>
            <a:r>
              <a:rPr lang="en-US" altLang="ja-JP" sz="1200" dirty="0"/>
              <a:t>      \rx65n_rsk_tcpip\</a:t>
            </a:r>
            <a:r>
              <a:rPr lang="en-US" altLang="ja-JP" sz="1200" dirty="0" err="1"/>
              <a:t>src</a:t>
            </a:r>
            <a:r>
              <a:rPr lang="en-US" altLang="ja-JP" sz="1200" dirty="0"/>
              <a:t>\rx65n_rsk_tcpip.c</a:t>
            </a:r>
          </a:p>
        </p:txBody>
      </p:sp>
    </p:spTree>
    <p:extLst>
      <p:ext uri="{BB962C8B-B14F-4D97-AF65-F5344CB8AC3E}">
        <p14:creationId xmlns:p14="http://schemas.microsoft.com/office/powerpoint/2010/main" val="792648801"/>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kumimoji="1" lang="ja-JP" altLang="en-US" dirty="0"/>
              <a:t>ノンブロッキングコール</a:t>
            </a:r>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213</a:t>
            </a:fld>
            <a:endParaRPr lang="de-DE" dirty="0"/>
          </a:p>
        </p:txBody>
      </p:sp>
      <p:sp>
        <p:nvSpPr>
          <p:cNvPr id="4" name="正方形/長方形 3"/>
          <p:cNvSpPr/>
          <p:nvPr/>
        </p:nvSpPr>
        <p:spPr>
          <a:xfrm>
            <a:off x="1415376" y="1556792"/>
            <a:ext cx="8664624" cy="1200329"/>
          </a:xfrm>
          <a:prstGeom prst="rect">
            <a:avLst/>
          </a:prstGeom>
        </p:spPr>
        <p:txBody>
          <a:bodyPr wrap="square">
            <a:spAutoFit/>
          </a:bodyPr>
          <a:lstStyle/>
          <a:p>
            <a:r>
              <a:rPr lang="ja-JP" altLang="en-US" dirty="0"/>
              <a:t>受信が完了すると、</a:t>
            </a:r>
            <a:r>
              <a:rPr lang="en-US" altLang="ja-JP" dirty="0" err="1"/>
              <a:t>fncd</a:t>
            </a:r>
            <a:r>
              <a:rPr lang="en-US" altLang="ja-JP" dirty="0"/>
              <a:t>=TFN_TCP_RCV_DAT</a:t>
            </a:r>
            <a:r>
              <a:rPr lang="ja-JP" altLang="en-US" dirty="0"/>
              <a:t>でコールバックされる</a:t>
            </a:r>
          </a:p>
          <a:p>
            <a:pPr lvl="1"/>
            <a:r>
              <a:rPr lang="en-US" altLang="ja-JP" dirty="0" err="1"/>
              <a:t>tcp_snd_dat</a:t>
            </a:r>
            <a:r>
              <a:rPr lang="en-US" altLang="ja-JP" dirty="0"/>
              <a:t>()</a:t>
            </a:r>
            <a:r>
              <a:rPr lang="ja-JP" altLang="en-US" dirty="0"/>
              <a:t>を使用し、</a:t>
            </a:r>
            <a:r>
              <a:rPr lang="en-US" altLang="ja-JP" dirty="0"/>
              <a:t>”Hello World!!”</a:t>
            </a:r>
            <a:r>
              <a:rPr lang="ja-JP" altLang="en-US" dirty="0"/>
              <a:t>とデータを送信してください</a:t>
            </a:r>
          </a:p>
          <a:p>
            <a:pPr lvl="1"/>
            <a:r>
              <a:rPr lang="ja-JP" altLang="en-US" dirty="0"/>
              <a:t>必要な送信バッファなどの変数は適宜プログラムに追加してください</a:t>
            </a:r>
          </a:p>
          <a:p>
            <a:pPr lvl="1"/>
            <a:r>
              <a:rPr lang="en-US" altLang="ja-JP" dirty="0" err="1"/>
              <a:t>teraterm</a:t>
            </a:r>
            <a:r>
              <a:rPr lang="ja-JP" altLang="en-US" dirty="0"/>
              <a:t>に</a:t>
            </a:r>
            <a:r>
              <a:rPr lang="en-US" altLang="ja-JP" dirty="0"/>
              <a:t>”Hello World!!”</a:t>
            </a:r>
            <a:r>
              <a:rPr lang="ja-JP" altLang="en-US" dirty="0"/>
              <a:t>と表示されるはずです</a:t>
            </a:r>
          </a:p>
        </p:txBody>
      </p:sp>
      <p:pic>
        <p:nvPicPr>
          <p:cNvPr id="11" name="図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7637" y="2780929"/>
            <a:ext cx="3518284" cy="3577316"/>
          </a:xfrm>
          <a:prstGeom prst="rect">
            <a:avLst/>
          </a:prstGeom>
        </p:spPr>
      </p:pic>
      <p:sp>
        <p:nvSpPr>
          <p:cNvPr id="12" name="Rectangle 5"/>
          <p:cNvSpPr>
            <a:spLocks noChangeArrowheads="1"/>
          </p:cNvSpPr>
          <p:nvPr/>
        </p:nvSpPr>
        <p:spPr bwMode="auto">
          <a:xfrm>
            <a:off x="2926606" y="4581128"/>
            <a:ext cx="999629" cy="335738"/>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13" name="Line 6"/>
          <p:cNvSpPr>
            <a:spLocks noChangeShapeType="1"/>
          </p:cNvSpPr>
          <p:nvPr/>
        </p:nvSpPr>
        <p:spPr bwMode="auto">
          <a:xfrm flipH="1">
            <a:off x="3926235" y="4771709"/>
            <a:ext cx="317708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ja-JP" altLang="en-US"/>
          </a:p>
        </p:txBody>
      </p:sp>
      <p:sp>
        <p:nvSpPr>
          <p:cNvPr id="14" name="Text Box 7"/>
          <p:cNvSpPr txBox="1">
            <a:spLocks noChangeArrowheads="1"/>
          </p:cNvSpPr>
          <p:nvPr/>
        </p:nvSpPr>
        <p:spPr bwMode="auto">
          <a:xfrm>
            <a:off x="6744543" y="4700271"/>
            <a:ext cx="2663825" cy="346075"/>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ja-JP" altLang="en-US" sz="1600">
                <a:latin typeface="Arial" panose="020B0604020202020204" pitchFamily="34" charset="0"/>
                <a:ea typeface="ＭＳ Ｐゴシック" panose="020B0600070205080204" pitchFamily="50" charset="-128"/>
              </a:rPr>
              <a:t>ここにコードを追加する</a:t>
            </a:r>
          </a:p>
        </p:txBody>
      </p:sp>
      <p:sp>
        <p:nvSpPr>
          <p:cNvPr id="16" name="Text Box 11"/>
          <p:cNvSpPr txBox="1">
            <a:spLocks noChangeArrowheads="1"/>
          </p:cNvSpPr>
          <p:nvPr/>
        </p:nvSpPr>
        <p:spPr bwMode="auto">
          <a:xfrm>
            <a:off x="7176120" y="5589240"/>
            <a:ext cx="4716685" cy="584775"/>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ja-JP" altLang="en-US" sz="1600" dirty="0" smtClean="0">
                <a:latin typeface="Arial" panose="020B0604020202020204" pitchFamily="34" charset="0"/>
                <a:ea typeface="ＭＳ Ｐゴシック" panose="020B0600070205080204" pitchFamily="50" charset="-128"/>
              </a:rPr>
              <a:t>適宜</a:t>
            </a:r>
            <a:r>
              <a:rPr lang="en-US" altLang="ja-JP" sz="1600" dirty="0" err="1" smtClean="0">
                <a:latin typeface="Arial" panose="020B0604020202020204" pitchFamily="34" charset="0"/>
                <a:ea typeface="ＭＳ Ｐゴシック" panose="020B0600070205080204" pitchFamily="50" charset="-128"/>
              </a:rPr>
              <a:t>printf</a:t>
            </a:r>
            <a:r>
              <a:rPr lang="en-US" altLang="ja-JP" sz="1600" dirty="0" smtClean="0">
                <a:latin typeface="Arial" panose="020B0604020202020204" pitchFamily="34" charset="0"/>
                <a:ea typeface="ＭＳ Ｐゴシック" panose="020B0600070205080204" pitchFamily="50" charset="-128"/>
              </a:rPr>
              <a:t>()</a:t>
            </a:r>
            <a:r>
              <a:rPr lang="ja-JP" altLang="en-US" sz="1600" dirty="0" smtClean="0">
                <a:latin typeface="Arial" panose="020B0604020202020204" pitchFamily="34" charset="0"/>
                <a:ea typeface="ＭＳ Ｐゴシック" panose="020B0600070205080204" pitchFamily="50" charset="-128"/>
              </a:rPr>
              <a:t>を呼び出し、どの行がどの順で</a:t>
            </a:r>
            <a:endParaRPr lang="en-US" altLang="ja-JP" sz="1600" dirty="0" smtClean="0">
              <a:latin typeface="Arial" panose="020B0604020202020204" pitchFamily="34" charset="0"/>
              <a:ea typeface="ＭＳ Ｐゴシック" panose="020B0600070205080204" pitchFamily="50" charset="-128"/>
            </a:endParaRPr>
          </a:p>
          <a:p>
            <a:pPr eaLnBrk="1" hangingPunct="1">
              <a:lnSpc>
                <a:spcPct val="100000"/>
              </a:lnSpc>
              <a:buClrTx/>
              <a:buFontTx/>
              <a:buNone/>
            </a:pPr>
            <a:r>
              <a:rPr lang="ja-JP" altLang="en-US" sz="1600" dirty="0">
                <a:latin typeface="Arial" panose="020B0604020202020204" pitchFamily="34" charset="0"/>
                <a:ea typeface="ＭＳ Ｐゴシック" panose="020B0600070205080204" pitchFamily="50" charset="-128"/>
              </a:rPr>
              <a:t>実行</a:t>
            </a:r>
            <a:r>
              <a:rPr lang="ja-JP" altLang="en-US" sz="1600" dirty="0" smtClean="0">
                <a:latin typeface="Arial" panose="020B0604020202020204" pitchFamily="34" charset="0"/>
                <a:ea typeface="ＭＳ Ｐゴシック" panose="020B0600070205080204" pitchFamily="50" charset="-128"/>
              </a:rPr>
              <a:t>されるかを</a:t>
            </a:r>
            <a:r>
              <a:rPr lang="ja-JP" altLang="en-US" sz="1600" dirty="0">
                <a:latin typeface="Arial" panose="020B0604020202020204" pitchFamily="34" charset="0"/>
                <a:ea typeface="ＭＳ Ｐゴシック" panose="020B0600070205080204" pitchFamily="50" charset="-128"/>
              </a:rPr>
              <a:t>確認</a:t>
            </a:r>
            <a:r>
              <a:rPr lang="ja-JP" altLang="en-US" sz="1600" dirty="0" smtClean="0">
                <a:latin typeface="Arial" panose="020B0604020202020204" pitchFamily="34" charset="0"/>
                <a:ea typeface="ＭＳ Ｐゴシック" panose="020B0600070205080204" pitchFamily="50" charset="-128"/>
              </a:rPr>
              <a:t>しながら</a:t>
            </a:r>
            <a:r>
              <a:rPr lang="ja-JP" altLang="en-US" sz="1600" dirty="0">
                <a:latin typeface="Arial" panose="020B0604020202020204" pitchFamily="34" charset="0"/>
                <a:ea typeface="ＭＳ Ｐゴシック" panose="020B0600070205080204" pitchFamily="50" charset="-128"/>
              </a:rPr>
              <a:t>動作</a:t>
            </a:r>
            <a:r>
              <a:rPr lang="ja-JP" altLang="en-US" sz="1600" dirty="0" smtClean="0">
                <a:latin typeface="Arial" panose="020B0604020202020204" pitchFamily="34" charset="0"/>
                <a:ea typeface="ＭＳ Ｐゴシック" panose="020B0600070205080204" pitchFamily="50" charset="-128"/>
              </a:rPr>
              <a:t>させてみてください</a:t>
            </a:r>
            <a:r>
              <a:rPr lang="ja-JP" altLang="en-US" sz="1600" dirty="0">
                <a:latin typeface="Arial" panose="020B0604020202020204" pitchFamily="34" charset="0"/>
                <a:ea typeface="ＭＳ Ｐゴシック" panose="020B0600070205080204" pitchFamily="50" charset="-128"/>
              </a:rPr>
              <a:t>。</a:t>
            </a:r>
          </a:p>
        </p:txBody>
      </p:sp>
      <p:sp>
        <p:nvSpPr>
          <p:cNvPr id="15" name="Text Box 9"/>
          <p:cNvSpPr txBox="1">
            <a:spLocks noChangeArrowheads="1"/>
          </p:cNvSpPr>
          <p:nvPr/>
        </p:nvSpPr>
        <p:spPr bwMode="auto">
          <a:xfrm>
            <a:off x="7896200" y="122082"/>
            <a:ext cx="4214615" cy="1200329"/>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page216</a:t>
            </a:r>
            <a:r>
              <a:rPr lang="ja-JP" altLang="en-US" sz="1200" dirty="0" err="1" smtClean="0"/>
              <a:t>まで</a:t>
            </a:r>
            <a:r>
              <a:rPr lang="ja-JP" altLang="en-US" sz="1200" dirty="0" err="1" smtClean="0"/>
              <a:t>の</a:t>
            </a:r>
            <a:r>
              <a:rPr lang="ja-JP" altLang="en-US" sz="1200" dirty="0" smtClean="0"/>
              <a:t>解答</a:t>
            </a:r>
            <a:r>
              <a:rPr lang="ja-JP" altLang="en-US" sz="1200" dirty="0"/>
              <a:t>データを用意しています。</a:t>
            </a:r>
          </a:p>
          <a:p>
            <a:pPr>
              <a:buNone/>
            </a:pPr>
            <a:r>
              <a:rPr lang="ja-JP" altLang="en-US" sz="1200" dirty="0"/>
              <a:t>必要に応じて以下ファイルを解凍して解答をコピーしてください。</a:t>
            </a:r>
          </a:p>
          <a:p>
            <a:pPr>
              <a:buNone/>
            </a:pPr>
            <a:r>
              <a:rPr lang="en-US" altLang="ja-JP" sz="1200" dirty="0"/>
              <a:t>C:\WorkSpace\</a:t>
            </a:r>
            <a:r>
              <a:rPr lang="ja-JP" altLang="en-US" sz="1200" dirty="0"/>
              <a:t>解答</a:t>
            </a:r>
          </a:p>
          <a:p>
            <a:pPr>
              <a:buNone/>
            </a:pPr>
            <a:r>
              <a:rPr lang="ja-JP" altLang="en-US" sz="1200" dirty="0"/>
              <a:t>　　</a:t>
            </a:r>
            <a:r>
              <a:rPr lang="en-US" altLang="ja-JP" sz="1200" dirty="0"/>
              <a:t>\</a:t>
            </a:r>
            <a:r>
              <a:rPr lang="ja-JP" altLang="en-US" sz="1200" dirty="0"/>
              <a:t>解答</a:t>
            </a:r>
            <a:r>
              <a:rPr lang="en-US" altLang="ja-JP" sz="1200" dirty="0"/>
              <a:t>\</a:t>
            </a:r>
            <a:r>
              <a:rPr lang="en-US" altLang="ja-JP" sz="1200" dirty="0" smtClean="0"/>
              <a:t>page216\rx65n_rsk_tcpip.zip </a:t>
            </a:r>
            <a:r>
              <a:rPr lang="ja-JP" altLang="en-US" sz="1200" dirty="0"/>
              <a:t>　</a:t>
            </a:r>
            <a:r>
              <a:rPr lang="en-US" altLang="ja-JP" sz="1200" dirty="0"/>
              <a:t>&lt;</a:t>
            </a:r>
            <a:r>
              <a:rPr lang="ja-JP" altLang="en-US" sz="1200" dirty="0"/>
              <a:t>解凍</a:t>
            </a:r>
            <a:r>
              <a:rPr lang="en-US" altLang="ja-JP" sz="1200" dirty="0"/>
              <a:t>&gt;</a:t>
            </a:r>
          </a:p>
          <a:p>
            <a:pPr>
              <a:buNone/>
            </a:pPr>
            <a:r>
              <a:rPr lang="en-US" altLang="ja-JP" sz="1200" dirty="0"/>
              <a:t>      \rx65n_rsk_tcpip\</a:t>
            </a:r>
            <a:r>
              <a:rPr lang="en-US" altLang="ja-JP" sz="1200" dirty="0" err="1"/>
              <a:t>src</a:t>
            </a:r>
            <a:r>
              <a:rPr lang="en-US" altLang="ja-JP" sz="1200" dirty="0"/>
              <a:t>\rx65n_rsk_tcpip.c</a:t>
            </a:r>
          </a:p>
        </p:txBody>
      </p:sp>
    </p:spTree>
    <p:extLst>
      <p:ext uri="{BB962C8B-B14F-4D97-AF65-F5344CB8AC3E}">
        <p14:creationId xmlns:p14="http://schemas.microsoft.com/office/powerpoint/2010/main" val="449544332"/>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kumimoji="1" lang="ja-JP" altLang="en-US" dirty="0"/>
              <a:t>ノンブロッキングコール</a:t>
            </a:r>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214</a:t>
            </a:fld>
            <a:endParaRPr lang="de-DE" dirty="0"/>
          </a:p>
        </p:txBody>
      </p:sp>
      <p:sp>
        <p:nvSpPr>
          <p:cNvPr id="4" name="正方形/長方形 3"/>
          <p:cNvSpPr/>
          <p:nvPr/>
        </p:nvSpPr>
        <p:spPr>
          <a:xfrm>
            <a:off x="1415376" y="1556792"/>
            <a:ext cx="8664624" cy="923330"/>
          </a:xfrm>
          <a:prstGeom prst="rect">
            <a:avLst/>
          </a:prstGeom>
        </p:spPr>
        <p:txBody>
          <a:bodyPr wrap="square">
            <a:spAutoFit/>
          </a:bodyPr>
          <a:lstStyle/>
          <a:p>
            <a:r>
              <a:rPr lang="ja-JP" altLang="en-US" dirty="0"/>
              <a:t>送信が完了すると、</a:t>
            </a:r>
            <a:r>
              <a:rPr lang="en-US" altLang="ja-JP" dirty="0" err="1"/>
              <a:t>fncd</a:t>
            </a:r>
            <a:r>
              <a:rPr lang="en-US" altLang="ja-JP" dirty="0"/>
              <a:t>=TFN_TCP_SND_DAT</a:t>
            </a:r>
            <a:r>
              <a:rPr lang="ja-JP" altLang="en-US" dirty="0"/>
              <a:t>でコールバックされる</a:t>
            </a:r>
          </a:p>
          <a:p>
            <a:pPr lvl="1"/>
            <a:r>
              <a:rPr lang="en-US" altLang="ja-JP" dirty="0" err="1" smtClean="0"/>
              <a:t>tcp_cls_cep</a:t>
            </a:r>
            <a:r>
              <a:rPr lang="en-US" altLang="ja-JP" dirty="0" smtClean="0"/>
              <a:t>()</a:t>
            </a:r>
            <a:r>
              <a:rPr lang="ja-JP" altLang="en-US" dirty="0"/>
              <a:t>を使用し、</a:t>
            </a:r>
            <a:r>
              <a:rPr lang="en-US" altLang="ja-JP" dirty="0"/>
              <a:t>PC</a:t>
            </a:r>
            <a:r>
              <a:rPr lang="ja-JP" altLang="en-US" dirty="0"/>
              <a:t>との接続を切断してみてください</a:t>
            </a:r>
          </a:p>
          <a:p>
            <a:pPr lvl="1"/>
            <a:r>
              <a:rPr lang="en-US" altLang="ja-JP" dirty="0" err="1"/>
              <a:t>teraterm</a:t>
            </a:r>
            <a:r>
              <a:rPr lang="ja-JP" altLang="en-US" dirty="0"/>
              <a:t>が閉じるはずです</a:t>
            </a:r>
          </a:p>
        </p:txBody>
      </p:sp>
      <p:pic>
        <p:nvPicPr>
          <p:cNvPr id="11" name="図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7637" y="2780929"/>
            <a:ext cx="3518284" cy="3577316"/>
          </a:xfrm>
          <a:prstGeom prst="rect">
            <a:avLst/>
          </a:prstGeom>
        </p:spPr>
      </p:pic>
      <p:sp>
        <p:nvSpPr>
          <p:cNvPr id="12" name="Rectangle 5"/>
          <p:cNvSpPr>
            <a:spLocks noChangeArrowheads="1"/>
          </p:cNvSpPr>
          <p:nvPr/>
        </p:nvSpPr>
        <p:spPr bwMode="auto">
          <a:xfrm>
            <a:off x="2926606" y="4797152"/>
            <a:ext cx="999629" cy="335738"/>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13" name="Line 6"/>
          <p:cNvSpPr>
            <a:spLocks noChangeShapeType="1"/>
          </p:cNvSpPr>
          <p:nvPr/>
        </p:nvSpPr>
        <p:spPr bwMode="auto">
          <a:xfrm flipH="1">
            <a:off x="3926235" y="4987733"/>
            <a:ext cx="317708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ja-JP" altLang="en-US"/>
          </a:p>
        </p:txBody>
      </p:sp>
      <p:sp>
        <p:nvSpPr>
          <p:cNvPr id="14" name="Text Box 7"/>
          <p:cNvSpPr txBox="1">
            <a:spLocks noChangeArrowheads="1"/>
          </p:cNvSpPr>
          <p:nvPr/>
        </p:nvSpPr>
        <p:spPr bwMode="auto">
          <a:xfrm>
            <a:off x="6744543" y="4916295"/>
            <a:ext cx="2663825" cy="346075"/>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ja-JP" altLang="en-US" sz="1600">
                <a:latin typeface="Arial" panose="020B0604020202020204" pitchFamily="34" charset="0"/>
                <a:ea typeface="ＭＳ Ｐゴシック" panose="020B0600070205080204" pitchFamily="50" charset="-128"/>
              </a:rPr>
              <a:t>ここにコードを追加する</a:t>
            </a:r>
          </a:p>
        </p:txBody>
      </p:sp>
      <p:sp>
        <p:nvSpPr>
          <p:cNvPr id="16" name="Text Box 11"/>
          <p:cNvSpPr txBox="1">
            <a:spLocks noChangeArrowheads="1"/>
          </p:cNvSpPr>
          <p:nvPr/>
        </p:nvSpPr>
        <p:spPr bwMode="auto">
          <a:xfrm>
            <a:off x="7176120" y="5589240"/>
            <a:ext cx="4716685" cy="584775"/>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ja-JP" altLang="en-US" sz="1600" dirty="0" smtClean="0">
                <a:latin typeface="Arial" panose="020B0604020202020204" pitchFamily="34" charset="0"/>
                <a:ea typeface="ＭＳ Ｐゴシック" panose="020B0600070205080204" pitchFamily="50" charset="-128"/>
              </a:rPr>
              <a:t>適宜</a:t>
            </a:r>
            <a:r>
              <a:rPr lang="en-US" altLang="ja-JP" sz="1600" dirty="0" err="1" smtClean="0">
                <a:latin typeface="Arial" panose="020B0604020202020204" pitchFamily="34" charset="0"/>
                <a:ea typeface="ＭＳ Ｐゴシック" panose="020B0600070205080204" pitchFamily="50" charset="-128"/>
              </a:rPr>
              <a:t>printf</a:t>
            </a:r>
            <a:r>
              <a:rPr lang="en-US" altLang="ja-JP" sz="1600" dirty="0" smtClean="0">
                <a:latin typeface="Arial" panose="020B0604020202020204" pitchFamily="34" charset="0"/>
                <a:ea typeface="ＭＳ Ｐゴシック" panose="020B0600070205080204" pitchFamily="50" charset="-128"/>
              </a:rPr>
              <a:t>()</a:t>
            </a:r>
            <a:r>
              <a:rPr lang="ja-JP" altLang="en-US" sz="1600" dirty="0" smtClean="0">
                <a:latin typeface="Arial" panose="020B0604020202020204" pitchFamily="34" charset="0"/>
                <a:ea typeface="ＭＳ Ｐゴシック" panose="020B0600070205080204" pitchFamily="50" charset="-128"/>
              </a:rPr>
              <a:t>を呼び出し、どの行がどの順で</a:t>
            </a:r>
            <a:endParaRPr lang="en-US" altLang="ja-JP" sz="1600" dirty="0" smtClean="0">
              <a:latin typeface="Arial" panose="020B0604020202020204" pitchFamily="34" charset="0"/>
              <a:ea typeface="ＭＳ Ｐゴシック" panose="020B0600070205080204" pitchFamily="50" charset="-128"/>
            </a:endParaRPr>
          </a:p>
          <a:p>
            <a:pPr eaLnBrk="1" hangingPunct="1">
              <a:lnSpc>
                <a:spcPct val="100000"/>
              </a:lnSpc>
              <a:buClrTx/>
              <a:buFontTx/>
              <a:buNone/>
            </a:pPr>
            <a:r>
              <a:rPr lang="ja-JP" altLang="en-US" sz="1600" dirty="0">
                <a:latin typeface="Arial" panose="020B0604020202020204" pitchFamily="34" charset="0"/>
                <a:ea typeface="ＭＳ Ｐゴシック" panose="020B0600070205080204" pitchFamily="50" charset="-128"/>
              </a:rPr>
              <a:t>実行</a:t>
            </a:r>
            <a:r>
              <a:rPr lang="ja-JP" altLang="en-US" sz="1600" dirty="0" smtClean="0">
                <a:latin typeface="Arial" panose="020B0604020202020204" pitchFamily="34" charset="0"/>
                <a:ea typeface="ＭＳ Ｐゴシック" panose="020B0600070205080204" pitchFamily="50" charset="-128"/>
              </a:rPr>
              <a:t>されるかを</a:t>
            </a:r>
            <a:r>
              <a:rPr lang="ja-JP" altLang="en-US" sz="1600" dirty="0">
                <a:latin typeface="Arial" panose="020B0604020202020204" pitchFamily="34" charset="0"/>
                <a:ea typeface="ＭＳ Ｐゴシック" panose="020B0600070205080204" pitchFamily="50" charset="-128"/>
              </a:rPr>
              <a:t>確認</a:t>
            </a:r>
            <a:r>
              <a:rPr lang="ja-JP" altLang="en-US" sz="1600" dirty="0" smtClean="0">
                <a:latin typeface="Arial" panose="020B0604020202020204" pitchFamily="34" charset="0"/>
                <a:ea typeface="ＭＳ Ｐゴシック" panose="020B0600070205080204" pitchFamily="50" charset="-128"/>
              </a:rPr>
              <a:t>しながら</a:t>
            </a:r>
            <a:r>
              <a:rPr lang="ja-JP" altLang="en-US" sz="1600" dirty="0">
                <a:latin typeface="Arial" panose="020B0604020202020204" pitchFamily="34" charset="0"/>
                <a:ea typeface="ＭＳ Ｐゴシック" panose="020B0600070205080204" pitchFamily="50" charset="-128"/>
              </a:rPr>
              <a:t>動作</a:t>
            </a:r>
            <a:r>
              <a:rPr lang="ja-JP" altLang="en-US" sz="1600" dirty="0" smtClean="0">
                <a:latin typeface="Arial" panose="020B0604020202020204" pitchFamily="34" charset="0"/>
                <a:ea typeface="ＭＳ Ｐゴシック" panose="020B0600070205080204" pitchFamily="50" charset="-128"/>
              </a:rPr>
              <a:t>させてみてください</a:t>
            </a:r>
            <a:r>
              <a:rPr lang="ja-JP" altLang="en-US" sz="1600" dirty="0">
                <a:latin typeface="Arial" panose="020B0604020202020204" pitchFamily="34" charset="0"/>
                <a:ea typeface="ＭＳ Ｐゴシック" panose="020B0600070205080204" pitchFamily="50" charset="-128"/>
              </a:rPr>
              <a:t>。</a:t>
            </a:r>
          </a:p>
        </p:txBody>
      </p:sp>
      <p:sp>
        <p:nvSpPr>
          <p:cNvPr id="15" name="Text Box 9"/>
          <p:cNvSpPr txBox="1">
            <a:spLocks noChangeArrowheads="1"/>
          </p:cNvSpPr>
          <p:nvPr/>
        </p:nvSpPr>
        <p:spPr bwMode="auto">
          <a:xfrm>
            <a:off x="7896200" y="122082"/>
            <a:ext cx="4214615" cy="1200329"/>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page216</a:t>
            </a:r>
            <a:r>
              <a:rPr lang="ja-JP" altLang="en-US" sz="1200" dirty="0" err="1" smtClean="0"/>
              <a:t>まで</a:t>
            </a:r>
            <a:r>
              <a:rPr lang="ja-JP" altLang="en-US" sz="1200" dirty="0" err="1" smtClean="0"/>
              <a:t>の</a:t>
            </a:r>
            <a:r>
              <a:rPr lang="ja-JP" altLang="en-US" sz="1200" dirty="0" smtClean="0"/>
              <a:t>解答</a:t>
            </a:r>
            <a:r>
              <a:rPr lang="ja-JP" altLang="en-US" sz="1200" dirty="0"/>
              <a:t>データを用意しています。</a:t>
            </a:r>
          </a:p>
          <a:p>
            <a:pPr>
              <a:buNone/>
            </a:pPr>
            <a:r>
              <a:rPr lang="ja-JP" altLang="en-US" sz="1200" dirty="0"/>
              <a:t>必要に応じて以下ファイルを解凍して解答をコピーしてください。</a:t>
            </a:r>
          </a:p>
          <a:p>
            <a:pPr>
              <a:buNone/>
            </a:pPr>
            <a:r>
              <a:rPr lang="en-US" altLang="ja-JP" sz="1200" dirty="0"/>
              <a:t>C:\WorkSpace\</a:t>
            </a:r>
            <a:r>
              <a:rPr lang="ja-JP" altLang="en-US" sz="1200" dirty="0"/>
              <a:t>解答</a:t>
            </a:r>
          </a:p>
          <a:p>
            <a:pPr>
              <a:buNone/>
            </a:pPr>
            <a:r>
              <a:rPr lang="ja-JP" altLang="en-US" sz="1200" dirty="0"/>
              <a:t>　　</a:t>
            </a:r>
            <a:r>
              <a:rPr lang="en-US" altLang="ja-JP" sz="1200" dirty="0"/>
              <a:t>\</a:t>
            </a:r>
            <a:r>
              <a:rPr lang="ja-JP" altLang="en-US" sz="1200" dirty="0"/>
              <a:t>解答</a:t>
            </a:r>
            <a:r>
              <a:rPr lang="en-US" altLang="ja-JP" sz="1200" dirty="0"/>
              <a:t>\</a:t>
            </a:r>
            <a:r>
              <a:rPr lang="en-US" altLang="ja-JP" sz="1200" dirty="0" smtClean="0"/>
              <a:t>page216\rx65n_rsk_tcpip.zip </a:t>
            </a:r>
            <a:r>
              <a:rPr lang="ja-JP" altLang="en-US" sz="1200" dirty="0"/>
              <a:t>　</a:t>
            </a:r>
            <a:r>
              <a:rPr lang="en-US" altLang="ja-JP" sz="1200" dirty="0"/>
              <a:t>&lt;</a:t>
            </a:r>
            <a:r>
              <a:rPr lang="ja-JP" altLang="en-US" sz="1200" dirty="0"/>
              <a:t>解凍</a:t>
            </a:r>
            <a:r>
              <a:rPr lang="en-US" altLang="ja-JP" sz="1200" dirty="0"/>
              <a:t>&gt;</a:t>
            </a:r>
          </a:p>
          <a:p>
            <a:pPr>
              <a:buNone/>
            </a:pPr>
            <a:r>
              <a:rPr lang="en-US" altLang="ja-JP" sz="1200" dirty="0"/>
              <a:t>      \rx65n_rsk_tcpip\</a:t>
            </a:r>
            <a:r>
              <a:rPr lang="en-US" altLang="ja-JP" sz="1200" dirty="0" err="1"/>
              <a:t>src</a:t>
            </a:r>
            <a:r>
              <a:rPr lang="en-US" altLang="ja-JP" sz="1200" dirty="0"/>
              <a:t>\rx65n_rsk_tcpip.c</a:t>
            </a:r>
          </a:p>
        </p:txBody>
      </p:sp>
    </p:spTree>
    <p:extLst>
      <p:ext uri="{BB962C8B-B14F-4D97-AF65-F5344CB8AC3E}">
        <p14:creationId xmlns:p14="http://schemas.microsoft.com/office/powerpoint/2010/main" val="2688478608"/>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kumimoji="1" lang="ja-JP" altLang="en-US" dirty="0"/>
              <a:t>ノンブロッキングコール</a:t>
            </a:r>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215</a:t>
            </a:fld>
            <a:endParaRPr lang="de-DE" dirty="0"/>
          </a:p>
        </p:txBody>
      </p:sp>
      <p:sp>
        <p:nvSpPr>
          <p:cNvPr id="4" name="正方形/長方形 3"/>
          <p:cNvSpPr/>
          <p:nvPr/>
        </p:nvSpPr>
        <p:spPr>
          <a:xfrm>
            <a:off x="1415376" y="1556792"/>
            <a:ext cx="8664624" cy="923330"/>
          </a:xfrm>
          <a:prstGeom prst="rect">
            <a:avLst/>
          </a:prstGeom>
        </p:spPr>
        <p:txBody>
          <a:bodyPr wrap="square">
            <a:spAutoFit/>
          </a:bodyPr>
          <a:lstStyle/>
          <a:p>
            <a:r>
              <a:rPr lang="ja-JP" altLang="en-US" dirty="0"/>
              <a:t>切断が完了すると、</a:t>
            </a:r>
            <a:r>
              <a:rPr lang="en-US" altLang="ja-JP" dirty="0" err="1"/>
              <a:t>fncd</a:t>
            </a:r>
            <a:r>
              <a:rPr lang="en-US" altLang="ja-JP" dirty="0"/>
              <a:t>=TFN_TCP_CLS_CEP</a:t>
            </a:r>
            <a:r>
              <a:rPr lang="ja-JP" altLang="en-US" dirty="0"/>
              <a:t>でコールバックされる</a:t>
            </a:r>
          </a:p>
          <a:p>
            <a:pPr lvl="1"/>
            <a:r>
              <a:rPr lang="en-US" altLang="ja-JP" dirty="0" err="1"/>
              <a:t>tcp_acp_cep</a:t>
            </a:r>
            <a:r>
              <a:rPr lang="en-US" altLang="ja-JP" dirty="0"/>
              <a:t>()</a:t>
            </a:r>
            <a:r>
              <a:rPr lang="ja-JP" altLang="en-US" dirty="0"/>
              <a:t>を使用し、</a:t>
            </a:r>
            <a:r>
              <a:rPr lang="en-US" altLang="ja-JP" dirty="0"/>
              <a:t>PC</a:t>
            </a:r>
            <a:r>
              <a:rPr lang="ja-JP" altLang="en-US" dirty="0"/>
              <a:t>からの接続を再度待ち受けてみてください</a:t>
            </a:r>
          </a:p>
          <a:p>
            <a:pPr lvl="1"/>
            <a:r>
              <a:rPr lang="en-US" altLang="ja-JP" dirty="0" err="1"/>
              <a:t>teraterm</a:t>
            </a:r>
            <a:r>
              <a:rPr lang="ja-JP" altLang="en-US" dirty="0"/>
              <a:t>からの接続を再度受け付けられるようになっているはずです</a:t>
            </a:r>
          </a:p>
        </p:txBody>
      </p:sp>
      <p:pic>
        <p:nvPicPr>
          <p:cNvPr id="11" name="図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7637" y="2780929"/>
            <a:ext cx="3518284" cy="3577316"/>
          </a:xfrm>
          <a:prstGeom prst="rect">
            <a:avLst/>
          </a:prstGeom>
        </p:spPr>
      </p:pic>
      <p:sp>
        <p:nvSpPr>
          <p:cNvPr id="12" name="Rectangle 5"/>
          <p:cNvSpPr>
            <a:spLocks noChangeArrowheads="1"/>
          </p:cNvSpPr>
          <p:nvPr/>
        </p:nvSpPr>
        <p:spPr bwMode="auto">
          <a:xfrm>
            <a:off x="2926606" y="4980006"/>
            <a:ext cx="999629" cy="335738"/>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13" name="Line 6"/>
          <p:cNvSpPr>
            <a:spLocks noChangeShapeType="1"/>
          </p:cNvSpPr>
          <p:nvPr/>
        </p:nvSpPr>
        <p:spPr bwMode="auto">
          <a:xfrm flipH="1">
            <a:off x="3926235" y="5170587"/>
            <a:ext cx="317708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ja-JP" altLang="en-US"/>
          </a:p>
        </p:txBody>
      </p:sp>
      <p:sp>
        <p:nvSpPr>
          <p:cNvPr id="14" name="Text Box 7"/>
          <p:cNvSpPr txBox="1">
            <a:spLocks noChangeArrowheads="1"/>
          </p:cNvSpPr>
          <p:nvPr/>
        </p:nvSpPr>
        <p:spPr bwMode="auto">
          <a:xfrm>
            <a:off x="6744543" y="5099149"/>
            <a:ext cx="2663825" cy="346075"/>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ja-JP" altLang="en-US" sz="1600">
                <a:latin typeface="Arial" panose="020B0604020202020204" pitchFamily="34" charset="0"/>
                <a:ea typeface="ＭＳ Ｐゴシック" panose="020B0600070205080204" pitchFamily="50" charset="-128"/>
              </a:rPr>
              <a:t>ここにコードを追加する</a:t>
            </a:r>
          </a:p>
        </p:txBody>
      </p:sp>
      <p:sp>
        <p:nvSpPr>
          <p:cNvPr id="15" name="Text Box 11"/>
          <p:cNvSpPr txBox="1">
            <a:spLocks noChangeArrowheads="1"/>
          </p:cNvSpPr>
          <p:nvPr/>
        </p:nvSpPr>
        <p:spPr bwMode="auto">
          <a:xfrm>
            <a:off x="7176120" y="5589240"/>
            <a:ext cx="4716685" cy="584775"/>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ja-JP" altLang="en-US" sz="1600" dirty="0" smtClean="0">
                <a:latin typeface="Arial" panose="020B0604020202020204" pitchFamily="34" charset="0"/>
                <a:ea typeface="ＭＳ Ｐゴシック" panose="020B0600070205080204" pitchFamily="50" charset="-128"/>
              </a:rPr>
              <a:t>適宜</a:t>
            </a:r>
            <a:r>
              <a:rPr lang="en-US" altLang="ja-JP" sz="1600" dirty="0" err="1" smtClean="0">
                <a:latin typeface="Arial" panose="020B0604020202020204" pitchFamily="34" charset="0"/>
                <a:ea typeface="ＭＳ Ｐゴシック" panose="020B0600070205080204" pitchFamily="50" charset="-128"/>
              </a:rPr>
              <a:t>printf</a:t>
            </a:r>
            <a:r>
              <a:rPr lang="en-US" altLang="ja-JP" sz="1600" dirty="0" smtClean="0">
                <a:latin typeface="Arial" panose="020B0604020202020204" pitchFamily="34" charset="0"/>
                <a:ea typeface="ＭＳ Ｐゴシック" panose="020B0600070205080204" pitchFamily="50" charset="-128"/>
              </a:rPr>
              <a:t>()</a:t>
            </a:r>
            <a:r>
              <a:rPr lang="ja-JP" altLang="en-US" sz="1600" dirty="0" smtClean="0">
                <a:latin typeface="Arial" panose="020B0604020202020204" pitchFamily="34" charset="0"/>
                <a:ea typeface="ＭＳ Ｐゴシック" panose="020B0600070205080204" pitchFamily="50" charset="-128"/>
              </a:rPr>
              <a:t>を呼び出し、どの行がどの順で</a:t>
            </a:r>
            <a:endParaRPr lang="en-US" altLang="ja-JP" sz="1600" dirty="0" smtClean="0">
              <a:latin typeface="Arial" panose="020B0604020202020204" pitchFamily="34" charset="0"/>
              <a:ea typeface="ＭＳ Ｐゴシック" panose="020B0600070205080204" pitchFamily="50" charset="-128"/>
            </a:endParaRPr>
          </a:p>
          <a:p>
            <a:pPr eaLnBrk="1" hangingPunct="1">
              <a:lnSpc>
                <a:spcPct val="100000"/>
              </a:lnSpc>
              <a:buClrTx/>
              <a:buFontTx/>
              <a:buNone/>
            </a:pPr>
            <a:r>
              <a:rPr lang="ja-JP" altLang="en-US" sz="1600" dirty="0">
                <a:latin typeface="Arial" panose="020B0604020202020204" pitchFamily="34" charset="0"/>
                <a:ea typeface="ＭＳ Ｐゴシック" panose="020B0600070205080204" pitchFamily="50" charset="-128"/>
              </a:rPr>
              <a:t>実行</a:t>
            </a:r>
            <a:r>
              <a:rPr lang="ja-JP" altLang="en-US" sz="1600" dirty="0" smtClean="0">
                <a:latin typeface="Arial" panose="020B0604020202020204" pitchFamily="34" charset="0"/>
                <a:ea typeface="ＭＳ Ｐゴシック" panose="020B0600070205080204" pitchFamily="50" charset="-128"/>
              </a:rPr>
              <a:t>されるかを</a:t>
            </a:r>
            <a:r>
              <a:rPr lang="ja-JP" altLang="en-US" sz="1600" dirty="0">
                <a:latin typeface="Arial" panose="020B0604020202020204" pitchFamily="34" charset="0"/>
                <a:ea typeface="ＭＳ Ｐゴシック" panose="020B0600070205080204" pitchFamily="50" charset="-128"/>
              </a:rPr>
              <a:t>確認</a:t>
            </a:r>
            <a:r>
              <a:rPr lang="ja-JP" altLang="en-US" sz="1600" dirty="0" smtClean="0">
                <a:latin typeface="Arial" panose="020B0604020202020204" pitchFamily="34" charset="0"/>
                <a:ea typeface="ＭＳ Ｐゴシック" panose="020B0600070205080204" pitchFamily="50" charset="-128"/>
              </a:rPr>
              <a:t>しながら</a:t>
            </a:r>
            <a:r>
              <a:rPr lang="ja-JP" altLang="en-US" sz="1600" dirty="0">
                <a:latin typeface="Arial" panose="020B0604020202020204" pitchFamily="34" charset="0"/>
                <a:ea typeface="ＭＳ Ｐゴシック" panose="020B0600070205080204" pitchFamily="50" charset="-128"/>
              </a:rPr>
              <a:t>動作</a:t>
            </a:r>
            <a:r>
              <a:rPr lang="ja-JP" altLang="en-US" sz="1600" dirty="0" smtClean="0">
                <a:latin typeface="Arial" panose="020B0604020202020204" pitchFamily="34" charset="0"/>
                <a:ea typeface="ＭＳ Ｐゴシック" panose="020B0600070205080204" pitchFamily="50" charset="-128"/>
              </a:rPr>
              <a:t>させてみてください</a:t>
            </a:r>
            <a:r>
              <a:rPr lang="ja-JP" altLang="en-US" sz="1600" dirty="0">
                <a:latin typeface="Arial" panose="020B0604020202020204" pitchFamily="34" charset="0"/>
                <a:ea typeface="ＭＳ Ｐゴシック" panose="020B0600070205080204" pitchFamily="50" charset="-128"/>
              </a:rPr>
              <a:t>。</a:t>
            </a:r>
          </a:p>
        </p:txBody>
      </p:sp>
      <p:sp>
        <p:nvSpPr>
          <p:cNvPr id="17" name="Text Box 9"/>
          <p:cNvSpPr txBox="1">
            <a:spLocks noChangeArrowheads="1"/>
          </p:cNvSpPr>
          <p:nvPr/>
        </p:nvSpPr>
        <p:spPr bwMode="auto">
          <a:xfrm>
            <a:off x="7896200" y="122082"/>
            <a:ext cx="4214615" cy="1200329"/>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page216</a:t>
            </a:r>
            <a:r>
              <a:rPr lang="ja-JP" altLang="en-US" sz="1200" dirty="0" err="1" smtClean="0"/>
              <a:t>まで</a:t>
            </a:r>
            <a:r>
              <a:rPr lang="ja-JP" altLang="en-US" sz="1200" dirty="0" err="1" smtClean="0"/>
              <a:t>の</a:t>
            </a:r>
            <a:r>
              <a:rPr lang="ja-JP" altLang="en-US" sz="1200" dirty="0" smtClean="0"/>
              <a:t>解答</a:t>
            </a:r>
            <a:r>
              <a:rPr lang="ja-JP" altLang="en-US" sz="1200" dirty="0"/>
              <a:t>データを用意しています。</a:t>
            </a:r>
          </a:p>
          <a:p>
            <a:pPr>
              <a:buNone/>
            </a:pPr>
            <a:r>
              <a:rPr lang="ja-JP" altLang="en-US" sz="1200" dirty="0"/>
              <a:t>必要に応じて以下ファイルを解凍して解答をコピーしてください。</a:t>
            </a:r>
          </a:p>
          <a:p>
            <a:pPr>
              <a:buNone/>
            </a:pPr>
            <a:r>
              <a:rPr lang="en-US" altLang="ja-JP" sz="1200" dirty="0"/>
              <a:t>C:\WorkSpace\</a:t>
            </a:r>
            <a:r>
              <a:rPr lang="ja-JP" altLang="en-US" sz="1200" dirty="0"/>
              <a:t>解答</a:t>
            </a:r>
          </a:p>
          <a:p>
            <a:pPr>
              <a:buNone/>
            </a:pPr>
            <a:r>
              <a:rPr lang="ja-JP" altLang="en-US" sz="1200" dirty="0"/>
              <a:t>　　</a:t>
            </a:r>
            <a:r>
              <a:rPr lang="en-US" altLang="ja-JP" sz="1200" dirty="0"/>
              <a:t>\</a:t>
            </a:r>
            <a:r>
              <a:rPr lang="ja-JP" altLang="en-US" sz="1200" dirty="0"/>
              <a:t>解答</a:t>
            </a:r>
            <a:r>
              <a:rPr lang="en-US" altLang="ja-JP" sz="1200" dirty="0"/>
              <a:t>\</a:t>
            </a:r>
            <a:r>
              <a:rPr lang="en-US" altLang="ja-JP" sz="1200" dirty="0" smtClean="0"/>
              <a:t>page216\rx65n_rsk_tcpip.zip </a:t>
            </a:r>
            <a:r>
              <a:rPr lang="ja-JP" altLang="en-US" sz="1200" dirty="0"/>
              <a:t>　</a:t>
            </a:r>
            <a:r>
              <a:rPr lang="en-US" altLang="ja-JP" sz="1200" dirty="0"/>
              <a:t>&lt;</a:t>
            </a:r>
            <a:r>
              <a:rPr lang="ja-JP" altLang="en-US" sz="1200" dirty="0"/>
              <a:t>解凍</a:t>
            </a:r>
            <a:r>
              <a:rPr lang="en-US" altLang="ja-JP" sz="1200" dirty="0"/>
              <a:t>&gt;</a:t>
            </a:r>
          </a:p>
          <a:p>
            <a:pPr>
              <a:buNone/>
            </a:pPr>
            <a:r>
              <a:rPr lang="en-US" altLang="ja-JP" sz="1200" dirty="0"/>
              <a:t>      \rx65n_rsk_tcpip\</a:t>
            </a:r>
            <a:r>
              <a:rPr lang="en-US" altLang="ja-JP" sz="1200" dirty="0" err="1"/>
              <a:t>src</a:t>
            </a:r>
            <a:r>
              <a:rPr lang="en-US" altLang="ja-JP" sz="1200" dirty="0"/>
              <a:t>\rx65n_rsk_tcpip.c</a:t>
            </a:r>
          </a:p>
        </p:txBody>
      </p:sp>
    </p:spTree>
    <p:extLst>
      <p:ext uri="{BB962C8B-B14F-4D97-AF65-F5344CB8AC3E}">
        <p14:creationId xmlns:p14="http://schemas.microsoft.com/office/powerpoint/2010/main" val="1589809329"/>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kumimoji="1" lang="ja-JP" altLang="en-US" dirty="0" smtClean="0"/>
              <a:t>ノンブロッキングコール</a:t>
            </a:r>
            <a:r>
              <a:rPr kumimoji="1" lang="en-US" altLang="ja-JP" dirty="0" smtClean="0"/>
              <a:t>: </a:t>
            </a:r>
            <a:r>
              <a:rPr kumimoji="1" lang="ja-JP" altLang="en-US" dirty="0" smtClean="0"/>
              <a:t>解答</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216</a:t>
            </a:fld>
            <a:endParaRPr lang="de-DE"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456" y="1575501"/>
            <a:ext cx="5164692" cy="4725144"/>
          </a:xfrm>
          <a:prstGeom prst="rect">
            <a:avLst/>
          </a:prstGeom>
        </p:spPr>
      </p:pic>
      <p:sp>
        <p:nvSpPr>
          <p:cNvPr id="5" name="Text Box 9"/>
          <p:cNvSpPr txBox="1">
            <a:spLocks noChangeArrowheads="1"/>
          </p:cNvSpPr>
          <p:nvPr/>
        </p:nvSpPr>
        <p:spPr bwMode="auto">
          <a:xfrm>
            <a:off x="7896200" y="122082"/>
            <a:ext cx="4214615" cy="1200329"/>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page216</a:t>
            </a:r>
            <a:r>
              <a:rPr lang="ja-JP" altLang="en-US" sz="1200" dirty="0" err="1" smtClean="0"/>
              <a:t>まで</a:t>
            </a:r>
            <a:r>
              <a:rPr lang="ja-JP" altLang="en-US" sz="1200" dirty="0" err="1" smtClean="0"/>
              <a:t>の</a:t>
            </a:r>
            <a:r>
              <a:rPr lang="ja-JP" altLang="en-US" sz="1200" dirty="0" smtClean="0"/>
              <a:t>解答</a:t>
            </a:r>
            <a:r>
              <a:rPr lang="ja-JP" altLang="en-US" sz="1200" dirty="0"/>
              <a:t>データを用意しています。</a:t>
            </a:r>
          </a:p>
          <a:p>
            <a:pPr>
              <a:buNone/>
            </a:pPr>
            <a:r>
              <a:rPr lang="ja-JP" altLang="en-US" sz="1200" dirty="0"/>
              <a:t>必要に応じて以下ファイルを解凍して解答をコピーしてください。</a:t>
            </a:r>
          </a:p>
          <a:p>
            <a:pPr>
              <a:buNone/>
            </a:pPr>
            <a:r>
              <a:rPr lang="en-US" altLang="ja-JP" sz="1200" dirty="0"/>
              <a:t>C:\WorkSpace\</a:t>
            </a:r>
            <a:r>
              <a:rPr lang="ja-JP" altLang="en-US" sz="1200" dirty="0"/>
              <a:t>解答</a:t>
            </a:r>
          </a:p>
          <a:p>
            <a:pPr>
              <a:buNone/>
            </a:pPr>
            <a:r>
              <a:rPr lang="ja-JP" altLang="en-US" sz="1200" dirty="0"/>
              <a:t>　　</a:t>
            </a:r>
            <a:r>
              <a:rPr lang="en-US" altLang="ja-JP" sz="1200" dirty="0"/>
              <a:t>\</a:t>
            </a:r>
            <a:r>
              <a:rPr lang="ja-JP" altLang="en-US" sz="1200" dirty="0"/>
              <a:t>解答</a:t>
            </a:r>
            <a:r>
              <a:rPr lang="en-US" altLang="ja-JP" sz="1200" dirty="0"/>
              <a:t>\</a:t>
            </a:r>
            <a:r>
              <a:rPr lang="en-US" altLang="ja-JP" sz="1200" dirty="0" smtClean="0"/>
              <a:t>page216\rx65n_rsk_tcpip.zip </a:t>
            </a:r>
            <a:r>
              <a:rPr lang="ja-JP" altLang="en-US" sz="1200" dirty="0"/>
              <a:t>　</a:t>
            </a:r>
            <a:r>
              <a:rPr lang="en-US" altLang="ja-JP" sz="1200" dirty="0"/>
              <a:t>&lt;</a:t>
            </a:r>
            <a:r>
              <a:rPr lang="ja-JP" altLang="en-US" sz="1200" dirty="0"/>
              <a:t>解凍</a:t>
            </a:r>
            <a:r>
              <a:rPr lang="en-US" altLang="ja-JP" sz="1200" dirty="0"/>
              <a:t>&gt;</a:t>
            </a:r>
          </a:p>
          <a:p>
            <a:pPr>
              <a:buNone/>
            </a:pPr>
            <a:r>
              <a:rPr lang="en-US" altLang="ja-JP" sz="1200" dirty="0"/>
              <a:t>      \rx65n_rsk_tcpip\</a:t>
            </a:r>
            <a:r>
              <a:rPr lang="en-US" altLang="ja-JP" sz="1200" dirty="0" err="1"/>
              <a:t>src</a:t>
            </a:r>
            <a:r>
              <a:rPr lang="en-US" altLang="ja-JP" sz="1200" dirty="0"/>
              <a:t>\rx65n_rsk_tcpip.c</a:t>
            </a:r>
          </a:p>
        </p:txBody>
      </p:sp>
    </p:spTree>
    <p:extLst>
      <p:ext uri="{BB962C8B-B14F-4D97-AF65-F5344CB8AC3E}">
        <p14:creationId xmlns:p14="http://schemas.microsoft.com/office/powerpoint/2010/main" val="3791536838"/>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lang="ja-JP" altLang="en-US" dirty="0"/>
              <a:t>簡易</a:t>
            </a:r>
            <a:r>
              <a:rPr lang="en-US" altLang="ja-JP" dirty="0"/>
              <a:t>telnet</a:t>
            </a:r>
            <a:r>
              <a:rPr lang="ja-JP" altLang="en-US" dirty="0"/>
              <a:t>サーバ</a:t>
            </a:r>
            <a:r>
              <a:rPr lang="ja-JP" altLang="en-US" dirty="0" smtClean="0"/>
              <a:t>の作成</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217</a:t>
            </a:fld>
            <a:endParaRPr lang="de-DE" dirty="0"/>
          </a:p>
        </p:txBody>
      </p:sp>
      <p:sp>
        <p:nvSpPr>
          <p:cNvPr id="4" name="正方形/長方形 3"/>
          <p:cNvSpPr/>
          <p:nvPr/>
        </p:nvSpPr>
        <p:spPr>
          <a:xfrm>
            <a:off x="1045979" y="1628800"/>
            <a:ext cx="10945216" cy="1477328"/>
          </a:xfrm>
          <a:prstGeom prst="rect">
            <a:avLst/>
          </a:prstGeom>
        </p:spPr>
        <p:txBody>
          <a:bodyPr wrap="square">
            <a:spAutoFit/>
          </a:bodyPr>
          <a:lstStyle/>
          <a:p>
            <a:r>
              <a:rPr lang="ja-JP" altLang="en-US" dirty="0"/>
              <a:t>サーバ</a:t>
            </a:r>
            <a:r>
              <a:rPr lang="ja-JP" altLang="en-US" dirty="0" smtClean="0"/>
              <a:t>は</a:t>
            </a:r>
            <a:r>
              <a:rPr lang="en-US" altLang="ja-JP" dirty="0" smtClean="0"/>
              <a:t>RX65N</a:t>
            </a:r>
            <a:r>
              <a:rPr lang="ja-JP" altLang="en-US" dirty="0" smtClean="0"/>
              <a:t>ボード</a:t>
            </a:r>
            <a:r>
              <a:rPr lang="ja-JP" altLang="en-US" dirty="0"/>
              <a:t>、クライアントは</a:t>
            </a:r>
            <a:r>
              <a:rPr lang="en-US" altLang="ja-JP" dirty="0"/>
              <a:t>PC</a:t>
            </a:r>
            <a:r>
              <a:rPr lang="ja-JP" altLang="en-US" dirty="0"/>
              <a:t>の</a:t>
            </a:r>
            <a:r>
              <a:rPr lang="en-US" altLang="ja-JP" dirty="0"/>
              <a:t>telnet</a:t>
            </a:r>
            <a:r>
              <a:rPr lang="ja-JP" altLang="en-US" dirty="0"/>
              <a:t>クライアント</a:t>
            </a:r>
            <a:r>
              <a:rPr lang="en-US" altLang="ja-JP" dirty="0"/>
              <a:t>(</a:t>
            </a:r>
            <a:r>
              <a:rPr lang="en-US" altLang="ja-JP" dirty="0" err="1"/>
              <a:t>teraterm</a:t>
            </a:r>
            <a:r>
              <a:rPr lang="en-US" altLang="ja-JP" dirty="0"/>
              <a:t>)</a:t>
            </a:r>
            <a:endParaRPr lang="ja-JP" altLang="en-US" dirty="0"/>
          </a:p>
          <a:p>
            <a:r>
              <a:rPr lang="ja-JP" altLang="en-US" dirty="0"/>
              <a:t>同時に複数接続待ち受ける</a:t>
            </a:r>
            <a:endParaRPr lang="en-US" altLang="ja-JP" dirty="0"/>
          </a:p>
          <a:p>
            <a:r>
              <a:rPr lang="ja-JP" altLang="en-US" dirty="0"/>
              <a:t>サーバは接続中のクライアントからのデータを常に待ち受ける</a:t>
            </a:r>
          </a:p>
          <a:p>
            <a:r>
              <a:rPr lang="ja-JP" altLang="en-US" dirty="0"/>
              <a:t>サーバは改行コード</a:t>
            </a:r>
            <a:r>
              <a:rPr lang="en-US" altLang="ja-JP" dirty="0"/>
              <a:t>(\r\n)</a:t>
            </a:r>
            <a:r>
              <a:rPr lang="ja-JP" altLang="en-US" dirty="0"/>
              <a:t>を受信した場合</a:t>
            </a:r>
            <a:r>
              <a:rPr lang="en-US" altLang="ja-JP" dirty="0"/>
              <a:t>(</a:t>
            </a:r>
            <a:r>
              <a:rPr lang="ja-JP" altLang="en-US" dirty="0"/>
              <a:t>クライアントのコマンド確定</a:t>
            </a:r>
            <a:r>
              <a:rPr lang="en-US" altLang="ja-JP" dirty="0"/>
              <a:t>)</a:t>
            </a:r>
            <a:r>
              <a:rPr lang="ja-JP" altLang="en-US" dirty="0" err="1"/>
              <a:t>、</a:t>
            </a:r>
            <a:endParaRPr lang="ja-JP" altLang="en-US" dirty="0"/>
          </a:p>
          <a:p>
            <a:pPr>
              <a:buFont typeface="Wingdings" panose="05000000000000000000" pitchFamily="2" charset="2"/>
              <a:buNone/>
            </a:pPr>
            <a:r>
              <a:rPr lang="ja-JP" altLang="en-US" dirty="0"/>
              <a:t>	接続中の端点に対して処理結果をレスポンスデータとして送信する</a:t>
            </a:r>
          </a:p>
        </p:txBody>
      </p:sp>
      <p:sp>
        <p:nvSpPr>
          <p:cNvPr id="5" name="Rectangle 2"/>
          <p:cNvSpPr>
            <a:spLocks noChangeArrowheads="1"/>
          </p:cNvSpPr>
          <p:nvPr/>
        </p:nvSpPr>
        <p:spPr bwMode="auto">
          <a:xfrm>
            <a:off x="6023992" y="3581951"/>
            <a:ext cx="2303462" cy="2232025"/>
          </a:xfrm>
          <a:prstGeom prst="rect">
            <a:avLst/>
          </a:prstGeom>
          <a:solidFill>
            <a:srgbClr val="CCFF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6" name="Rectangle 3"/>
          <p:cNvSpPr>
            <a:spLocks noChangeArrowheads="1"/>
          </p:cNvSpPr>
          <p:nvPr/>
        </p:nvSpPr>
        <p:spPr bwMode="auto">
          <a:xfrm>
            <a:off x="2568004" y="3437489"/>
            <a:ext cx="6408738" cy="647700"/>
          </a:xfrm>
          <a:prstGeom prst="rect">
            <a:avLst/>
          </a:prstGeom>
          <a:solidFill>
            <a:srgbClr val="99C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7" name="Rectangle 6"/>
          <p:cNvSpPr>
            <a:spLocks noChangeArrowheads="1"/>
          </p:cNvSpPr>
          <p:nvPr/>
        </p:nvSpPr>
        <p:spPr bwMode="auto">
          <a:xfrm>
            <a:off x="2955356" y="3657149"/>
            <a:ext cx="1528762" cy="338554"/>
          </a:xfrm>
          <a:prstGeom prst="rect">
            <a:avLst/>
          </a:prstGeom>
          <a:solidFill>
            <a:srgbClr val="FFE4C5"/>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gn="ctr" eaLnBrk="1" hangingPunct="1">
              <a:lnSpc>
                <a:spcPct val="100000"/>
              </a:lnSpc>
              <a:buClrTx/>
              <a:buFontTx/>
              <a:buNone/>
            </a:pPr>
            <a:r>
              <a:rPr lang="en-US" altLang="ja-JP" sz="1600" dirty="0" smtClean="0">
                <a:latin typeface="Arial" panose="020B0604020202020204" pitchFamily="34" charset="0"/>
                <a:ea typeface="ＭＳ Ｐゴシック" panose="020B0600070205080204" pitchFamily="50" charset="-128"/>
              </a:rPr>
              <a:t>RX65N</a:t>
            </a:r>
            <a:r>
              <a:rPr lang="ja-JP" altLang="en-US" sz="1600" dirty="0" smtClean="0">
                <a:latin typeface="Arial" panose="020B0604020202020204" pitchFamily="34" charset="0"/>
                <a:ea typeface="ＭＳ Ｐゴシック" panose="020B0600070205080204" pitchFamily="50" charset="-128"/>
              </a:rPr>
              <a:t>ボード</a:t>
            </a:r>
            <a:endParaRPr lang="ja-JP" altLang="en-US" sz="1600" dirty="0">
              <a:latin typeface="Arial" panose="020B0604020202020204" pitchFamily="34" charset="0"/>
              <a:ea typeface="ＭＳ Ｐゴシック" panose="020B0600070205080204" pitchFamily="50" charset="-128"/>
            </a:endParaRPr>
          </a:p>
        </p:txBody>
      </p:sp>
      <p:sp>
        <p:nvSpPr>
          <p:cNvPr id="8" name="Rectangle 7"/>
          <p:cNvSpPr>
            <a:spLocks noChangeArrowheads="1"/>
          </p:cNvSpPr>
          <p:nvPr/>
        </p:nvSpPr>
        <p:spPr bwMode="auto">
          <a:xfrm>
            <a:off x="6239892" y="3653389"/>
            <a:ext cx="1871662" cy="346075"/>
          </a:xfrm>
          <a:prstGeom prst="rect">
            <a:avLst/>
          </a:prstGeom>
          <a:solidFill>
            <a:srgbClr val="FFE4C5"/>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gn="ctr" eaLnBrk="1" hangingPunct="1">
              <a:lnSpc>
                <a:spcPct val="100000"/>
              </a:lnSpc>
              <a:buClrTx/>
              <a:buFontTx/>
              <a:buNone/>
            </a:pPr>
            <a:r>
              <a:rPr lang="en-US" altLang="ja-JP" sz="1600">
                <a:latin typeface="Arial" panose="020B0604020202020204" pitchFamily="34" charset="0"/>
                <a:ea typeface="ＭＳ Ｐゴシック" panose="020B0600070205080204" pitchFamily="50" charset="-128"/>
              </a:rPr>
              <a:t>telnet</a:t>
            </a:r>
            <a:r>
              <a:rPr lang="ja-JP" altLang="en-US" sz="1600">
                <a:latin typeface="Arial" panose="020B0604020202020204" pitchFamily="34" charset="0"/>
                <a:ea typeface="ＭＳ Ｐゴシック" panose="020B0600070205080204" pitchFamily="50" charset="-128"/>
              </a:rPr>
              <a:t>クライアント</a:t>
            </a:r>
          </a:p>
        </p:txBody>
      </p:sp>
      <p:sp>
        <p:nvSpPr>
          <p:cNvPr id="9" name="Rectangle 8"/>
          <p:cNvSpPr>
            <a:spLocks noChangeArrowheads="1"/>
          </p:cNvSpPr>
          <p:nvPr/>
        </p:nvSpPr>
        <p:spPr bwMode="auto">
          <a:xfrm>
            <a:off x="6239892" y="4085189"/>
            <a:ext cx="1871662" cy="346075"/>
          </a:xfrm>
          <a:prstGeom prst="rect">
            <a:avLst/>
          </a:prstGeom>
          <a:solidFill>
            <a:srgbClr val="FFE4C5"/>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gn="ctr" eaLnBrk="1" hangingPunct="1">
              <a:lnSpc>
                <a:spcPct val="100000"/>
              </a:lnSpc>
              <a:buClrTx/>
              <a:buFontTx/>
              <a:buNone/>
            </a:pPr>
            <a:r>
              <a:rPr lang="en-US" altLang="ja-JP" sz="1600">
                <a:latin typeface="Arial" panose="020B0604020202020204" pitchFamily="34" charset="0"/>
                <a:ea typeface="ＭＳ Ｐゴシック" panose="020B0600070205080204" pitchFamily="50" charset="-128"/>
              </a:rPr>
              <a:t>telnet</a:t>
            </a:r>
            <a:r>
              <a:rPr lang="ja-JP" altLang="en-US" sz="1600">
                <a:latin typeface="Arial" panose="020B0604020202020204" pitchFamily="34" charset="0"/>
                <a:ea typeface="ＭＳ Ｐゴシック" panose="020B0600070205080204" pitchFamily="50" charset="-128"/>
              </a:rPr>
              <a:t>クライアント</a:t>
            </a:r>
          </a:p>
        </p:txBody>
      </p:sp>
      <p:sp>
        <p:nvSpPr>
          <p:cNvPr id="10" name="Rectangle 9"/>
          <p:cNvSpPr>
            <a:spLocks noChangeArrowheads="1"/>
          </p:cNvSpPr>
          <p:nvPr/>
        </p:nvSpPr>
        <p:spPr bwMode="auto">
          <a:xfrm>
            <a:off x="6239892" y="4516989"/>
            <a:ext cx="1871662" cy="346075"/>
          </a:xfrm>
          <a:prstGeom prst="rect">
            <a:avLst/>
          </a:prstGeom>
          <a:solidFill>
            <a:srgbClr val="FFE4C5"/>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gn="ctr" eaLnBrk="1" hangingPunct="1">
              <a:lnSpc>
                <a:spcPct val="100000"/>
              </a:lnSpc>
              <a:buClrTx/>
              <a:buFontTx/>
              <a:buNone/>
            </a:pPr>
            <a:r>
              <a:rPr lang="en-US" altLang="ja-JP" sz="1600">
                <a:latin typeface="Arial" panose="020B0604020202020204" pitchFamily="34" charset="0"/>
                <a:ea typeface="ＭＳ Ｐゴシック" panose="020B0600070205080204" pitchFamily="50" charset="-128"/>
              </a:rPr>
              <a:t>telnet</a:t>
            </a:r>
            <a:r>
              <a:rPr lang="ja-JP" altLang="en-US" sz="1600">
                <a:latin typeface="Arial" panose="020B0604020202020204" pitchFamily="34" charset="0"/>
                <a:ea typeface="ＭＳ Ｐゴシック" panose="020B0600070205080204" pitchFamily="50" charset="-128"/>
              </a:rPr>
              <a:t>クライアント</a:t>
            </a:r>
          </a:p>
        </p:txBody>
      </p:sp>
      <p:sp>
        <p:nvSpPr>
          <p:cNvPr id="11" name="Rectangle 10"/>
          <p:cNvSpPr>
            <a:spLocks noChangeArrowheads="1"/>
          </p:cNvSpPr>
          <p:nvPr/>
        </p:nvSpPr>
        <p:spPr bwMode="auto">
          <a:xfrm>
            <a:off x="6239892" y="4950376"/>
            <a:ext cx="1871662" cy="346075"/>
          </a:xfrm>
          <a:prstGeom prst="rect">
            <a:avLst/>
          </a:prstGeom>
          <a:solidFill>
            <a:srgbClr val="FFE4C5"/>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gn="ctr" eaLnBrk="1" hangingPunct="1">
              <a:lnSpc>
                <a:spcPct val="100000"/>
              </a:lnSpc>
              <a:buClrTx/>
              <a:buFontTx/>
              <a:buNone/>
            </a:pPr>
            <a:r>
              <a:rPr lang="en-US" altLang="ja-JP" sz="1600">
                <a:latin typeface="Arial" panose="020B0604020202020204" pitchFamily="34" charset="0"/>
                <a:ea typeface="ＭＳ Ｐゴシック" panose="020B0600070205080204" pitchFamily="50" charset="-128"/>
              </a:rPr>
              <a:t>telnet</a:t>
            </a:r>
            <a:r>
              <a:rPr lang="ja-JP" altLang="en-US" sz="1600">
                <a:latin typeface="Arial" panose="020B0604020202020204" pitchFamily="34" charset="0"/>
                <a:ea typeface="ＭＳ Ｐゴシック" panose="020B0600070205080204" pitchFamily="50" charset="-128"/>
              </a:rPr>
              <a:t>クライアント</a:t>
            </a:r>
          </a:p>
        </p:txBody>
      </p:sp>
      <p:sp>
        <p:nvSpPr>
          <p:cNvPr id="12" name="Rectangle 11"/>
          <p:cNvSpPr>
            <a:spLocks noChangeArrowheads="1"/>
          </p:cNvSpPr>
          <p:nvPr/>
        </p:nvSpPr>
        <p:spPr bwMode="auto">
          <a:xfrm>
            <a:off x="6239892" y="5382176"/>
            <a:ext cx="1871662" cy="346075"/>
          </a:xfrm>
          <a:prstGeom prst="rect">
            <a:avLst/>
          </a:prstGeom>
          <a:solidFill>
            <a:srgbClr val="FFE4C5"/>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gn="ctr" eaLnBrk="1" hangingPunct="1">
              <a:lnSpc>
                <a:spcPct val="100000"/>
              </a:lnSpc>
              <a:buClrTx/>
              <a:buFontTx/>
              <a:buNone/>
            </a:pPr>
            <a:r>
              <a:rPr lang="en-US" altLang="ja-JP" sz="1600">
                <a:latin typeface="Arial" panose="020B0604020202020204" pitchFamily="34" charset="0"/>
                <a:ea typeface="ＭＳ Ｐゴシック" panose="020B0600070205080204" pitchFamily="50" charset="-128"/>
              </a:rPr>
              <a:t>telnet</a:t>
            </a:r>
            <a:r>
              <a:rPr lang="ja-JP" altLang="en-US" sz="1600">
                <a:latin typeface="Arial" panose="020B0604020202020204" pitchFamily="34" charset="0"/>
                <a:ea typeface="ＭＳ Ｐゴシック" panose="020B0600070205080204" pitchFamily="50" charset="-128"/>
              </a:rPr>
              <a:t>クライアント</a:t>
            </a:r>
          </a:p>
        </p:txBody>
      </p:sp>
      <p:sp>
        <p:nvSpPr>
          <p:cNvPr id="13" name="Line 12"/>
          <p:cNvSpPr>
            <a:spLocks noChangeShapeType="1"/>
          </p:cNvSpPr>
          <p:nvPr/>
        </p:nvSpPr>
        <p:spPr bwMode="auto">
          <a:xfrm flipH="1">
            <a:off x="4511104" y="3726414"/>
            <a:ext cx="17287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14" name="Text Box 13"/>
          <p:cNvSpPr txBox="1">
            <a:spLocks noChangeArrowheads="1"/>
          </p:cNvSpPr>
          <p:nvPr/>
        </p:nvSpPr>
        <p:spPr bwMode="auto">
          <a:xfrm>
            <a:off x="6960617" y="5813976"/>
            <a:ext cx="465137"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en-US" altLang="ja-JP" sz="1600">
                <a:latin typeface="Arial" panose="020B0604020202020204" pitchFamily="34" charset="0"/>
                <a:ea typeface="ＭＳ Ｐゴシック" panose="020B0600070205080204" pitchFamily="50" charset="-128"/>
              </a:rPr>
              <a:t>PC</a:t>
            </a:r>
          </a:p>
        </p:txBody>
      </p:sp>
      <p:sp>
        <p:nvSpPr>
          <p:cNvPr id="15" name="Line 14"/>
          <p:cNvSpPr>
            <a:spLocks noChangeShapeType="1"/>
          </p:cNvSpPr>
          <p:nvPr/>
        </p:nvSpPr>
        <p:spPr bwMode="auto">
          <a:xfrm>
            <a:off x="4511104" y="3869289"/>
            <a:ext cx="17287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16" name="Line 15"/>
          <p:cNvSpPr>
            <a:spLocks noChangeShapeType="1"/>
          </p:cNvSpPr>
          <p:nvPr/>
        </p:nvSpPr>
        <p:spPr bwMode="auto">
          <a:xfrm>
            <a:off x="3718942" y="4374114"/>
            <a:ext cx="25209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17" name="Text Box 16"/>
          <p:cNvSpPr txBox="1">
            <a:spLocks noChangeArrowheads="1"/>
          </p:cNvSpPr>
          <p:nvPr/>
        </p:nvSpPr>
        <p:spPr bwMode="auto">
          <a:xfrm>
            <a:off x="5073079" y="3437489"/>
            <a:ext cx="850900"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ja-JP" altLang="en-US" sz="1600">
                <a:latin typeface="Arial" panose="020B0604020202020204" pitchFamily="34" charset="0"/>
                <a:ea typeface="ＭＳ Ｐゴシック" panose="020B0600070205080204" pitchFamily="50" charset="-128"/>
              </a:rPr>
              <a:t>コマンド</a:t>
            </a:r>
          </a:p>
        </p:txBody>
      </p:sp>
      <p:sp>
        <p:nvSpPr>
          <p:cNvPr id="18" name="Text Box 17"/>
          <p:cNvSpPr txBox="1">
            <a:spLocks noChangeArrowheads="1"/>
          </p:cNvSpPr>
          <p:nvPr/>
        </p:nvSpPr>
        <p:spPr bwMode="auto">
          <a:xfrm>
            <a:off x="4871467" y="3797851"/>
            <a:ext cx="109537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ja-JP" altLang="en-US" sz="1600">
                <a:latin typeface="Arial" panose="020B0604020202020204" pitchFamily="34" charset="0"/>
                <a:ea typeface="ＭＳ Ｐゴシック" panose="020B0600070205080204" pitchFamily="50" charset="-128"/>
              </a:rPr>
              <a:t>レスポンス</a:t>
            </a:r>
          </a:p>
        </p:txBody>
      </p:sp>
      <p:sp>
        <p:nvSpPr>
          <p:cNvPr id="19" name="Line 18"/>
          <p:cNvSpPr>
            <a:spLocks noChangeShapeType="1"/>
          </p:cNvSpPr>
          <p:nvPr/>
        </p:nvSpPr>
        <p:spPr bwMode="auto">
          <a:xfrm>
            <a:off x="3718942" y="4013751"/>
            <a:ext cx="0" cy="3603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20" name="Line 19"/>
          <p:cNvSpPr>
            <a:spLocks noChangeShapeType="1"/>
          </p:cNvSpPr>
          <p:nvPr/>
        </p:nvSpPr>
        <p:spPr bwMode="auto">
          <a:xfrm flipH="1">
            <a:off x="3863404" y="4229651"/>
            <a:ext cx="23764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21" name="Line 20"/>
          <p:cNvSpPr>
            <a:spLocks noChangeShapeType="1"/>
          </p:cNvSpPr>
          <p:nvPr/>
        </p:nvSpPr>
        <p:spPr bwMode="auto">
          <a:xfrm flipV="1">
            <a:off x="3863404" y="4013751"/>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22" name="Line 21"/>
          <p:cNvSpPr>
            <a:spLocks noChangeShapeType="1"/>
          </p:cNvSpPr>
          <p:nvPr/>
        </p:nvSpPr>
        <p:spPr bwMode="auto">
          <a:xfrm flipH="1">
            <a:off x="5231829" y="4590014"/>
            <a:ext cx="10080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23" name="Line 22"/>
          <p:cNvSpPr>
            <a:spLocks noChangeShapeType="1"/>
          </p:cNvSpPr>
          <p:nvPr/>
        </p:nvSpPr>
        <p:spPr bwMode="auto">
          <a:xfrm>
            <a:off x="5231829" y="4734476"/>
            <a:ext cx="10080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24" name="Text Box 23"/>
          <p:cNvSpPr txBox="1">
            <a:spLocks noChangeArrowheads="1"/>
          </p:cNvSpPr>
          <p:nvPr/>
        </p:nvSpPr>
        <p:spPr bwMode="auto">
          <a:xfrm>
            <a:off x="4779392" y="4469364"/>
            <a:ext cx="488950"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ja-JP" altLang="en-US" sz="1600">
                <a:latin typeface="Arial" panose="020B0604020202020204" pitchFamily="34" charset="0"/>
                <a:ea typeface="ＭＳ Ｐゴシック" panose="020B0600070205080204" pitchFamily="50" charset="-128"/>
              </a:rPr>
              <a:t>・・・</a:t>
            </a:r>
          </a:p>
        </p:txBody>
      </p:sp>
      <p:sp>
        <p:nvSpPr>
          <p:cNvPr id="25" name="Line 24"/>
          <p:cNvSpPr>
            <a:spLocks noChangeShapeType="1"/>
          </p:cNvSpPr>
          <p:nvPr/>
        </p:nvSpPr>
        <p:spPr bwMode="auto">
          <a:xfrm flipH="1">
            <a:off x="5231829" y="5021814"/>
            <a:ext cx="10080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26" name="Line 25"/>
          <p:cNvSpPr>
            <a:spLocks noChangeShapeType="1"/>
          </p:cNvSpPr>
          <p:nvPr/>
        </p:nvSpPr>
        <p:spPr bwMode="auto">
          <a:xfrm>
            <a:off x="5231829" y="5166276"/>
            <a:ext cx="10080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27" name="Text Box 26"/>
          <p:cNvSpPr txBox="1">
            <a:spLocks noChangeArrowheads="1"/>
          </p:cNvSpPr>
          <p:nvPr/>
        </p:nvSpPr>
        <p:spPr bwMode="auto">
          <a:xfrm>
            <a:off x="4779392" y="4901164"/>
            <a:ext cx="488950"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ja-JP" altLang="en-US" sz="1600">
                <a:latin typeface="Arial" panose="020B0604020202020204" pitchFamily="34" charset="0"/>
                <a:ea typeface="ＭＳ Ｐゴシック" panose="020B0600070205080204" pitchFamily="50" charset="-128"/>
              </a:rPr>
              <a:t>・・・</a:t>
            </a:r>
          </a:p>
        </p:txBody>
      </p:sp>
      <p:sp>
        <p:nvSpPr>
          <p:cNvPr id="28" name="Line 27"/>
          <p:cNvSpPr>
            <a:spLocks noChangeShapeType="1"/>
          </p:cNvSpPr>
          <p:nvPr/>
        </p:nvSpPr>
        <p:spPr bwMode="auto">
          <a:xfrm flipH="1">
            <a:off x="5231829" y="5453614"/>
            <a:ext cx="10080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29" name="Line 28"/>
          <p:cNvSpPr>
            <a:spLocks noChangeShapeType="1"/>
          </p:cNvSpPr>
          <p:nvPr/>
        </p:nvSpPr>
        <p:spPr bwMode="auto">
          <a:xfrm>
            <a:off x="5231829" y="5598076"/>
            <a:ext cx="10080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30" name="Text Box 29"/>
          <p:cNvSpPr txBox="1">
            <a:spLocks noChangeArrowheads="1"/>
          </p:cNvSpPr>
          <p:nvPr/>
        </p:nvSpPr>
        <p:spPr bwMode="auto">
          <a:xfrm>
            <a:off x="4779392" y="5332964"/>
            <a:ext cx="488950"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ja-JP" altLang="en-US" sz="1600">
                <a:latin typeface="Arial" panose="020B0604020202020204" pitchFamily="34" charset="0"/>
                <a:ea typeface="ＭＳ Ｐゴシック" panose="020B0600070205080204" pitchFamily="50" charset="-128"/>
              </a:rPr>
              <a:t>・・・</a:t>
            </a:r>
          </a:p>
        </p:txBody>
      </p:sp>
      <p:sp>
        <p:nvSpPr>
          <p:cNvPr id="31" name="Line 30"/>
          <p:cNvSpPr>
            <a:spLocks noChangeShapeType="1"/>
          </p:cNvSpPr>
          <p:nvPr/>
        </p:nvSpPr>
        <p:spPr bwMode="auto">
          <a:xfrm flipV="1">
            <a:off x="2494979" y="3940726"/>
            <a:ext cx="360363" cy="13684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32" name="Text Box 31"/>
          <p:cNvSpPr txBox="1">
            <a:spLocks noChangeArrowheads="1"/>
          </p:cNvSpPr>
          <p:nvPr/>
        </p:nvSpPr>
        <p:spPr bwMode="auto">
          <a:xfrm>
            <a:off x="2115567" y="5280576"/>
            <a:ext cx="2032000" cy="8255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ja-JP" altLang="en-US" sz="1600">
                <a:latin typeface="Arial" panose="020B0604020202020204" pitchFamily="34" charset="0"/>
                <a:ea typeface="ＭＳ Ｐゴシック" panose="020B0600070205080204" pitchFamily="50" charset="-128"/>
              </a:rPr>
              <a:t>先ず</a:t>
            </a:r>
            <a:r>
              <a:rPr lang="en-US" altLang="ja-JP" sz="1600">
                <a:latin typeface="Arial" panose="020B0604020202020204" pitchFamily="34" charset="0"/>
                <a:ea typeface="ＭＳ Ｐゴシック" panose="020B0600070205080204" pitchFamily="50" charset="-128"/>
              </a:rPr>
              <a:t>1</a:t>
            </a:r>
            <a:r>
              <a:rPr lang="ja-JP" altLang="en-US" sz="1600">
                <a:latin typeface="Arial" panose="020B0604020202020204" pitchFamily="34" charset="0"/>
                <a:ea typeface="ＭＳ Ｐゴシック" panose="020B0600070205080204" pitchFamily="50" charset="-128"/>
              </a:rPr>
              <a:t>対</a:t>
            </a:r>
            <a:r>
              <a:rPr lang="en-US" altLang="ja-JP" sz="1600">
                <a:latin typeface="Arial" panose="020B0604020202020204" pitchFamily="34" charset="0"/>
                <a:ea typeface="ＭＳ Ｐゴシック" panose="020B0600070205080204" pitchFamily="50" charset="-128"/>
              </a:rPr>
              <a:t>1</a:t>
            </a:r>
            <a:r>
              <a:rPr lang="ja-JP" altLang="en-US" sz="1600">
                <a:latin typeface="Arial" panose="020B0604020202020204" pitchFamily="34" charset="0"/>
                <a:ea typeface="ＭＳ Ｐゴシック" panose="020B0600070205080204" pitchFamily="50" charset="-128"/>
              </a:rPr>
              <a:t>で</a:t>
            </a:r>
          </a:p>
          <a:p>
            <a:pPr eaLnBrk="1" hangingPunct="1">
              <a:lnSpc>
                <a:spcPct val="100000"/>
              </a:lnSpc>
              <a:buClrTx/>
              <a:buFontTx/>
              <a:buNone/>
            </a:pPr>
            <a:r>
              <a:rPr lang="ja-JP" altLang="en-US" sz="1600">
                <a:latin typeface="Arial" panose="020B0604020202020204" pitchFamily="34" charset="0"/>
                <a:ea typeface="ＭＳ Ｐゴシック" panose="020B0600070205080204" pitchFamily="50" charset="-128"/>
              </a:rPr>
              <a:t>コマンドレスポンスが</a:t>
            </a:r>
          </a:p>
          <a:p>
            <a:pPr eaLnBrk="1" hangingPunct="1">
              <a:lnSpc>
                <a:spcPct val="100000"/>
              </a:lnSpc>
              <a:buClrTx/>
              <a:buFontTx/>
              <a:buNone/>
            </a:pPr>
            <a:r>
              <a:rPr lang="ja-JP" altLang="en-US" sz="1600">
                <a:latin typeface="Arial" panose="020B0604020202020204" pitchFamily="34" charset="0"/>
                <a:ea typeface="ＭＳ Ｐゴシック" panose="020B0600070205080204" pitchFamily="50" charset="-128"/>
              </a:rPr>
              <a:t>出来るところを目指す</a:t>
            </a:r>
          </a:p>
        </p:txBody>
      </p:sp>
      <p:sp>
        <p:nvSpPr>
          <p:cNvPr id="34" name="Text Box 9"/>
          <p:cNvSpPr txBox="1">
            <a:spLocks noChangeArrowheads="1"/>
          </p:cNvSpPr>
          <p:nvPr/>
        </p:nvSpPr>
        <p:spPr bwMode="auto">
          <a:xfrm>
            <a:off x="7896200" y="122082"/>
            <a:ext cx="4214615" cy="1200329"/>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page221</a:t>
            </a:r>
            <a:r>
              <a:rPr lang="ja-JP" altLang="en-US" sz="1200" dirty="0" err="1" smtClean="0"/>
              <a:t>まで</a:t>
            </a:r>
            <a:r>
              <a:rPr lang="ja-JP" altLang="en-US" sz="1200" dirty="0" err="1" smtClean="0"/>
              <a:t>の</a:t>
            </a:r>
            <a:r>
              <a:rPr lang="ja-JP" altLang="en-US" sz="1200" dirty="0" smtClean="0"/>
              <a:t>解答</a:t>
            </a:r>
            <a:r>
              <a:rPr lang="ja-JP" altLang="en-US" sz="1200" dirty="0"/>
              <a:t>データを用意しています。</a:t>
            </a:r>
          </a:p>
          <a:p>
            <a:pPr>
              <a:buNone/>
            </a:pPr>
            <a:r>
              <a:rPr lang="ja-JP" altLang="en-US" sz="1200" dirty="0"/>
              <a:t>必要に応じて以下ファイルを解凍して解答をコピーしてください。</a:t>
            </a:r>
          </a:p>
          <a:p>
            <a:pPr>
              <a:buNone/>
            </a:pPr>
            <a:r>
              <a:rPr lang="en-US" altLang="ja-JP" sz="1200" dirty="0"/>
              <a:t>C:\WorkSpace\</a:t>
            </a:r>
            <a:r>
              <a:rPr lang="ja-JP" altLang="en-US" sz="1200" dirty="0"/>
              <a:t>解答</a:t>
            </a:r>
          </a:p>
          <a:p>
            <a:pPr>
              <a:buNone/>
            </a:pPr>
            <a:r>
              <a:rPr lang="ja-JP" altLang="en-US" sz="1200" dirty="0"/>
              <a:t>　　</a:t>
            </a:r>
            <a:r>
              <a:rPr lang="en-US" altLang="ja-JP" sz="1200" dirty="0"/>
              <a:t>\</a:t>
            </a:r>
            <a:r>
              <a:rPr lang="ja-JP" altLang="en-US" sz="1200" dirty="0"/>
              <a:t>解答</a:t>
            </a:r>
            <a:r>
              <a:rPr lang="en-US" altLang="ja-JP" sz="1200" dirty="0"/>
              <a:t>\</a:t>
            </a:r>
            <a:r>
              <a:rPr lang="en-US" altLang="ja-JP" sz="1200" dirty="0" smtClean="0"/>
              <a:t>page221\rx65n_rsk_tcpip.zip </a:t>
            </a:r>
            <a:r>
              <a:rPr lang="ja-JP" altLang="en-US" sz="1200" dirty="0"/>
              <a:t>　</a:t>
            </a:r>
            <a:r>
              <a:rPr lang="en-US" altLang="ja-JP" sz="1200" dirty="0"/>
              <a:t>&lt;</a:t>
            </a:r>
            <a:r>
              <a:rPr lang="ja-JP" altLang="en-US" sz="1200" dirty="0"/>
              <a:t>解凍</a:t>
            </a:r>
            <a:r>
              <a:rPr lang="en-US" altLang="ja-JP" sz="1200" dirty="0"/>
              <a:t>&gt;</a:t>
            </a:r>
          </a:p>
          <a:p>
            <a:pPr>
              <a:buNone/>
            </a:pPr>
            <a:r>
              <a:rPr lang="en-US" altLang="ja-JP" sz="1200" dirty="0"/>
              <a:t>      \rx65n_rsk_tcpip\</a:t>
            </a:r>
            <a:r>
              <a:rPr lang="en-US" altLang="ja-JP" sz="1200" dirty="0" err="1"/>
              <a:t>src</a:t>
            </a:r>
            <a:r>
              <a:rPr lang="en-US" altLang="ja-JP" sz="1200" dirty="0"/>
              <a:t>\rx65n_rsk_tcpip.c</a:t>
            </a:r>
          </a:p>
        </p:txBody>
      </p:sp>
    </p:spTree>
    <p:extLst>
      <p:ext uri="{BB962C8B-B14F-4D97-AF65-F5344CB8AC3E}">
        <p14:creationId xmlns:p14="http://schemas.microsoft.com/office/powerpoint/2010/main" val="1826316659"/>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lang="ja-JP" altLang="en-US" dirty="0" smtClean="0"/>
              <a:t>簡易</a:t>
            </a:r>
            <a:r>
              <a:rPr lang="en-US" altLang="ja-JP" dirty="0" smtClean="0"/>
              <a:t>telnet</a:t>
            </a:r>
            <a:r>
              <a:rPr lang="ja-JP" altLang="en-US" dirty="0" smtClean="0"/>
              <a:t>サーバの作成</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218</a:t>
            </a:fld>
            <a:endParaRPr lang="de-DE" dirty="0"/>
          </a:p>
        </p:txBody>
      </p:sp>
      <p:sp>
        <p:nvSpPr>
          <p:cNvPr id="4" name="正方形/長方形 3"/>
          <p:cNvSpPr/>
          <p:nvPr/>
        </p:nvSpPr>
        <p:spPr>
          <a:xfrm>
            <a:off x="1561267" y="1820119"/>
            <a:ext cx="8808640" cy="2585323"/>
          </a:xfrm>
          <a:prstGeom prst="rect">
            <a:avLst/>
          </a:prstGeom>
        </p:spPr>
        <p:txBody>
          <a:bodyPr wrap="square">
            <a:spAutoFit/>
          </a:bodyPr>
          <a:lstStyle/>
          <a:p>
            <a:r>
              <a:rPr lang="en-US" altLang="ja-JP" dirty="0"/>
              <a:t>version</a:t>
            </a:r>
            <a:r>
              <a:rPr lang="ja-JP" altLang="en-US" dirty="0"/>
              <a:t>コマンド</a:t>
            </a:r>
          </a:p>
          <a:p>
            <a:pPr lvl="1"/>
            <a:r>
              <a:rPr lang="ja-JP" altLang="en-US" dirty="0"/>
              <a:t>“</a:t>
            </a:r>
            <a:r>
              <a:rPr lang="en-US" altLang="ja-JP" dirty="0"/>
              <a:t>version”</a:t>
            </a:r>
            <a:r>
              <a:rPr lang="ja-JP" altLang="en-US" dirty="0"/>
              <a:t>と打ち込むと、</a:t>
            </a:r>
            <a:r>
              <a:rPr lang="en-US" altLang="ja-JP" dirty="0"/>
              <a:t>T4</a:t>
            </a:r>
            <a:r>
              <a:rPr lang="ja-JP" altLang="en-US" dirty="0"/>
              <a:t>のバージョン情報を表示する</a:t>
            </a:r>
          </a:p>
          <a:p>
            <a:pPr lvl="2"/>
            <a:r>
              <a:rPr lang="ja-JP" altLang="en-US" dirty="0"/>
              <a:t>以下定義にてバージョン情報</a:t>
            </a:r>
            <a:r>
              <a:rPr lang="en-US" altLang="ja-JP" dirty="0"/>
              <a:t>(</a:t>
            </a:r>
            <a:r>
              <a:rPr lang="ja-JP" altLang="en-US" dirty="0"/>
              <a:t>文字列</a:t>
            </a:r>
            <a:r>
              <a:rPr lang="en-US" altLang="ja-JP" dirty="0"/>
              <a:t>)</a:t>
            </a:r>
            <a:r>
              <a:rPr lang="ja-JP" altLang="en-US" dirty="0"/>
              <a:t>にアクセス可能</a:t>
            </a:r>
          </a:p>
          <a:p>
            <a:pPr lvl="3"/>
            <a:r>
              <a:rPr lang="en-US" altLang="ja-JP" dirty="0"/>
              <a:t>extern </a:t>
            </a:r>
            <a:r>
              <a:rPr lang="en-US" altLang="ja-JP" dirty="0" err="1"/>
              <a:t>const</a:t>
            </a:r>
            <a:r>
              <a:rPr lang="en-US" altLang="ja-JP" dirty="0"/>
              <a:t> </a:t>
            </a:r>
            <a:r>
              <a:rPr lang="en-US" altLang="ja-JP" dirty="0" err="1"/>
              <a:t>mw_version_t</a:t>
            </a:r>
            <a:r>
              <a:rPr lang="en-US" altLang="ja-JP" dirty="0"/>
              <a:t> R_t4_version; </a:t>
            </a:r>
          </a:p>
          <a:p>
            <a:pPr lvl="4"/>
            <a:r>
              <a:rPr lang="en-US" altLang="ja-JP" dirty="0"/>
              <a:t>R_t4_version.library </a:t>
            </a:r>
            <a:endParaRPr lang="ja-JP" altLang="en-US" dirty="0"/>
          </a:p>
          <a:p>
            <a:endParaRPr lang="en-US" altLang="ja-JP" dirty="0"/>
          </a:p>
          <a:p>
            <a:r>
              <a:rPr lang="en-US" altLang="ja-JP" dirty="0"/>
              <a:t>quit</a:t>
            </a:r>
            <a:r>
              <a:rPr lang="ja-JP" altLang="en-US" dirty="0"/>
              <a:t>コマンド</a:t>
            </a:r>
          </a:p>
          <a:p>
            <a:pPr lvl="1"/>
            <a:r>
              <a:rPr lang="ja-JP" altLang="en-US" dirty="0"/>
              <a:t>“</a:t>
            </a:r>
            <a:r>
              <a:rPr lang="en-US" altLang="ja-JP" dirty="0"/>
              <a:t>quit”</a:t>
            </a:r>
            <a:r>
              <a:rPr lang="ja-JP" altLang="en-US" dirty="0"/>
              <a:t>と打ち込むと、シャットダウンする</a:t>
            </a:r>
          </a:p>
          <a:p>
            <a:pPr lvl="2"/>
            <a:endParaRPr lang="ja-JP" altLang="en-US" dirty="0"/>
          </a:p>
        </p:txBody>
      </p:sp>
      <p:sp>
        <p:nvSpPr>
          <p:cNvPr id="6" name="Text Box 9"/>
          <p:cNvSpPr txBox="1">
            <a:spLocks noChangeArrowheads="1"/>
          </p:cNvSpPr>
          <p:nvPr/>
        </p:nvSpPr>
        <p:spPr bwMode="auto">
          <a:xfrm>
            <a:off x="7896200" y="122082"/>
            <a:ext cx="4214615" cy="1200329"/>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page221</a:t>
            </a:r>
            <a:r>
              <a:rPr lang="ja-JP" altLang="en-US" sz="1200" dirty="0" err="1" smtClean="0"/>
              <a:t>まで</a:t>
            </a:r>
            <a:r>
              <a:rPr lang="ja-JP" altLang="en-US" sz="1200" dirty="0" err="1" smtClean="0"/>
              <a:t>の</a:t>
            </a:r>
            <a:r>
              <a:rPr lang="ja-JP" altLang="en-US" sz="1200" dirty="0" smtClean="0"/>
              <a:t>解答</a:t>
            </a:r>
            <a:r>
              <a:rPr lang="ja-JP" altLang="en-US" sz="1200" dirty="0"/>
              <a:t>データを用意しています。</a:t>
            </a:r>
          </a:p>
          <a:p>
            <a:pPr>
              <a:buNone/>
            </a:pPr>
            <a:r>
              <a:rPr lang="ja-JP" altLang="en-US" sz="1200" dirty="0"/>
              <a:t>必要に応じて以下ファイルを解凍して解答をコピーしてください。</a:t>
            </a:r>
          </a:p>
          <a:p>
            <a:pPr>
              <a:buNone/>
            </a:pPr>
            <a:r>
              <a:rPr lang="en-US" altLang="ja-JP" sz="1200" dirty="0"/>
              <a:t>C:\WorkSpace\</a:t>
            </a:r>
            <a:r>
              <a:rPr lang="ja-JP" altLang="en-US" sz="1200" dirty="0"/>
              <a:t>解答</a:t>
            </a:r>
          </a:p>
          <a:p>
            <a:pPr>
              <a:buNone/>
            </a:pPr>
            <a:r>
              <a:rPr lang="ja-JP" altLang="en-US" sz="1200" dirty="0"/>
              <a:t>　　</a:t>
            </a:r>
            <a:r>
              <a:rPr lang="en-US" altLang="ja-JP" sz="1200" dirty="0"/>
              <a:t>\</a:t>
            </a:r>
            <a:r>
              <a:rPr lang="ja-JP" altLang="en-US" sz="1200" dirty="0"/>
              <a:t>解答</a:t>
            </a:r>
            <a:r>
              <a:rPr lang="en-US" altLang="ja-JP" sz="1200" dirty="0"/>
              <a:t>\</a:t>
            </a:r>
            <a:r>
              <a:rPr lang="en-US" altLang="ja-JP" sz="1200" dirty="0" smtClean="0"/>
              <a:t>page221\rx65n_rsk_tcpip.zip </a:t>
            </a:r>
            <a:r>
              <a:rPr lang="ja-JP" altLang="en-US" sz="1200" dirty="0"/>
              <a:t>　</a:t>
            </a:r>
            <a:r>
              <a:rPr lang="en-US" altLang="ja-JP" sz="1200" dirty="0"/>
              <a:t>&lt;</a:t>
            </a:r>
            <a:r>
              <a:rPr lang="ja-JP" altLang="en-US" sz="1200" dirty="0"/>
              <a:t>解凍</a:t>
            </a:r>
            <a:r>
              <a:rPr lang="en-US" altLang="ja-JP" sz="1200" dirty="0"/>
              <a:t>&gt;</a:t>
            </a:r>
          </a:p>
          <a:p>
            <a:pPr>
              <a:buNone/>
            </a:pPr>
            <a:r>
              <a:rPr lang="en-US" altLang="ja-JP" sz="1200" dirty="0"/>
              <a:t>      \rx65n_rsk_tcpip\</a:t>
            </a:r>
            <a:r>
              <a:rPr lang="en-US" altLang="ja-JP" sz="1200" dirty="0" err="1"/>
              <a:t>src</a:t>
            </a:r>
            <a:r>
              <a:rPr lang="en-US" altLang="ja-JP" sz="1200" dirty="0"/>
              <a:t>\rx65n_rsk_tcpip.c</a:t>
            </a:r>
          </a:p>
        </p:txBody>
      </p:sp>
    </p:spTree>
    <p:extLst>
      <p:ext uri="{BB962C8B-B14F-4D97-AF65-F5344CB8AC3E}">
        <p14:creationId xmlns:p14="http://schemas.microsoft.com/office/powerpoint/2010/main" val="1562310172"/>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lang="ja-JP" altLang="en-US" dirty="0"/>
              <a:t>簡易</a:t>
            </a:r>
            <a:r>
              <a:rPr lang="en-US" altLang="ja-JP" dirty="0"/>
              <a:t>telnet</a:t>
            </a:r>
            <a:r>
              <a:rPr lang="ja-JP" altLang="en-US" dirty="0"/>
              <a:t>サーバの作成</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219</a:t>
            </a:fld>
            <a:endParaRPr lang="de-DE" dirty="0"/>
          </a:p>
        </p:txBody>
      </p:sp>
      <p:sp>
        <p:nvSpPr>
          <p:cNvPr id="4" name="正方形/長方形 3"/>
          <p:cNvSpPr/>
          <p:nvPr/>
        </p:nvSpPr>
        <p:spPr>
          <a:xfrm>
            <a:off x="335360" y="1844824"/>
            <a:ext cx="11568608" cy="2862322"/>
          </a:xfrm>
          <a:prstGeom prst="rect">
            <a:avLst/>
          </a:prstGeom>
        </p:spPr>
        <p:txBody>
          <a:bodyPr wrap="square">
            <a:spAutoFit/>
          </a:bodyPr>
          <a:lstStyle/>
          <a:p>
            <a:pPr>
              <a:defRPr/>
            </a:pPr>
            <a:r>
              <a:rPr lang="ja-JP" altLang="en-US" dirty="0"/>
              <a:t>設計の指針</a:t>
            </a:r>
            <a:endParaRPr lang="en-US" altLang="ja-JP" dirty="0"/>
          </a:p>
          <a:p>
            <a:pPr lvl="1">
              <a:defRPr/>
            </a:pPr>
            <a:r>
              <a:rPr lang="ja-JP" altLang="en-US" dirty="0"/>
              <a:t>まずは現状動いている通信端点</a:t>
            </a:r>
            <a:r>
              <a:rPr lang="en-US" altLang="ja-JP" dirty="0"/>
              <a:t>ID</a:t>
            </a:r>
            <a:r>
              <a:rPr lang="ja-JP" altLang="en-US" dirty="0" smtClean="0"/>
              <a:t>の</a:t>
            </a:r>
            <a:r>
              <a:rPr lang="en-US" altLang="ja-JP" dirty="0" smtClean="0"/>
              <a:t>2</a:t>
            </a:r>
            <a:r>
              <a:rPr lang="ja-JP" altLang="en-US" dirty="0" err="1" smtClean="0"/>
              <a:t>だけで</a:t>
            </a:r>
            <a:r>
              <a:rPr lang="ja-JP" altLang="en-US" dirty="0"/>
              <a:t>以下作り込みを進めます</a:t>
            </a:r>
            <a:endParaRPr lang="en-US" altLang="ja-JP" dirty="0"/>
          </a:p>
          <a:p>
            <a:pPr lvl="2">
              <a:defRPr/>
            </a:pPr>
            <a:r>
              <a:rPr lang="en-US" altLang="ja-JP" dirty="0"/>
              <a:t>version</a:t>
            </a:r>
            <a:r>
              <a:rPr lang="ja-JP" altLang="en-US" dirty="0"/>
              <a:t>コマンドの実装を検討します</a:t>
            </a:r>
            <a:endParaRPr lang="en-US" altLang="ja-JP" dirty="0"/>
          </a:p>
          <a:p>
            <a:pPr lvl="3">
              <a:defRPr/>
            </a:pPr>
            <a:r>
              <a:rPr lang="ja-JP" altLang="en-US" dirty="0" smtClean="0"/>
              <a:t>現状</a:t>
            </a:r>
            <a:r>
              <a:rPr lang="ja-JP" altLang="en-US" dirty="0"/>
              <a:t>のソフトだと、</a:t>
            </a:r>
            <a:r>
              <a:rPr lang="en-US" altLang="ja-JP" dirty="0"/>
              <a:t>1</a:t>
            </a:r>
            <a:r>
              <a:rPr lang="ja-JP" altLang="en-US" dirty="0"/>
              <a:t>回コマンドを受信すると応答送信後接続を切断するので、</a:t>
            </a:r>
            <a:r>
              <a:rPr lang="en-US" altLang="ja-JP" dirty="0" err="1"/>
              <a:t>tcp_snd_dat</a:t>
            </a:r>
            <a:r>
              <a:rPr lang="en-US" altLang="ja-JP" dirty="0"/>
              <a:t>()</a:t>
            </a:r>
            <a:r>
              <a:rPr lang="ja-JP" altLang="en-US" dirty="0"/>
              <a:t>に対する</a:t>
            </a:r>
            <a:r>
              <a:rPr lang="ja-JP" altLang="en-US" dirty="0" smtClean="0"/>
              <a:t>イベントコード「</a:t>
            </a:r>
            <a:r>
              <a:rPr lang="en-US" altLang="ja-JP" dirty="0"/>
              <a:t>TFN_TCP_SND_DAT</a:t>
            </a:r>
            <a:r>
              <a:rPr lang="ja-JP" altLang="en-US" dirty="0"/>
              <a:t>」に対して</a:t>
            </a:r>
            <a:r>
              <a:rPr lang="en-US" altLang="ja-JP" dirty="0" err="1"/>
              <a:t>tcp_cls_cep</a:t>
            </a:r>
            <a:r>
              <a:rPr lang="en-US" altLang="ja-JP" dirty="0"/>
              <a:t>()</a:t>
            </a:r>
            <a:r>
              <a:rPr lang="ja-JP" altLang="en-US" dirty="0"/>
              <a:t>ではなく、</a:t>
            </a:r>
            <a:r>
              <a:rPr lang="en-US" altLang="ja-JP" dirty="0" err="1"/>
              <a:t>tcp_rcv_dat</a:t>
            </a:r>
            <a:r>
              <a:rPr lang="en-US" altLang="ja-JP" dirty="0"/>
              <a:t>()</a:t>
            </a:r>
            <a:r>
              <a:rPr lang="ja-JP" altLang="en-US" dirty="0"/>
              <a:t>を呼び出して巡回するように変更します</a:t>
            </a:r>
            <a:endParaRPr lang="en-US" altLang="ja-JP" dirty="0"/>
          </a:p>
          <a:p>
            <a:pPr lvl="3">
              <a:defRPr/>
            </a:pPr>
            <a:r>
              <a:rPr lang="en-US" altLang="ja-JP" dirty="0" err="1"/>
              <a:t>tcp_rcv_dat</a:t>
            </a:r>
            <a:r>
              <a:rPr lang="en-US" altLang="ja-JP" dirty="0"/>
              <a:t>()</a:t>
            </a:r>
            <a:r>
              <a:rPr lang="ja-JP" altLang="en-US" dirty="0"/>
              <a:t>を呼び出して</a:t>
            </a:r>
            <a:r>
              <a:rPr lang="en-US" altLang="ja-JP" dirty="0"/>
              <a:t>PC</a:t>
            </a:r>
            <a:r>
              <a:rPr lang="ja-JP" altLang="en-US" dirty="0"/>
              <a:t>側からコマンド発行、コールバック関数に到達したときに</a:t>
            </a:r>
            <a:r>
              <a:rPr lang="ja-JP" altLang="en-US" dirty="0" smtClean="0"/>
              <a:t>、</a:t>
            </a:r>
            <a:endParaRPr lang="en-US" altLang="ja-JP" dirty="0" smtClean="0"/>
          </a:p>
          <a:p>
            <a:pPr lvl="3">
              <a:defRPr/>
            </a:pPr>
            <a:r>
              <a:rPr lang="ja-JP" altLang="en-US" dirty="0" smtClean="0"/>
              <a:t>受信</a:t>
            </a:r>
            <a:r>
              <a:rPr lang="ja-JP" altLang="en-US" dirty="0"/>
              <a:t>バッファにコマンドが入っていますが、そこコマンド列を以下のようにして解析します。</a:t>
            </a:r>
            <a:endParaRPr lang="en-US" altLang="ja-JP" dirty="0"/>
          </a:p>
          <a:p>
            <a:pPr lvl="4">
              <a:defRPr/>
            </a:pPr>
            <a:r>
              <a:rPr lang="en-US" altLang="ja-JP" dirty="0"/>
              <a:t>if ( 0 == </a:t>
            </a:r>
            <a:r>
              <a:rPr lang="en-US" altLang="ja-JP" dirty="0" err="1"/>
              <a:t>memcmp</a:t>
            </a:r>
            <a:r>
              <a:rPr lang="en-US" altLang="ja-JP" dirty="0"/>
              <a:t>(“version”, </a:t>
            </a:r>
            <a:r>
              <a:rPr lang="en-US" altLang="ja-JP" dirty="0" err="1"/>
              <a:t>rcv_buf</a:t>
            </a:r>
            <a:r>
              <a:rPr lang="en-US" altLang="ja-JP" dirty="0"/>
              <a:t>, 7)) {</a:t>
            </a:r>
          </a:p>
          <a:p>
            <a:pPr lvl="4">
              <a:defRPr/>
            </a:pPr>
            <a:r>
              <a:rPr lang="en-US" altLang="ja-JP" dirty="0"/>
              <a:t>	</a:t>
            </a:r>
            <a:r>
              <a:rPr lang="ja-JP" altLang="en-US" dirty="0"/>
              <a:t>・・・  </a:t>
            </a:r>
            <a:r>
              <a:rPr lang="en-US" altLang="ja-JP" dirty="0"/>
              <a:t>/* </a:t>
            </a:r>
            <a:r>
              <a:rPr lang="en-US" altLang="ja-JP" dirty="0" err="1"/>
              <a:t>rcv_buf</a:t>
            </a:r>
            <a:r>
              <a:rPr lang="en-US" altLang="ja-JP" dirty="0"/>
              <a:t> </a:t>
            </a:r>
            <a:r>
              <a:rPr lang="ja-JP" altLang="en-US" dirty="0"/>
              <a:t>に </a:t>
            </a:r>
            <a:r>
              <a:rPr lang="en-US" altLang="ja-JP" dirty="0"/>
              <a:t>“version”</a:t>
            </a:r>
            <a:r>
              <a:rPr lang="ja-JP" altLang="en-US" dirty="0"/>
              <a:t>が入っていれば条件成立 </a:t>
            </a:r>
            <a:r>
              <a:rPr lang="en-US" altLang="ja-JP" dirty="0"/>
              <a:t>*/	</a:t>
            </a:r>
          </a:p>
        </p:txBody>
      </p:sp>
      <p:sp>
        <p:nvSpPr>
          <p:cNvPr id="5" name="正方形/長方形 4"/>
          <p:cNvSpPr/>
          <p:nvPr/>
        </p:nvSpPr>
        <p:spPr>
          <a:xfrm>
            <a:off x="1110952" y="5172772"/>
            <a:ext cx="10961712" cy="646331"/>
          </a:xfrm>
          <a:prstGeom prst="rect">
            <a:avLst/>
          </a:prstGeom>
        </p:spPr>
        <p:txBody>
          <a:bodyPr wrap="square">
            <a:spAutoFit/>
          </a:bodyPr>
          <a:lstStyle/>
          <a:p>
            <a:pPr>
              <a:lnSpc>
                <a:spcPct val="100000"/>
              </a:lnSpc>
              <a:buClrTx/>
              <a:buFontTx/>
              <a:buNone/>
            </a:pPr>
            <a:r>
              <a:rPr lang="ja-JP" altLang="en-US" dirty="0">
                <a:latin typeface="Arial" panose="020B0604020202020204" pitchFamily="34" charset="0"/>
                <a:ea typeface="ＭＳ Ｐゴシック" panose="020B0600070205080204" pitchFamily="50" charset="-128"/>
              </a:rPr>
              <a:t>→</a:t>
            </a:r>
            <a:r>
              <a:rPr lang="en-US" altLang="ja-JP" dirty="0">
                <a:latin typeface="Arial" panose="020B0604020202020204" pitchFamily="34" charset="0"/>
                <a:ea typeface="ＭＳ Ｐゴシック" panose="020B0600070205080204" pitchFamily="50" charset="-128"/>
              </a:rPr>
              <a:t>if</a:t>
            </a:r>
            <a:r>
              <a:rPr lang="ja-JP" altLang="en-US" dirty="0">
                <a:latin typeface="Arial" panose="020B0604020202020204" pitchFamily="34" charset="0"/>
                <a:ea typeface="ＭＳ Ｐゴシック" panose="020B0600070205080204" pitchFamily="50" charset="-128"/>
              </a:rPr>
              <a:t>文の中に入ったあとに、</a:t>
            </a:r>
            <a:r>
              <a:rPr lang="en-US" altLang="ja-JP" dirty="0" err="1">
                <a:latin typeface="Arial" panose="020B0604020202020204" pitchFamily="34" charset="0"/>
                <a:ea typeface="ＭＳ Ｐゴシック" panose="020B0600070205080204" pitchFamily="50" charset="-128"/>
              </a:rPr>
              <a:t>tcp_snd_dat</a:t>
            </a:r>
            <a:r>
              <a:rPr lang="en-US" altLang="ja-JP" dirty="0">
                <a:latin typeface="Arial" panose="020B0604020202020204" pitchFamily="34" charset="0"/>
                <a:ea typeface="ＭＳ Ｐゴシック" panose="020B0600070205080204" pitchFamily="50" charset="-128"/>
              </a:rPr>
              <a:t>()</a:t>
            </a:r>
            <a:r>
              <a:rPr lang="ja-JP" altLang="en-US" dirty="0">
                <a:latin typeface="Arial" panose="020B0604020202020204" pitchFamily="34" charset="0"/>
                <a:ea typeface="ＭＳ Ｐゴシック" panose="020B0600070205080204" pitchFamily="50" charset="-128"/>
              </a:rPr>
              <a:t>を使ってライブラリバージョンを送信してみましょう</a:t>
            </a:r>
            <a:r>
              <a:rPr lang="ja-JP" altLang="en-US" dirty="0" smtClean="0">
                <a:latin typeface="Arial" panose="020B0604020202020204" pitchFamily="34" charset="0"/>
                <a:ea typeface="ＭＳ Ｐゴシック" panose="020B0600070205080204" pitchFamily="50" charset="-128"/>
              </a:rPr>
              <a:t>。</a:t>
            </a:r>
            <a:endParaRPr lang="en-US" altLang="ja-JP" dirty="0" smtClean="0">
              <a:latin typeface="Arial" panose="020B0604020202020204" pitchFamily="34" charset="0"/>
              <a:ea typeface="ＭＳ Ｐゴシック" panose="020B0600070205080204" pitchFamily="50" charset="-128"/>
            </a:endParaRPr>
          </a:p>
          <a:p>
            <a:pPr>
              <a:lnSpc>
                <a:spcPct val="100000"/>
              </a:lnSpc>
              <a:buClrTx/>
              <a:buFontTx/>
              <a:buNone/>
            </a:pPr>
            <a:r>
              <a:rPr lang="ja-JP" altLang="en-US" dirty="0">
                <a:latin typeface="Arial" panose="020B0604020202020204" pitchFamily="34" charset="0"/>
                <a:ea typeface="ＭＳ Ｐゴシック" panose="020B0600070205080204" pitchFamily="50" charset="-128"/>
              </a:rPr>
              <a:t>　</a:t>
            </a:r>
            <a:r>
              <a:rPr lang="ja-JP" altLang="en-US" dirty="0" smtClean="0">
                <a:latin typeface="Arial" panose="020B0604020202020204" pitchFamily="34" charset="0"/>
                <a:ea typeface="ＭＳ Ｐゴシック" panose="020B0600070205080204" pitchFamily="50" charset="-128"/>
              </a:rPr>
              <a:t>バージョンデータは文字列なので、 </a:t>
            </a:r>
            <a:r>
              <a:rPr lang="en-US" altLang="ja-JP" dirty="0" err="1" smtClean="0">
                <a:latin typeface="Arial" panose="020B0604020202020204" pitchFamily="34" charset="0"/>
                <a:ea typeface="ＭＳ Ｐゴシック" panose="020B0600070205080204" pitchFamily="50" charset="-128"/>
              </a:rPr>
              <a:t>strlen</a:t>
            </a:r>
            <a:r>
              <a:rPr lang="en-US" altLang="ja-JP" dirty="0" smtClean="0">
                <a:latin typeface="Arial" panose="020B0604020202020204" pitchFamily="34" charset="0"/>
                <a:ea typeface="ＭＳ Ｐゴシック" panose="020B0600070205080204" pitchFamily="50" charset="-128"/>
              </a:rPr>
              <a:t>(</a:t>
            </a:r>
            <a:r>
              <a:rPr lang="en-US" altLang="ja-JP" dirty="0" smtClean="0"/>
              <a:t>R_t4_version.library</a:t>
            </a:r>
            <a:r>
              <a:rPr lang="en-US" altLang="ja-JP" dirty="0" smtClean="0">
                <a:latin typeface="Arial" panose="020B0604020202020204" pitchFamily="34" charset="0"/>
                <a:ea typeface="ＭＳ Ｐゴシック" panose="020B0600070205080204" pitchFamily="50" charset="-128"/>
              </a:rPr>
              <a:t>)</a:t>
            </a:r>
            <a:r>
              <a:rPr lang="ja-JP" altLang="en-US" dirty="0" smtClean="0">
                <a:latin typeface="Arial" panose="020B0604020202020204" pitchFamily="34" charset="0"/>
                <a:ea typeface="ＭＳ Ｐゴシック" panose="020B0600070205080204" pitchFamily="50" charset="-128"/>
              </a:rPr>
              <a:t>とすることでデータ長を得ることができます。</a:t>
            </a:r>
            <a:endParaRPr lang="ja-JP" altLang="en-US" dirty="0">
              <a:latin typeface="Arial" panose="020B0604020202020204" pitchFamily="34" charset="0"/>
              <a:ea typeface="ＭＳ Ｐゴシック" panose="020B0600070205080204" pitchFamily="50" charset="-128"/>
            </a:endParaRPr>
          </a:p>
        </p:txBody>
      </p:sp>
      <p:sp>
        <p:nvSpPr>
          <p:cNvPr id="7" name="Text Box 9"/>
          <p:cNvSpPr txBox="1">
            <a:spLocks noChangeArrowheads="1"/>
          </p:cNvSpPr>
          <p:nvPr/>
        </p:nvSpPr>
        <p:spPr bwMode="auto">
          <a:xfrm>
            <a:off x="7896200" y="122082"/>
            <a:ext cx="4214615" cy="1200329"/>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page221</a:t>
            </a:r>
            <a:r>
              <a:rPr lang="ja-JP" altLang="en-US" sz="1200" dirty="0" err="1" smtClean="0"/>
              <a:t>まで</a:t>
            </a:r>
            <a:r>
              <a:rPr lang="ja-JP" altLang="en-US" sz="1200" dirty="0" err="1" smtClean="0"/>
              <a:t>の</a:t>
            </a:r>
            <a:r>
              <a:rPr lang="ja-JP" altLang="en-US" sz="1200" dirty="0" smtClean="0"/>
              <a:t>解答</a:t>
            </a:r>
            <a:r>
              <a:rPr lang="ja-JP" altLang="en-US" sz="1200" dirty="0"/>
              <a:t>データを用意しています。</a:t>
            </a:r>
          </a:p>
          <a:p>
            <a:pPr>
              <a:buNone/>
            </a:pPr>
            <a:r>
              <a:rPr lang="ja-JP" altLang="en-US" sz="1200" dirty="0"/>
              <a:t>必要に応じて以下ファイルを解凍して解答をコピーしてください。</a:t>
            </a:r>
          </a:p>
          <a:p>
            <a:pPr>
              <a:buNone/>
            </a:pPr>
            <a:r>
              <a:rPr lang="en-US" altLang="ja-JP" sz="1200" dirty="0"/>
              <a:t>C:\WorkSpace\</a:t>
            </a:r>
            <a:r>
              <a:rPr lang="ja-JP" altLang="en-US" sz="1200" dirty="0"/>
              <a:t>解答</a:t>
            </a:r>
          </a:p>
          <a:p>
            <a:pPr>
              <a:buNone/>
            </a:pPr>
            <a:r>
              <a:rPr lang="ja-JP" altLang="en-US" sz="1200" dirty="0"/>
              <a:t>　　</a:t>
            </a:r>
            <a:r>
              <a:rPr lang="en-US" altLang="ja-JP" sz="1200" dirty="0"/>
              <a:t>\</a:t>
            </a:r>
            <a:r>
              <a:rPr lang="ja-JP" altLang="en-US" sz="1200" dirty="0"/>
              <a:t>解答</a:t>
            </a:r>
            <a:r>
              <a:rPr lang="en-US" altLang="ja-JP" sz="1200" dirty="0"/>
              <a:t>\</a:t>
            </a:r>
            <a:r>
              <a:rPr lang="en-US" altLang="ja-JP" sz="1200" dirty="0" smtClean="0"/>
              <a:t>page221\rx65n_rsk_tcpip.zip </a:t>
            </a:r>
            <a:r>
              <a:rPr lang="ja-JP" altLang="en-US" sz="1200" dirty="0"/>
              <a:t>　</a:t>
            </a:r>
            <a:r>
              <a:rPr lang="en-US" altLang="ja-JP" sz="1200" dirty="0"/>
              <a:t>&lt;</a:t>
            </a:r>
            <a:r>
              <a:rPr lang="ja-JP" altLang="en-US" sz="1200" dirty="0"/>
              <a:t>解凍</a:t>
            </a:r>
            <a:r>
              <a:rPr lang="en-US" altLang="ja-JP" sz="1200" dirty="0"/>
              <a:t>&gt;</a:t>
            </a:r>
          </a:p>
          <a:p>
            <a:pPr>
              <a:buNone/>
            </a:pPr>
            <a:r>
              <a:rPr lang="en-US" altLang="ja-JP" sz="1200" dirty="0"/>
              <a:t>      \rx65n_rsk_tcpip\</a:t>
            </a:r>
            <a:r>
              <a:rPr lang="en-US" altLang="ja-JP" sz="1200" dirty="0" err="1"/>
              <a:t>src</a:t>
            </a:r>
            <a:r>
              <a:rPr lang="en-US" altLang="ja-JP" sz="1200" dirty="0"/>
              <a:t>\rx65n_rsk_tcpip.c</a:t>
            </a:r>
          </a:p>
        </p:txBody>
      </p:sp>
    </p:spTree>
    <p:extLst>
      <p:ext uri="{BB962C8B-B14F-4D97-AF65-F5344CB8AC3E}">
        <p14:creationId xmlns:p14="http://schemas.microsoft.com/office/powerpoint/2010/main" val="35959607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cap="none" dirty="0" smtClean="0"/>
              <a:t>導入事例</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a:solidFill>
                  <a:srgbClr val="06418C"/>
                </a:solidFill>
              </a:rPr>
              <a:t>Page </a:t>
            </a:r>
            <a:fld id="{3FD030EF-7044-4946-962A-5D7D09BD1B34}" type="slidenum">
              <a:rPr lang="de-DE">
                <a:solidFill>
                  <a:srgbClr val="06418C"/>
                </a:solidFill>
              </a:rPr>
              <a:pPr algn="l"/>
              <a:t>22</a:t>
            </a:fld>
            <a:endParaRPr lang="de-DE" dirty="0">
              <a:solidFill>
                <a:srgbClr val="06418C"/>
              </a:solidFill>
            </a:endParaRP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852" y="1556792"/>
            <a:ext cx="4252060" cy="4704407"/>
          </a:xfrm>
          <a:prstGeom prst="rect">
            <a:avLst/>
          </a:prstGeom>
        </p:spPr>
      </p:pic>
      <p:sp>
        <p:nvSpPr>
          <p:cNvPr id="6" name="テキスト ボックス 5"/>
          <p:cNvSpPr txBox="1"/>
          <p:nvPr/>
        </p:nvSpPr>
        <p:spPr>
          <a:xfrm>
            <a:off x="7680176" y="2708920"/>
            <a:ext cx="4523995" cy="1200329"/>
          </a:xfrm>
          <a:prstGeom prst="rect">
            <a:avLst/>
          </a:prstGeom>
          <a:noFill/>
        </p:spPr>
        <p:txBody>
          <a:bodyPr wrap="none" rtlCol="0">
            <a:spAutoFit/>
          </a:bodyPr>
          <a:lstStyle/>
          <a:p>
            <a:r>
              <a:rPr kumimoji="1" lang="ja-JP" altLang="en-US" dirty="0" smtClean="0">
                <a:solidFill>
                  <a:srgbClr val="3C3C3B"/>
                </a:solidFill>
              </a:rPr>
              <a:t>✔ マスメディア、インフラ</a:t>
            </a:r>
            <a:endParaRPr kumimoji="1" lang="en-US" altLang="ja-JP" dirty="0" smtClean="0">
              <a:solidFill>
                <a:srgbClr val="3C3C3B"/>
              </a:solidFill>
            </a:endParaRPr>
          </a:p>
          <a:p>
            <a:r>
              <a:rPr kumimoji="1" lang="ja-JP" altLang="en-US" dirty="0">
                <a:solidFill>
                  <a:srgbClr val="3C3C3B"/>
                </a:solidFill>
              </a:rPr>
              <a:t>　</a:t>
            </a:r>
            <a:r>
              <a:rPr kumimoji="1" lang="ja-JP" altLang="en-US" dirty="0" smtClean="0">
                <a:solidFill>
                  <a:srgbClr val="3C3C3B"/>
                </a:solidFill>
              </a:rPr>
              <a:t>通信、ゲーム系が多い印象</a:t>
            </a:r>
            <a:endParaRPr kumimoji="1" lang="en-US" altLang="ja-JP" dirty="0" smtClean="0">
              <a:solidFill>
                <a:srgbClr val="3C3C3B"/>
              </a:solidFill>
            </a:endParaRPr>
          </a:p>
          <a:p>
            <a:endParaRPr kumimoji="1" lang="en-US" altLang="ja-JP" dirty="0">
              <a:solidFill>
                <a:srgbClr val="3C3C3B"/>
              </a:solidFill>
            </a:endParaRPr>
          </a:p>
          <a:p>
            <a:r>
              <a:rPr kumimoji="1" lang="ja-JP" altLang="en-US" dirty="0" smtClean="0">
                <a:solidFill>
                  <a:srgbClr val="3C3C3B"/>
                </a:solidFill>
              </a:rPr>
              <a:t>✔  </a:t>
            </a:r>
            <a:r>
              <a:rPr kumimoji="1" lang="en-US" altLang="ja-JP" dirty="0" smtClean="0">
                <a:solidFill>
                  <a:srgbClr val="3C3C3B"/>
                </a:solidFill>
              </a:rPr>
              <a:t>IoT</a:t>
            </a:r>
            <a:r>
              <a:rPr kumimoji="1" lang="ja-JP" altLang="en-US" dirty="0" smtClean="0">
                <a:solidFill>
                  <a:srgbClr val="3C3C3B"/>
                </a:solidFill>
              </a:rPr>
              <a:t>を活用した仕組みづくりはこれから</a:t>
            </a:r>
            <a:endParaRPr kumimoji="1" lang="en-US" altLang="ja-JP" dirty="0">
              <a:solidFill>
                <a:srgbClr val="3C3C3B"/>
              </a:solidFill>
            </a:endParaRPr>
          </a:p>
        </p:txBody>
      </p:sp>
    </p:spTree>
    <p:extLst>
      <p:ext uri="{BB962C8B-B14F-4D97-AF65-F5344CB8AC3E}">
        <p14:creationId xmlns:p14="http://schemas.microsoft.com/office/powerpoint/2010/main" val="1767999674"/>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lang="ja-JP" altLang="en-US" dirty="0"/>
              <a:t>簡易</a:t>
            </a:r>
            <a:r>
              <a:rPr lang="en-US" altLang="ja-JP" dirty="0"/>
              <a:t>telnet</a:t>
            </a:r>
            <a:r>
              <a:rPr lang="ja-JP" altLang="en-US" dirty="0"/>
              <a:t>サーバの作成</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220</a:t>
            </a:fld>
            <a:endParaRPr lang="de-DE" dirty="0"/>
          </a:p>
        </p:txBody>
      </p:sp>
      <p:sp>
        <p:nvSpPr>
          <p:cNvPr id="4" name="正方形/長方形 3"/>
          <p:cNvSpPr/>
          <p:nvPr/>
        </p:nvSpPr>
        <p:spPr>
          <a:xfrm>
            <a:off x="551384" y="1844824"/>
            <a:ext cx="11233248" cy="1477328"/>
          </a:xfrm>
          <a:prstGeom prst="rect">
            <a:avLst/>
          </a:prstGeom>
        </p:spPr>
        <p:txBody>
          <a:bodyPr wrap="square">
            <a:spAutoFit/>
          </a:bodyPr>
          <a:lstStyle/>
          <a:p>
            <a:r>
              <a:rPr lang="ja-JP" altLang="en-US" dirty="0"/>
              <a:t>設計の指針</a:t>
            </a:r>
            <a:endParaRPr lang="en-US" altLang="ja-JP" dirty="0"/>
          </a:p>
          <a:p>
            <a:pPr lvl="1"/>
            <a:r>
              <a:rPr lang="ja-JP" altLang="en-US" dirty="0"/>
              <a:t>まずは現状動いている通信端点</a:t>
            </a:r>
            <a:r>
              <a:rPr lang="en-US" altLang="ja-JP" dirty="0"/>
              <a:t>ID</a:t>
            </a:r>
            <a:r>
              <a:rPr lang="ja-JP" altLang="en-US" dirty="0" smtClean="0"/>
              <a:t>の</a:t>
            </a:r>
            <a:r>
              <a:rPr lang="en-US" altLang="ja-JP" dirty="0"/>
              <a:t>2</a:t>
            </a:r>
            <a:r>
              <a:rPr lang="ja-JP" altLang="en-US" dirty="0" err="1" smtClean="0"/>
              <a:t>だけで</a:t>
            </a:r>
            <a:r>
              <a:rPr lang="ja-JP" altLang="en-US" dirty="0"/>
              <a:t>以下作り込みを進めます</a:t>
            </a:r>
            <a:endParaRPr lang="en-US" altLang="ja-JP" dirty="0"/>
          </a:p>
          <a:p>
            <a:pPr lvl="2"/>
            <a:r>
              <a:rPr lang="en-US" altLang="ja-JP" dirty="0"/>
              <a:t>quit</a:t>
            </a:r>
            <a:r>
              <a:rPr lang="ja-JP" altLang="en-US" dirty="0"/>
              <a:t>コマンドの実装を検討します</a:t>
            </a:r>
            <a:endParaRPr lang="en-US" altLang="ja-JP" dirty="0"/>
          </a:p>
          <a:p>
            <a:pPr lvl="3"/>
            <a:r>
              <a:rPr lang="en-US" altLang="ja-JP" dirty="0"/>
              <a:t>time</a:t>
            </a:r>
            <a:r>
              <a:rPr lang="ja-JP" altLang="en-US" dirty="0"/>
              <a:t>コマンドの解析の</a:t>
            </a:r>
            <a:r>
              <a:rPr lang="en-US" altLang="ja-JP" dirty="0"/>
              <a:t>else if</a:t>
            </a:r>
            <a:r>
              <a:rPr lang="ja-JP" altLang="en-US" dirty="0"/>
              <a:t>文の</a:t>
            </a:r>
            <a:r>
              <a:rPr lang="en-US" altLang="ja-JP" dirty="0"/>
              <a:t>else if</a:t>
            </a:r>
            <a:r>
              <a:rPr lang="ja-JP" altLang="en-US" dirty="0"/>
              <a:t>文に</a:t>
            </a:r>
            <a:r>
              <a:rPr lang="en-US" altLang="ja-JP" dirty="0"/>
              <a:t>quit</a:t>
            </a:r>
            <a:r>
              <a:rPr lang="ja-JP" altLang="en-US" dirty="0"/>
              <a:t>コマンドを解析するコードを追加しましょう。</a:t>
            </a:r>
            <a:endParaRPr lang="en-US" altLang="ja-JP" dirty="0"/>
          </a:p>
          <a:p>
            <a:pPr lvl="3"/>
            <a:r>
              <a:rPr lang="ja-JP" altLang="en-US" dirty="0"/>
              <a:t>その中に</a:t>
            </a:r>
            <a:r>
              <a:rPr lang="en-US" altLang="ja-JP" dirty="0" err="1"/>
              <a:t>tcp_cls_cep</a:t>
            </a:r>
            <a:r>
              <a:rPr lang="en-US" altLang="ja-JP" dirty="0"/>
              <a:t>()</a:t>
            </a:r>
            <a:r>
              <a:rPr lang="ja-JP" altLang="en-US" dirty="0"/>
              <a:t>を呼び出すようにコードを追加しましょう</a:t>
            </a:r>
          </a:p>
        </p:txBody>
      </p:sp>
      <p:sp>
        <p:nvSpPr>
          <p:cNvPr id="6" name="Text Box 9"/>
          <p:cNvSpPr txBox="1">
            <a:spLocks noChangeArrowheads="1"/>
          </p:cNvSpPr>
          <p:nvPr/>
        </p:nvSpPr>
        <p:spPr bwMode="auto">
          <a:xfrm>
            <a:off x="7896200" y="122082"/>
            <a:ext cx="4214615" cy="1200329"/>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page221</a:t>
            </a:r>
            <a:r>
              <a:rPr lang="ja-JP" altLang="en-US" sz="1200" dirty="0" err="1" smtClean="0"/>
              <a:t>まで</a:t>
            </a:r>
            <a:r>
              <a:rPr lang="ja-JP" altLang="en-US" sz="1200" dirty="0" err="1" smtClean="0"/>
              <a:t>の</a:t>
            </a:r>
            <a:r>
              <a:rPr lang="ja-JP" altLang="en-US" sz="1200" dirty="0" smtClean="0"/>
              <a:t>解答</a:t>
            </a:r>
            <a:r>
              <a:rPr lang="ja-JP" altLang="en-US" sz="1200" dirty="0"/>
              <a:t>データを用意しています。</a:t>
            </a:r>
          </a:p>
          <a:p>
            <a:pPr>
              <a:buNone/>
            </a:pPr>
            <a:r>
              <a:rPr lang="ja-JP" altLang="en-US" sz="1200" dirty="0"/>
              <a:t>必要に応じて以下ファイルを解凍して解答をコピーしてください。</a:t>
            </a:r>
          </a:p>
          <a:p>
            <a:pPr>
              <a:buNone/>
            </a:pPr>
            <a:r>
              <a:rPr lang="en-US" altLang="ja-JP" sz="1200" dirty="0"/>
              <a:t>C:\WorkSpace\</a:t>
            </a:r>
            <a:r>
              <a:rPr lang="ja-JP" altLang="en-US" sz="1200" dirty="0"/>
              <a:t>解答</a:t>
            </a:r>
          </a:p>
          <a:p>
            <a:pPr>
              <a:buNone/>
            </a:pPr>
            <a:r>
              <a:rPr lang="ja-JP" altLang="en-US" sz="1200" dirty="0"/>
              <a:t>　　</a:t>
            </a:r>
            <a:r>
              <a:rPr lang="en-US" altLang="ja-JP" sz="1200" dirty="0"/>
              <a:t>\</a:t>
            </a:r>
            <a:r>
              <a:rPr lang="ja-JP" altLang="en-US" sz="1200" dirty="0"/>
              <a:t>解答</a:t>
            </a:r>
            <a:r>
              <a:rPr lang="en-US" altLang="ja-JP" sz="1200" dirty="0"/>
              <a:t>\</a:t>
            </a:r>
            <a:r>
              <a:rPr lang="en-US" altLang="ja-JP" sz="1200" dirty="0" smtClean="0"/>
              <a:t>page221\rx65n_rsk_tcpip.zip </a:t>
            </a:r>
            <a:r>
              <a:rPr lang="ja-JP" altLang="en-US" sz="1200" dirty="0"/>
              <a:t>　</a:t>
            </a:r>
            <a:r>
              <a:rPr lang="en-US" altLang="ja-JP" sz="1200" dirty="0"/>
              <a:t>&lt;</a:t>
            </a:r>
            <a:r>
              <a:rPr lang="ja-JP" altLang="en-US" sz="1200" dirty="0"/>
              <a:t>解凍</a:t>
            </a:r>
            <a:r>
              <a:rPr lang="en-US" altLang="ja-JP" sz="1200" dirty="0"/>
              <a:t>&gt;</a:t>
            </a:r>
          </a:p>
          <a:p>
            <a:pPr>
              <a:buNone/>
            </a:pPr>
            <a:r>
              <a:rPr lang="en-US" altLang="ja-JP" sz="1200" dirty="0"/>
              <a:t>      \rx65n_rsk_tcpip\</a:t>
            </a:r>
            <a:r>
              <a:rPr lang="en-US" altLang="ja-JP" sz="1200" dirty="0" err="1"/>
              <a:t>src</a:t>
            </a:r>
            <a:r>
              <a:rPr lang="en-US" altLang="ja-JP" sz="1200" dirty="0"/>
              <a:t>\rx65n_rsk_tcpip.c</a:t>
            </a:r>
          </a:p>
        </p:txBody>
      </p:sp>
    </p:spTree>
    <p:extLst>
      <p:ext uri="{BB962C8B-B14F-4D97-AF65-F5344CB8AC3E}">
        <p14:creationId xmlns:p14="http://schemas.microsoft.com/office/powerpoint/2010/main" val="1378786764"/>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lang="ja-JP" altLang="en-US" dirty="0"/>
              <a:t>簡易</a:t>
            </a:r>
            <a:r>
              <a:rPr lang="en-US" altLang="ja-JP" dirty="0"/>
              <a:t>telnet</a:t>
            </a:r>
            <a:r>
              <a:rPr lang="ja-JP" altLang="en-US" dirty="0"/>
              <a:t>サーバの作成</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221</a:t>
            </a:fld>
            <a:endParaRPr lang="de-DE" dirty="0"/>
          </a:p>
        </p:txBody>
      </p:sp>
      <p:sp>
        <p:nvSpPr>
          <p:cNvPr id="4" name="正方形/長方形 3"/>
          <p:cNvSpPr/>
          <p:nvPr/>
        </p:nvSpPr>
        <p:spPr>
          <a:xfrm>
            <a:off x="253290" y="1916832"/>
            <a:ext cx="11675357" cy="2862322"/>
          </a:xfrm>
          <a:prstGeom prst="rect">
            <a:avLst/>
          </a:prstGeom>
        </p:spPr>
        <p:txBody>
          <a:bodyPr wrap="square">
            <a:spAutoFit/>
          </a:bodyPr>
          <a:lstStyle/>
          <a:p>
            <a:r>
              <a:rPr lang="ja-JP" altLang="en-US" dirty="0"/>
              <a:t>設計の指針</a:t>
            </a:r>
            <a:endParaRPr lang="en-US" altLang="ja-JP" dirty="0"/>
          </a:p>
          <a:p>
            <a:pPr lvl="1"/>
            <a:r>
              <a:rPr lang="ja-JP" altLang="en-US" dirty="0"/>
              <a:t>続いて通信端点</a:t>
            </a:r>
            <a:r>
              <a:rPr lang="en-US" altLang="ja-JP" dirty="0"/>
              <a:t>ID</a:t>
            </a:r>
            <a:r>
              <a:rPr lang="ja-JP" altLang="en-US" dirty="0" smtClean="0"/>
              <a:t>の</a:t>
            </a:r>
            <a:r>
              <a:rPr lang="en-US" altLang="ja-JP" dirty="0"/>
              <a:t>2</a:t>
            </a:r>
            <a:r>
              <a:rPr lang="ja-JP" altLang="en-US" dirty="0" smtClean="0"/>
              <a:t>番</a:t>
            </a:r>
            <a:r>
              <a:rPr lang="ja-JP" altLang="en-US" dirty="0"/>
              <a:t>以降</a:t>
            </a:r>
            <a:r>
              <a:rPr lang="ja-JP" altLang="en-US" dirty="0" smtClean="0"/>
              <a:t>に</a:t>
            </a:r>
            <a:r>
              <a:rPr lang="en-US" altLang="ja-JP" dirty="0"/>
              <a:t>3</a:t>
            </a:r>
            <a:r>
              <a:rPr lang="en-US" altLang="ja-JP" dirty="0" smtClean="0"/>
              <a:t>, 4, 5, 6 </a:t>
            </a:r>
            <a:r>
              <a:rPr lang="ja-JP" altLang="en-US" dirty="0"/>
              <a:t>を追加し、複数通信路を定義します。</a:t>
            </a:r>
            <a:endParaRPr lang="en-US" altLang="ja-JP" dirty="0"/>
          </a:p>
          <a:p>
            <a:pPr lvl="2"/>
            <a:r>
              <a:rPr lang="en-US" altLang="ja-JP" dirty="0" err="1"/>
              <a:t>config_tcpudp.c</a:t>
            </a:r>
            <a:r>
              <a:rPr lang="en-US" altLang="ja-JP" dirty="0"/>
              <a:t> </a:t>
            </a:r>
            <a:r>
              <a:rPr lang="ja-JP" altLang="en-US" dirty="0"/>
              <a:t>の設定を変更します</a:t>
            </a:r>
            <a:endParaRPr lang="en-US" altLang="ja-JP" dirty="0"/>
          </a:p>
          <a:p>
            <a:pPr lvl="3"/>
            <a:r>
              <a:rPr lang="ja-JP" altLang="en-US" dirty="0"/>
              <a:t>通信端点の設定で通信端点を追加します</a:t>
            </a:r>
            <a:endParaRPr lang="en-US" altLang="ja-JP" dirty="0"/>
          </a:p>
          <a:p>
            <a:pPr lvl="3"/>
            <a:r>
              <a:rPr lang="ja-JP" altLang="en-US" dirty="0"/>
              <a:t>受付口の設定で受付口を追加します</a:t>
            </a:r>
            <a:endParaRPr lang="en-US" altLang="ja-JP" dirty="0"/>
          </a:p>
          <a:p>
            <a:pPr lvl="2"/>
            <a:r>
              <a:rPr lang="ja-JP" altLang="en-US" dirty="0"/>
              <a:t>ワーク領域を増やします</a:t>
            </a:r>
            <a:endParaRPr lang="en-US" altLang="ja-JP" dirty="0"/>
          </a:p>
          <a:p>
            <a:pPr lvl="3"/>
            <a:r>
              <a:rPr lang="en-US" altLang="ja-JP" dirty="0" err="1"/>
              <a:t>config_tcpudp.c</a:t>
            </a:r>
            <a:r>
              <a:rPr lang="ja-JP" altLang="en-US" dirty="0"/>
              <a:t>を変更後、コンパイル、ダウンロードし実行、</a:t>
            </a:r>
            <a:r>
              <a:rPr lang="en-US" altLang="ja-JP" dirty="0" err="1"/>
              <a:t>tcpudp_get_ramsize</a:t>
            </a:r>
            <a:r>
              <a:rPr lang="en-US" altLang="ja-JP" dirty="0"/>
              <a:t>()</a:t>
            </a:r>
            <a:r>
              <a:rPr lang="ja-JP" altLang="en-US" dirty="0"/>
              <a:t>の戻り値を確認して、戻り値に合わせてワーク領域の大きさを増やしてください。</a:t>
            </a:r>
            <a:endParaRPr lang="en-US" altLang="ja-JP" dirty="0"/>
          </a:p>
          <a:p>
            <a:pPr lvl="2"/>
            <a:r>
              <a:rPr lang="ja-JP" altLang="en-US" dirty="0"/>
              <a:t>コールバックルーチン内で通信端点</a:t>
            </a:r>
            <a:r>
              <a:rPr lang="en-US" altLang="ja-JP" dirty="0"/>
              <a:t>ID</a:t>
            </a:r>
            <a:r>
              <a:rPr lang="ja-JP" altLang="en-US" dirty="0" smtClean="0"/>
              <a:t>で</a:t>
            </a:r>
            <a:r>
              <a:rPr lang="en-US" altLang="ja-JP" dirty="0"/>
              <a:t>2</a:t>
            </a:r>
            <a:r>
              <a:rPr lang="ja-JP" altLang="en-US" dirty="0" smtClean="0"/>
              <a:t>番</a:t>
            </a:r>
            <a:r>
              <a:rPr lang="ja-JP" altLang="en-US" dirty="0"/>
              <a:t>固定でコードを書いていたところをコールバックルーチンの第</a:t>
            </a:r>
            <a:r>
              <a:rPr lang="en-US" altLang="ja-JP" dirty="0"/>
              <a:t>1</a:t>
            </a:r>
            <a:r>
              <a:rPr lang="ja-JP" altLang="en-US" dirty="0"/>
              <a:t>引数の</a:t>
            </a:r>
            <a:r>
              <a:rPr lang="en-US" altLang="ja-JP" dirty="0" err="1"/>
              <a:t>cepid</a:t>
            </a:r>
            <a:r>
              <a:rPr lang="ja-JP" altLang="en-US" dirty="0"/>
              <a:t>を入れるようにして</a:t>
            </a:r>
            <a:r>
              <a:rPr lang="ja-JP" altLang="en-US" dirty="0" smtClean="0"/>
              <a:t>ください</a:t>
            </a:r>
            <a:endParaRPr lang="en-US" altLang="ja-JP" dirty="0"/>
          </a:p>
        </p:txBody>
      </p:sp>
      <p:sp>
        <p:nvSpPr>
          <p:cNvPr id="5" name="Text Box 9"/>
          <p:cNvSpPr txBox="1">
            <a:spLocks noChangeArrowheads="1"/>
          </p:cNvSpPr>
          <p:nvPr/>
        </p:nvSpPr>
        <p:spPr bwMode="auto">
          <a:xfrm>
            <a:off x="7896200" y="122082"/>
            <a:ext cx="4214615" cy="1200329"/>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page221</a:t>
            </a:r>
            <a:r>
              <a:rPr lang="ja-JP" altLang="en-US" sz="1200" dirty="0" err="1" smtClean="0"/>
              <a:t>まで</a:t>
            </a:r>
            <a:r>
              <a:rPr lang="ja-JP" altLang="en-US" sz="1200" dirty="0" err="1" smtClean="0"/>
              <a:t>の</a:t>
            </a:r>
            <a:r>
              <a:rPr lang="ja-JP" altLang="en-US" sz="1200" dirty="0" smtClean="0"/>
              <a:t>解答</a:t>
            </a:r>
            <a:r>
              <a:rPr lang="ja-JP" altLang="en-US" sz="1200" dirty="0"/>
              <a:t>データを用意しています。</a:t>
            </a:r>
          </a:p>
          <a:p>
            <a:pPr>
              <a:buNone/>
            </a:pPr>
            <a:r>
              <a:rPr lang="ja-JP" altLang="en-US" sz="1200" dirty="0"/>
              <a:t>必要に応じて以下ファイルを解凍して解答をコピーしてください。</a:t>
            </a:r>
          </a:p>
          <a:p>
            <a:pPr>
              <a:buNone/>
            </a:pPr>
            <a:r>
              <a:rPr lang="en-US" altLang="ja-JP" sz="1200" dirty="0"/>
              <a:t>C:\WorkSpace\</a:t>
            </a:r>
            <a:r>
              <a:rPr lang="ja-JP" altLang="en-US" sz="1200" dirty="0"/>
              <a:t>解答</a:t>
            </a:r>
          </a:p>
          <a:p>
            <a:pPr>
              <a:buNone/>
            </a:pPr>
            <a:r>
              <a:rPr lang="ja-JP" altLang="en-US" sz="1200" dirty="0"/>
              <a:t>　　</a:t>
            </a:r>
            <a:r>
              <a:rPr lang="en-US" altLang="ja-JP" sz="1200" dirty="0"/>
              <a:t>\</a:t>
            </a:r>
            <a:r>
              <a:rPr lang="ja-JP" altLang="en-US" sz="1200" dirty="0"/>
              <a:t>解答</a:t>
            </a:r>
            <a:r>
              <a:rPr lang="en-US" altLang="ja-JP" sz="1200" dirty="0"/>
              <a:t>\</a:t>
            </a:r>
            <a:r>
              <a:rPr lang="en-US" altLang="ja-JP" sz="1200" dirty="0" smtClean="0"/>
              <a:t>page221\rx65n_rsk_tcpip.zip </a:t>
            </a:r>
            <a:r>
              <a:rPr lang="ja-JP" altLang="en-US" sz="1200" dirty="0"/>
              <a:t>　</a:t>
            </a:r>
            <a:r>
              <a:rPr lang="en-US" altLang="ja-JP" sz="1200" dirty="0"/>
              <a:t>&lt;</a:t>
            </a:r>
            <a:r>
              <a:rPr lang="ja-JP" altLang="en-US" sz="1200" dirty="0"/>
              <a:t>解凍</a:t>
            </a:r>
            <a:r>
              <a:rPr lang="en-US" altLang="ja-JP" sz="1200" dirty="0"/>
              <a:t>&gt;</a:t>
            </a:r>
          </a:p>
          <a:p>
            <a:pPr>
              <a:buNone/>
            </a:pPr>
            <a:r>
              <a:rPr lang="en-US" altLang="ja-JP" sz="1200" dirty="0"/>
              <a:t>      \rx65n_rsk_tcpip\</a:t>
            </a:r>
            <a:r>
              <a:rPr lang="en-US" altLang="ja-JP" sz="1200" dirty="0" err="1"/>
              <a:t>src</a:t>
            </a:r>
            <a:r>
              <a:rPr lang="en-US" altLang="ja-JP" sz="1200" dirty="0"/>
              <a:t>\rx65n_rsk_tcpip.c</a:t>
            </a:r>
          </a:p>
        </p:txBody>
      </p:sp>
    </p:spTree>
    <p:extLst>
      <p:ext uri="{BB962C8B-B14F-4D97-AF65-F5344CB8AC3E}">
        <p14:creationId xmlns:p14="http://schemas.microsoft.com/office/powerpoint/2010/main" val="587902025"/>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p:cNvSpPr>
            <a:spLocks noGrp="1"/>
          </p:cNvSpPr>
          <p:nvPr>
            <p:ph type="body" sz="quarter" idx="11"/>
          </p:nvPr>
        </p:nvSpPr>
        <p:spPr>
          <a:xfrm>
            <a:off x="468000" y="1080000"/>
            <a:ext cx="9876472" cy="1000613"/>
          </a:xfrm>
        </p:spPr>
        <p:txBody>
          <a:bodyPr/>
          <a:lstStyle/>
          <a:p>
            <a:r>
              <a:rPr kumimoji="1" lang="en-US" altLang="ja-JP" cap="all" dirty="0" smtClean="0"/>
              <a:t>Appendix</a:t>
            </a:r>
            <a:endParaRPr kumimoji="1" lang="en-US" altLang="ja-JP" cap="all"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3" name="スライド番号プレースホルダー 2"/>
          <p:cNvSpPr>
            <a:spLocks noGrp="1"/>
          </p:cNvSpPr>
          <p:nvPr>
            <p:ph type="sldNum" sz="quarter" idx="4294967295"/>
          </p:nvPr>
        </p:nvSpPr>
        <p:spPr>
          <a:xfrm>
            <a:off x="5591944" y="6525344"/>
            <a:ext cx="933450" cy="161925"/>
          </a:xfrm>
        </p:spPr>
        <p:txBody>
          <a:bodyPr/>
          <a:lstStyle/>
          <a:p>
            <a:pPr algn="l"/>
            <a:r>
              <a:rPr lang="de-DE" smtClean="0"/>
              <a:t>ページ </a:t>
            </a:r>
            <a:fld id="{3FD030EF-7044-4946-962A-5D7D09BD1B34}" type="slidenum">
              <a:rPr lang="de-DE" smtClean="0"/>
              <a:pPr algn="l"/>
              <a:t>222</a:t>
            </a:fld>
            <a:endParaRPr lang="de-DE" dirty="0"/>
          </a:p>
        </p:txBody>
      </p:sp>
    </p:spTree>
    <p:extLst>
      <p:ext uri="{BB962C8B-B14F-4D97-AF65-F5344CB8AC3E}">
        <p14:creationId xmlns:p14="http://schemas.microsoft.com/office/powerpoint/2010/main" val="174147803"/>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lang="zh-TW" altLang="en-US" dirty="0"/>
              <a:t>通信速度性能比較</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223</a:t>
            </a:fld>
            <a:endParaRPr lang="de-DE" dirty="0"/>
          </a:p>
        </p:txBody>
      </p:sp>
      <p:sp>
        <p:nvSpPr>
          <p:cNvPr id="6" name="正方形/長方形 5"/>
          <p:cNvSpPr/>
          <p:nvPr/>
        </p:nvSpPr>
        <p:spPr>
          <a:xfrm>
            <a:off x="695400" y="1528217"/>
            <a:ext cx="11161240" cy="2423740"/>
          </a:xfrm>
          <a:prstGeom prst="rect">
            <a:avLst/>
          </a:prstGeom>
        </p:spPr>
        <p:txBody>
          <a:bodyPr wrap="square">
            <a:spAutoFit/>
          </a:bodyPr>
          <a:lstStyle/>
          <a:p>
            <a:r>
              <a:rPr lang="ja-JP" altLang="en-US" dirty="0"/>
              <a:t>■測定条件</a:t>
            </a:r>
          </a:p>
          <a:p>
            <a:r>
              <a:rPr lang="ja-JP" altLang="en-US" sz="1050" dirty="0"/>
              <a:t>測定用ボード	：Renesas Starter Kit+ for RX71M      </a:t>
            </a:r>
            <a:r>
              <a:rPr lang="en-US" altLang="ja-JP" sz="1050" dirty="0" smtClean="0"/>
              <a:t>		</a:t>
            </a:r>
            <a:r>
              <a:rPr lang="ja-JP" altLang="en-US" sz="1050" dirty="0" smtClean="0"/>
              <a:t>/ </a:t>
            </a:r>
            <a:r>
              <a:rPr lang="ja-JP" altLang="en-US" sz="1050" dirty="0"/>
              <a:t>CPU : RX71M ICLK=240MHz, PCLKA=120MHz</a:t>
            </a:r>
          </a:p>
          <a:p>
            <a:r>
              <a:rPr lang="ja-JP" altLang="en-US" sz="1050" dirty="0"/>
              <a:t>　	</a:t>
            </a:r>
            <a:r>
              <a:rPr lang="ja-JP" altLang="en-US" sz="1050" dirty="0" smtClean="0"/>
              <a:t>：</a:t>
            </a:r>
            <a:r>
              <a:rPr lang="ja-JP" altLang="en-US" sz="1050" dirty="0"/>
              <a:t>Renesas Starter Kit+ for RX65N-2MB    </a:t>
            </a:r>
            <a:r>
              <a:rPr lang="en-US" altLang="ja-JP" sz="1050" dirty="0" smtClean="0"/>
              <a:t>		</a:t>
            </a:r>
            <a:r>
              <a:rPr lang="ja-JP" altLang="en-US" sz="1050" dirty="0" smtClean="0"/>
              <a:t>/ </a:t>
            </a:r>
            <a:r>
              <a:rPr lang="ja-JP" altLang="en-US" sz="1050" dirty="0"/>
              <a:t>CPU : RX65N(Advanced) ICLK=120MHz, PCLKA=120MHz</a:t>
            </a:r>
          </a:p>
          <a:p>
            <a:r>
              <a:rPr lang="ja-JP" altLang="en-US" sz="1050" dirty="0"/>
              <a:t>　	</a:t>
            </a:r>
            <a:r>
              <a:rPr lang="ja-JP" altLang="en-US" sz="1050" dirty="0" smtClean="0"/>
              <a:t>：</a:t>
            </a:r>
            <a:r>
              <a:rPr lang="ja-JP" altLang="en-US" sz="1050" dirty="0"/>
              <a:t>Renesas Starter Kit+ for RX64M      </a:t>
            </a:r>
            <a:r>
              <a:rPr lang="en-US" altLang="ja-JP" sz="1050" dirty="0" smtClean="0"/>
              <a:t>		</a:t>
            </a:r>
            <a:r>
              <a:rPr lang="ja-JP" altLang="en-US" sz="1050" dirty="0" smtClean="0"/>
              <a:t>/ </a:t>
            </a:r>
            <a:r>
              <a:rPr lang="ja-JP" altLang="en-US" sz="1050" dirty="0"/>
              <a:t>CPU : RX64M ICLK=120MHz, PCLKA=120MHz</a:t>
            </a:r>
          </a:p>
          <a:p>
            <a:r>
              <a:rPr lang="ja-JP" altLang="en-US" sz="1050" dirty="0"/>
              <a:t>　	</a:t>
            </a:r>
            <a:r>
              <a:rPr lang="ja-JP" altLang="en-US" sz="1050" dirty="0" smtClean="0"/>
              <a:t>：</a:t>
            </a:r>
            <a:r>
              <a:rPr lang="ja-JP" altLang="en-US" sz="1050" dirty="0"/>
              <a:t>Renesas Demonstration Kit for RX63N </a:t>
            </a:r>
            <a:r>
              <a:rPr lang="en-US" altLang="ja-JP" sz="1050" dirty="0" smtClean="0"/>
              <a:t>		</a:t>
            </a:r>
            <a:r>
              <a:rPr lang="ja-JP" altLang="en-US" sz="1050" dirty="0" smtClean="0"/>
              <a:t>/ </a:t>
            </a:r>
            <a:r>
              <a:rPr lang="ja-JP" altLang="en-US" sz="1050" dirty="0"/>
              <a:t>CPU : RX63N ICLK=96MHz,  PCLKA=96MHz</a:t>
            </a:r>
          </a:p>
          <a:p>
            <a:r>
              <a:rPr lang="ja-JP" altLang="en-US" sz="1050" dirty="0"/>
              <a:t>測定用PC	：ThinkPad Lenovo </a:t>
            </a:r>
            <a:r>
              <a:rPr lang="ja-JP" altLang="en-US" sz="1050" dirty="0" smtClean="0"/>
              <a:t>X260</a:t>
            </a:r>
            <a:r>
              <a:rPr lang="en-US" altLang="ja-JP" sz="1050" dirty="0" smtClean="0"/>
              <a:t>			/ </a:t>
            </a:r>
            <a:r>
              <a:rPr lang="ja-JP" altLang="en-US" sz="1050" dirty="0" smtClean="0"/>
              <a:t>CPU：</a:t>
            </a:r>
            <a:r>
              <a:rPr lang="ja-JP" altLang="en-US" sz="1050" dirty="0"/>
              <a:t>Intel Core(TM) i5-6300U @ 2.40GHz 2.50GHz</a:t>
            </a:r>
          </a:p>
          <a:p>
            <a:r>
              <a:rPr lang="ja-JP" altLang="en-US" sz="1050" dirty="0"/>
              <a:t>ネットワーク	：100Base-TのLANケーブルでPCと測定用ボードをHUB(NETGEAR)経由で接続</a:t>
            </a:r>
          </a:p>
          <a:p>
            <a:r>
              <a:rPr lang="ja-JP" altLang="en-US" sz="1050" dirty="0"/>
              <a:t>　　　　　　　　回線やPC側負荷率などの要因で転送速度は毎回変動するため、10回測定した平均値を</a:t>
            </a:r>
            <a:r>
              <a:rPr lang="ja-JP" altLang="en-US" sz="1050" dirty="0" smtClean="0"/>
              <a:t>記載</a:t>
            </a:r>
            <a:endParaRPr lang="en-US" altLang="ja-JP" sz="1050" dirty="0" smtClean="0"/>
          </a:p>
          <a:p>
            <a:r>
              <a:rPr lang="ja-JP" altLang="en-US" sz="1050" dirty="0" smtClean="0"/>
              <a:t>転送データ</a:t>
            </a:r>
            <a:r>
              <a:rPr lang="en-US" altLang="ja-JP" sz="1050" dirty="0" smtClean="0"/>
              <a:t>	</a:t>
            </a:r>
            <a:r>
              <a:rPr lang="ja-JP" altLang="en-US" sz="1050" dirty="0" smtClean="0"/>
              <a:t>：</a:t>
            </a:r>
            <a:r>
              <a:rPr lang="en-US" altLang="ja-JP" sz="1050" dirty="0" smtClean="0"/>
              <a:t>No1/No3:</a:t>
            </a:r>
            <a:r>
              <a:rPr lang="ja-JP" altLang="en-US" sz="1050" dirty="0" smtClean="0"/>
              <a:t> </a:t>
            </a:r>
            <a:r>
              <a:rPr lang="en-US" altLang="ja-JP" sz="1050" dirty="0" smtClean="0"/>
              <a:t>RX</a:t>
            </a:r>
            <a:r>
              <a:rPr lang="ja-JP" altLang="en-US" sz="1050" dirty="0" smtClean="0"/>
              <a:t>マイコン内蔵</a:t>
            </a:r>
            <a:r>
              <a:rPr lang="en-US" altLang="ja-JP" sz="1050" dirty="0" smtClean="0"/>
              <a:t>FLASH-ROM</a:t>
            </a:r>
            <a:r>
              <a:rPr lang="ja-JP" altLang="en-US" sz="1050" dirty="0" smtClean="0"/>
              <a:t>から読みだして送信</a:t>
            </a:r>
            <a:endParaRPr lang="en-US" altLang="ja-JP" sz="1050" dirty="0" smtClean="0"/>
          </a:p>
          <a:p>
            <a:r>
              <a:rPr lang="en-US" altLang="ja-JP" sz="1050" dirty="0" smtClean="0"/>
              <a:t>	</a:t>
            </a:r>
            <a:r>
              <a:rPr lang="ja-JP" altLang="en-US" sz="1050" dirty="0" smtClean="0"/>
              <a:t>　</a:t>
            </a:r>
            <a:r>
              <a:rPr lang="en-US" altLang="ja-JP" sz="1050" dirty="0" smtClean="0"/>
              <a:t>No2/No4:</a:t>
            </a:r>
            <a:r>
              <a:rPr lang="ja-JP" altLang="en-US" sz="1050" dirty="0" smtClean="0"/>
              <a:t> 受信データを</a:t>
            </a:r>
            <a:r>
              <a:rPr lang="en-US" altLang="ja-JP" sz="1050" dirty="0" smtClean="0"/>
              <a:t>RX</a:t>
            </a:r>
            <a:r>
              <a:rPr lang="ja-JP" altLang="en-US" sz="1050" dirty="0" smtClean="0"/>
              <a:t>マイコン内蔵</a:t>
            </a:r>
            <a:r>
              <a:rPr lang="en-US" altLang="ja-JP" sz="1050" dirty="0" smtClean="0"/>
              <a:t>RAM</a:t>
            </a:r>
            <a:r>
              <a:rPr lang="ja-JP" altLang="en-US" sz="1050" dirty="0" smtClean="0"/>
              <a:t>に書き込む</a:t>
            </a:r>
            <a:endParaRPr lang="en-US" altLang="ja-JP" sz="1050" dirty="0" smtClean="0"/>
          </a:p>
          <a:p>
            <a:endParaRPr lang="en-US" altLang="ja-JP" sz="1050" dirty="0"/>
          </a:p>
          <a:p>
            <a:r>
              <a:rPr lang="ja-JP" altLang="en-US" dirty="0"/>
              <a:t>■</a:t>
            </a:r>
            <a:r>
              <a:rPr lang="ja-JP" altLang="en-US" dirty="0" smtClean="0"/>
              <a:t>測定</a:t>
            </a:r>
            <a:r>
              <a:rPr lang="ja-JP" altLang="en-US" dirty="0"/>
              <a:t>結果</a:t>
            </a:r>
          </a:p>
          <a:p>
            <a:endParaRPr lang="ja-JP" altLang="en-US" sz="1050" dirty="0"/>
          </a:p>
        </p:txBody>
      </p:sp>
      <p:graphicFrame>
        <p:nvGraphicFramePr>
          <p:cNvPr id="7" name="表 6"/>
          <p:cNvGraphicFramePr>
            <a:graphicFrameLocks noGrp="1"/>
          </p:cNvGraphicFramePr>
          <p:nvPr>
            <p:extLst>
              <p:ext uri="{D42A27DB-BD31-4B8C-83A1-F6EECF244321}">
                <p14:modId xmlns:p14="http://schemas.microsoft.com/office/powerpoint/2010/main" val="1637695871"/>
              </p:ext>
            </p:extLst>
          </p:nvPr>
        </p:nvGraphicFramePr>
        <p:xfrm>
          <a:off x="1019905" y="3718289"/>
          <a:ext cx="9120190" cy="1050288"/>
        </p:xfrm>
        <a:graphic>
          <a:graphicData uri="http://schemas.openxmlformats.org/drawingml/2006/table">
            <a:tbl>
              <a:tblPr firstRow="1" firstCol="1" bandRow="1">
                <a:tableStyleId>{5C22544A-7EE6-4342-B048-85BDC9FD1C3A}</a:tableStyleId>
              </a:tblPr>
              <a:tblGrid>
                <a:gridCol w="912019">
                  <a:extLst>
                    <a:ext uri="{9D8B030D-6E8A-4147-A177-3AD203B41FA5}">
                      <a16:colId xmlns="" xmlns:a16="http://schemas.microsoft.com/office/drawing/2014/main" val="209470977"/>
                    </a:ext>
                  </a:extLst>
                </a:gridCol>
                <a:gridCol w="912019">
                  <a:extLst>
                    <a:ext uri="{9D8B030D-6E8A-4147-A177-3AD203B41FA5}">
                      <a16:colId xmlns="" xmlns:a16="http://schemas.microsoft.com/office/drawing/2014/main" val="2384926449"/>
                    </a:ext>
                  </a:extLst>
                </a:gridCol>
                <a:gridCol w="912019">
                  <a:extLst>
                    <a:ext uri="{9D8B030D-6E8A-4147-A177-3AD203B41FA5}">
                      <a16:colId xmlns="" xmlns:a16="http://schemas.microsoft.com/office/drawing/2014/main" val="2571827912"/>
                    </a:ext>
                  </a:extLst>
                </a:gridCol>
                <a:gridCol w="912019">
                  <a:extLst>
                    <a:ext uri="{9D8B030D-6E8A-4147-A177-3AD203B41FA5}">
                      <a16:colId xmlns="" xmlns:a16="http://schemas.microsoft.com/office/drawing/2014/main" val="1255109696"/>
                    </a:ext>
                  </a:extLst>
                </a:gridCol>
                <a:gridCol w="912019">
                  <a:extLst>
                    <a:ext uri="{9D8B030D-6E8A-4147-A177-3AD203B41FA5}">
                      <a16:colId xmlns="" xmlns:a16="http://schemas.microsoft.com/office/drawing/2014/main" val="3858212174"/>
                    </a:ext>
                  </a:extLst>
                </a:gridCol>
                <a:gridCol w="912019">
                  <a:extLst>
                    <a:ext uri="{9D8B030D-6E8A-4147-A177-3AD203B41FA5}">
                      <a16:colId xmlns="" xmlns:a16="http://schemas.microsoft.com/office/drawing/2014/main" val="1573217772"/>
                    </a:ext>
                  </a:extLst>
                </a:gridCol>
                <a:gridCol w="912019">
                  <a:extLst>
                    <a:ext uri="{9D8B030D-6E8A-4147-A177-3AD203B41FA5}">
                      <a16:colId xmlns="" xmlns:a16="http://schemas.microsoft.com/office/drawing/2014/main" val="2366424331"/>
                    </a:ext>
                  </a:extLst>
                </a:gridCol>
                <a:gridCol w="912019">
                  <a:extLst>
                    <a:ext uri="{9D8B030D-6E8A-4147-A177-3AD203B41FA5}">
                      <a16:colId xmlns="" xmlns:a16="http://schemas.microsoft.com/office/drawing/2014/main" val="289684643"/>
                    </a:ext>
                  </a:extLst>
                </a:gridCol>
                <a:gridCol w="912019">
                  <a:extLst>
                    <a:ext uri="{9D8B030D-6E8A-4147-A177-3AD203B41FA5}">
                      <a16:colId xmlns="" xmlns:a16="http://schemas.microsoft.com/office/drawing/2014/main" val="522830231"/>
                    </a:ext>
                  </a:extLst>
                </a:gridCol>
                <a:gridCol w="912019">
                  <a:extLst>
                    <a:ext uri="{9D8B030D-6E8A-4147-A177-3AD203B41FA5}">
                      <a16:colId xmlns="" xmlns:a16="http://schemas.microsoft.com/office/drawing/2014/main" val="4141367506"/>
                    </a:ext>
                  </a:extLst>
                </a:gridCol>
              </a:tblGrid>
              <a:tr h="350096">
                <a:tc>
                  <a:txBody>
                    <a:bodyPr/>
                    <a:lstStyle/>
                    <a:p>
                      <a:pPr marL="180340" indent="-180340" algn="just" fontAlgn="base">
                        <a:spcAft>
                          <a:spcPts val="0"/>
                        </a:spcAft>
                      </a:pPr>
                      <a:r>
                        <a:rPr lang="en-US" sz="1000" kern="100" dirty="0">
                          <a:effectLst/>
                        </a:rPr>
                        <a:t>No.</a:t>
                      </a:r>
                      <a:endParaRPr 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marL="180340" indent="-180340" algn="just" fontAlgn="base">
                        <a:spcAft>
                          <a:spcPts val="0"/>
                        </a:spcAft>
                      </a:pPr>
                      <a:r>
                        <a:rPr lang="ja-JP" sz="1000" kern="100">
                          <a:effectLst/>
                        </a:rPr>
                        <a:t>測定内容</a:t>
                      </a:r>
                      <a:endParaRPr lang="ja-JP" sz="10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marL="180340" indent="-180340" algn="just" fontAlgn="base">
                        <a:spcAft>
                          <a:spcPts val="0"/>
                        </a:spcAft>
                      </a:pPr>
                      <a:r>
                        <a:rPr lang="en-US" sz="1000" kern="100">
                          <a:effectLst/>
                        </a:rPr>
                        <a:t>RX71M</a:t>
                      </a:r>
                      <a:endParaRPr lang="ja-JP" sz="1000" kern="100">
                        <a:effectLst/>
                      </a:endParaRPr>
                    </a:p>
                    <a:p>
                      <a:pPr marL="180340" indent="-180340" algn="just" fontAlgn="base">
                        <a:spcAft>
                          <a:spcPts val="0"/>
                        </a:spcAft>
                      </a:pPr>
                      <a:r>
                        <a:rPr lang="ja-JP" sz="1000" kern="100">
                          <a:effectLst/>
                        </a:rPr>
                        <a:t>転送速度</a:t>
                      </a:r>
                      <a:endParaRPr lang="ja-JP" sz="10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marL="180340" indent="-180340" algn="just" fontAlgn="base">
                        <a:spcAft>
                          <a:spcPts val="0"/>
                        </a:spcAft>
                      </a:pPr>
                      <a:r>
                        <a:rPr lang="en-US" sz="1000" kern="100" dirty="0">
                          <a:effectLst/>
                        </a:rPr>
                        <a:t>RX71M</a:t>
                      </a:r>
                      <a:endParaRPr lang="ja-JP" sz="1000" kern="100" dirty="0">
                        <a:effectLst/>
                      </a:endParaRPr>
                    </a:p>
                    <a:p>
                      <a:pPr marL="180340" indent="-180340" algn="just" fontAlgn="base">
                        <a:spcAft>
                          <a:spcPts val="0"/>
                        </a:spcAft>
                      </a:pPr>
                      <a:r>
                        <a:rPr lang="en-US" sz="1000" kern="100" dirty="0">
                          <a:effectLst/>
                        </a:rPr>
                        <a:t>CPU</a:t>
                      </a:r>
                      <a:r>
                        <a:rPr lang="ja-JP" sz="1000" kern="100" dirty="0">
                          <a:effectLst/>
                        </a:rPr>
                        <a:t>負荷率</a:t>
                      </a:r>
                      <a:endParaRPr 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marL="180340" indent="-180340" algn="just" fontAlgn="base">
                        <a:spcAft>
                          <a:spcPts val="0"/>
                        </a:spcAft>
                      </a:pPr>
                      <a:r>
                        <a:rPr lang="en-US" sz="1000" kern="100">
                          <a:effectLst/>
                        </a:rPr>
                        <a:t>RX65N</a:t>
                      </a:r>
                      <a:endParaRPr lang="ja-JP" sz="1000" kern="100">
                        <a:effectLst/>
                      </a:endParaRPr>
                    </a:p>
                    <a:p>
                      <a:pPr marL="180340" indent="-180340" algn="just" fontAlgn="base">
                        <a:spcAft>
                          <a:spcPts val="0"/>
                        </a:spcAft>
                      </a:pPr>
                      <a:r>
                        <a:rPr lang="ja-JP" sz="1000" kern="100">
                          <a:effectLst/>
                        </a:rPr>
                        <a:t>転送速度</a:t>
                      </a:r>
                      <a:endParaRPr lang="ja-JP" sz="10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marL="180340" indent="-180340" algn="just" fontAlgn="base">
                        <a:spcAft>
                          <a:spcPts val="0"/>
                        </a:spcAft>
                      </a:pPr>
                      <a:r>
                        <a:rPr lang="en-US" sz="1000" kern="100">
                          <a:effectLst/>
                        </a:rPr>
                        <a:t>RX65N</a:t>
                      </a:r>
                      <a:endParaRPr lang="ja-JP" sz="1000" kern="100">
                        <a:effectLst/>
                      </a:endParaRPr>
                    </a:p>
                    <a:p>
                      <a:pPr marL="180340" indent="-180340" algn="just" fontAlgn="base">
                        <a:spcAft>
                          <a:spcPts val="0"/>
                        </a:spcAft>
                      </a:pPr>
                      <a:r>
                        <a:rPr lang="en-US" sz="1000" kern="100">
                          <a:effectLst/>
                        </a:rPr>
                        <a:t>CPU</a:t>
                      </a:r>
                      <a:r>
                        <a:rPr lang="ja-JP" sz="1000" kern="100">
                          <a:effectLst/>
                        </a:rPr>
                        <a:t>負荷率</a:t>
                      </a:r>
                      <a:endParaRPr lang="ja-JP" sz="10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marL="180340" indent="-180340" algn="just" fontAlgn="base">
                        <a:spcAft>
                          <a:spcPts val="0"/>
                        </a:spcAft>
                      </a:pPr>
                      <a:r>
                        <a:rPr lang="en-US" sz="1000" kern="100">
                          <a:effectLst/>
                        </a:rPr>
                        <a:t>RX64M</a:t>
                      </a:r>
                      <a:endParaRPr lang="ja-JP" sz="1000" kern="100">
                        <a:effectLst/>
                      </a:endParaRPr>
                    </a:p>
                    <a:p>
                      <a:pPr marL="180340" indent="-180340" algn="just" fontAlgn="base">
                        <a:spcAft>
                          <a:spcPts val="0"/>
                        </a:spcAft>
                      </a:pPr>
                      <a:r>
                        <a:rPr lang="ja-JP" sz="1000" kern="100">
                          <a:effectLst/>
                        </a:rPr>
                        <a:t>転送速度</a:t>
                      </a:r>
                      <a:endParaRPr lang="ja-JP" sz="10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marL="180340" indent="-180340" algn="just" fontAlgn="base">
                        <a:spcAft>
                          <a:spcPts val="0"/>
                        </a:spcAft>
                      </a:pPr>
                      <a:r>
                        <a:rPr lang="en-US" sz="1000" kern="100">
                          <a:effectLst/>
                        </a:rPr>
                        <a:t>RX64M</a:t>
                      </a:r>
                      <a:endParaRPr lang="ja-JP" sz="1000" kern="100">
                        <a:effectLst/>
                      </a:endParaRPr>
                    </a:p>
                    <a:p>
                      <a:pPr marL="180340" indent="-180340" algn="just" fontAlgn="base">
                        <a:spcAft>
                          <a:spcPts val="0"/>
                        </a:spcAft>
                      </a:pPr>
                      <a:r>
                        <a:rPr lang="en-US" sz="1000" kern="100">
                          <a:effectLst/>
                        </a:rPr>
                        <a:t>CPU</a:t>
                      </a:r>
                      <a:r>
                        <a:rPr lang="ja-JP" sz="1000" kern="100">
                          <a:effectLst/>
                        </a:rPr>
                        <a:t>負荷率</a:t>
                      </a:r>
                      <a:endParaRPr lang="ja-JP" sz="10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marL="180340" indent="-180340" algn="just" fontAlgn="base">
                        <a:spcAft>
                          <a:spcPts val="0"/>
                        </a:spcAft>
                      </a:pPr>
                      <a:r>
                        <a:rPr lang="en-US" sz="1000" kern="100">
                          <a:effectLst/>
                        </a:rPr>
                        <a:t>RX63N</a:t>
                      </a:r>
                      <a:br>
                        <a:rPr lang="en-US" sz="1000" kern="100">
                          <a:effectLst/>
                        </a:rPr>
                      </a:br>
                      <a:r>
                        <a:rPr lang="ja-JP" sz="1000" kern="100">
                          <a:effectLst/>
                        </a:rPr>
                        <a:t>転送速度</a:t>
                      </a:r>
                      <a:endParaRPr lang="ja-JP" sz="10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marL="180340" indent="-180340" algn="just" fontAlgn="base">
                        <a:spcAft>
                          <a:spcPts val="0"/>
                        </a:spcAft>
                      </a:pPr>
                      <a:r>
                        <a:rPr lang="en-US" sz="1000" kern="100">
                          <a:effectLst/>
                        </a:rPr>
                        <a:t>RX63N</a:t>
                      </a:r>
                      <a:endParaRPr lang="ja-JP" sz="1000" kern="100">
                        <a:effectLst/>
                      </a:endParaRPr>
                    </a:p>
                    <a:p>
                      <a:pPr marL="180340" indent="-180340" algn="just" fontAlgn="base">
                        <a:spcAft>
                          <a:spcPts val="0"/>
                        </a:spcAft>
                      </a:pPr>
                      <a:r>
                        <a:rPr lang="en-US" sz="1000" kern="100">
                          <a:effectLst/>
                        </a:rPr>
                        <a:t>CPU</a:t>
                      </a:r>
                      <a:r>
                        <a:rPr lang="ja-JP" sz="1000" kern="100">
                          <a:effectLst/>
                        </a:rPr>
                        <a:t>負荷率</a:t>
                      </a:r>
                      <a:endParaRPr lang="ja-JP" sz="10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extLst>
                  <a:ext uri="{0D108BD9-81ED-4DB2-BD59-A6C34878D82A}">
                    <a16:rowId xmlns="" xmlns:a16="http://schemas.microsoft.com/office/drawing/2014/main" val="938964714"/>
                  </a:ext>
                </a:extLst>
              </a:tr>
              <a:tr h="175048">
                <a:tc>
                  <a:txBody>
                    <a:bodyPr/>
                    <a:lstStyle/>
                    <a:p>
                      <a:pPr marL="180340" indent="-180340" algn="just" fontAlgn="base">
                        <a:spcAft>
                          <a:spcPts val="0"/>
                        </a:spcAft>
                      </a:pPr>
                      <a:r>
                        <a:rPr lang="en-US" sz="1000" kern="100" dirty="0">
                          <a:effectLst/>
                        </a:rPr>
                        <a:t>1</a:t>
                      </a:r>
                      <a:endParaRPr 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marL="180340" indent="-180340" algn="just" fontAlgn="base">
                        <a:spcAft>
                          <a:spcPts val="0"/>
                        </a:spcAft>
                      </a:pPr>
                      <a:r>
                        <a:rPr lang="en-US" sz="1000" kern="100" dirty="0">
                          <a:effectLst/>
                        </a:rPr>
                        <a:t>TCP</a:t>
                      </a:r>
                      <a:r>
                        <a:rPr lang="ja-JP" sz="1000" kern="100" dirty="0">
                          <a:effectLst/>
                        </a:rPr>
                        <a:t>送信</a:t>
                      </a:r>
                      <a:endParaRPr 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marL="180340" indent="-180340" algn="just" fontAlgn="base">
                        <a:spcAft>
                          <a:spcPts val="0"/>
                        </a:spcAft>
                      </a:pPr>
                      <a:r>
                        <a:rPr lang="en-US" sz="1000" kern="100">
                          <a:effectLst/>
                        </a:rPr>
                        <a:t>53</a:t>
                      </a:r>
                      <a:endParaRPr lang="ja-JP" sz="10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marL="180340" indent="-180340" algn="just" fontAlgn="base">
                        <a:spcAft>
                          <a:spcPts val="0"/>
                        </a:spcAft>
                      </a:pPr>
                      <a:r>
                        <a:rPr lang="en-US" sz="1000" kern="100" dirty="0">
                          <a:effectLst/>
                        </a:rPr>
                        <a:t>18%</a:t>
                      </a:r>
                      <a:endParaRPr 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marL="180340" indent="-180340" algn="just" fontAlgn="base">
                        <a:spcAft>
                          <a:spcPts val="0"/>
                        </a:spcAft>
                      </a:pPr>
                      <a:r>
                        <a:rPr lang="en-US" sz="1000" kern="100">
                          <a:effectLst/>
                        </a:rPr>
                        <a:t>46</a:t>
                      </a:r>
                      <a:endParaRPr lang="ja-JP" sz="10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marL="180340" indent="-180340" algn="just" fontAlgn="base">
                        <a:spcAft>
                          <a:spcPts val="0"/>
                        </a:spcAft>
                      </a:pPr>
                      <a:r>
                        <a:rPr lang="en-US" sz="1000" kern="100">
                          <a:effectLst/>
                        </a:rPr>
                        <a:t>28%</a:t>
                      </a:r>
                      <a:endParaRPr lang="ja-JP" sz="10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marL="180340" indent="-180340" algn="just" fontAlgn="base">
                        <a:spcAft>
                          <a:spcPts val="0"/>
                        </a:spcAft>
                      </a:pPr>
                      <a:r>
                        <a:rPr lang="en-US" sz="1000" kern="100">
                          <a:effectLst/>
                        </a:rPr>
                        <a:t>45</a:t>
                      </a:r>
                      <a:endParaRPr lang="ja-JP" sz="10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marL="180340" indent="-180340" algn="just" fontAlgn="base">
                        <a:spcAft>
                          <a:spcPts val="0"/>
                        </a:spcAft>
                      </a:pPr>
                      <a:r>
                        <a:rPr lang="en-US" sz="1000" kern="100">
                          <a:effectLst/>
                        </a:rPr>
                        <a:t>28%</a:t>
                      </a:r>
                      <a:endParaRPr lang="ja-JP" sz="10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marL="180340" indent="-180340" algn="just" fontAlgn="base">
                        <a:spcAft>
                          <a:spcPts val="0"/>
                        </a:spcAft>
                      </a:pPr>
                      <a:r>
                        <a:rPr lang="en-US" sz="1000" kern="100">
                          <a:effectLst/>
                        </a:rPr>
                        <a:t>40</a:t>
                      </a:r>
                      <a:endParaRPr lang="ja-JP" sz="10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marL="180340" indent="-180340" algn="just" fontAlgn="base">
                        <a:spcAft>
                          <a:spcPts val="0"/>
                        </a:spcAft>
                      </a:pPr>
                      <a:r>
                        <a:rPr lang="en-US" sz="1000" kern="100">
                          <a:effectLst/>
                        </a:rPr>
                        <a:t>36%</a:t>
                      </a:r>
                      <a:endParaRPr lang="ja-JP" sz="10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extLst>
                  <a:ext uri="{0D108BD9-81ED-4DB2-BD59-A6C34878D82A}">
                    <a16:rowId xmlns="" xmlns:a16="http://schemas.microsoft.com/office/drawing/2014/main" val="342570643"/>
                  </a:ext>
                </a:extLst>
              </a:tr>
              <a:tr h="175048">
                <a:tc>
                  <a:txBody>
                    <a:bodyPr/>
                    <a:lstStyle/>
                    <a:p>
                      <a:pPr marL="180340" indent="-180340" algn="just" fontAlgn="base">
                        <a:spcAft>
                          <a:spcPts val="0"/>
                        </a:spcAft>
                      </a:pPr>
                      <a:r>
                        <a:rPr lang="en-US" sz="1000" kern="100">
                          <a:effectLst/>
                        </a:rPr>
                        <a:t>2</a:t>
                      </a:r>
                      <a:endParaRPr lang="ja-JP" sz="10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marL="180340" indent="-180340" algn="just" fontAlgn="base">
                        <a:spcAft>
                          <a:spcPts val="0"/>
                        </a:spcAft>
                      </a:pPr>
                      <a:r>
                        <a:rPr lang="en-US" sz="1000" kern="100" dirty="0">
                          <a:effectLst/>
                        </a:rPr>
                        <a:t>TCP</a:t>
                      </a:r>
                      <a:r>
                        <a:rPr lang="ja-JP" sz="1000" kern="100" dirty="0">
                          <a:effectLst/>
                        </a:rPr>
                        <a:t>受信</a:t>
                      </a:r>
                      <a:endParaRPr 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marL="180340" indent="-180340" algn="just" fontAlgn="base">
                        <a:spcAft>
                          <a:spcPts val="0"/>
                        </a:spcAft>
                      </a:pPr>
                      <a:r>
                        <a:rPr lang="en-US" sz="1000" kern="100">
                          <a:effectLst/>
                        </a:rPr>
                        <a:t>71</a:t>
                      </a:r>
                      <a:endParaRPr lang="ja-JP" sz="10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marL="180340" indent="-180340" algn="just" fontAlgn="base">
                        <a:spcAft>
                          <a:spcPts val="0"/>
                        </a:spcAft>
                      </a:pPr>
                      <a:r>
                        <a:rPr lang="en-US" sz="1000" kern="100" dirty="0">
                          <a:effectLst/>
                        </a:rPr>
                        <a:t>27%</a:t>
                      </a:r>
                      <a:endParaRPr 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marL="180340" indent="-180340" algn="just" fontAlgn="base">
                        <a:spcAft>
                          <a:spcPts val="0"/>
                        </a:spcAft>
                      </a:pPr>
                      <a:r>
                        <a:rPr lang="en-US" sz="1000" kern="100">
                          <a:effectLst/>
                        </a:rPr>
                        <a:t>65</a:t>
                      </a:r>
                      <a:endParaRPr lang="ja-JP" sz="10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marL="180340" indent="-180340" algn="just" fontAlgn="base">
                        <a:spcAft>
                          <a:spcPts val="0"/>
                        </a:spcAft>
                      </a:pPr>
                      <a:r>
                        <a:rPr lang="en-US" sz="1000" kern="100">
                          <a:effectLst/>
                        </a:rPr>
                        <a:t>54%</a:t>
                      </a:r>
                      <a:endParaRPr lang="ja-JP" sz="10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marL="180340" indent="-180340" algn="just" fontAlgn="base">
                        <a:spcAft>
                          <a:spcPts val="0"/>
                        </a:spcAft>
                      </a:pPr>
                      <a:r>
                        <a:rPr lang="en-US" sz="1000" kern="100">
                          <a:effectLst/>
                        </a:rPr>
                        <a:t>66</a:t>
                      </a:r>
                      <a:endParaRPr lang="ja-JP" sz="10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marL="180340" indent="-180340" algn="just" fontAlgn="base">
                        <a:spcAft>
                          <a:spcPts val="0"/>
                        </a:spcAft>
                      </a:pPr>
                      <a:r>
                        <a:rPr lang="en-US" sz="1000" kern="100">
                          <a:effectLst/>
                        </a:rPr>
                        <a:t>47%</a:t>
                      </a:r>
                      <a:endParaRPr lang="ja-JP" sz="10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marL="180340" indent="-180340" algn="just" fontAlgn="base">
                        <a:spcAft>
                          <a:spcPts val="0"/>
                        </a:spcAft>
                      </a:pPr>
                      <a:r>
                        <a:rPr lang="en-US" sz="1000" kern="100">
                          <a:effectLst/>
                        </a:rPr>
                        <a:t>65</a:t>
                      </a:r>
                      <a:endParaRPr lang="ja-JP" sz="10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marL="180340" indent="-180340" algn="just" fontAlgn="base">
                        <a:spcAft>
                          <a:spcPts val="0"/>
                        </a:spcAft>
                      </a:pPr>
                      <a:r>
                        <a:rPr lang="en-US" sz="1000" kern="100">
                          <a:effectLst/>
                        </a:rPr>
                        <a:t>62%</a:t>
                      </a:r>
                      <a:endParaRPr lang="ja-JP" sz="10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extLst>
                  <a:ext uri="{0D108BD9-81ED-4DB2-BD59-A6C34878D82A}">
                    <a16:rowId xmlns="" xmlns:a16="http://schemas.microsoft.com/office/drawing/2014/main" val="703770330"/>
                  </a:ext>
                </a:extLst>
              </a:tr>
              <a:tr h="175048">
                <a:tc>
                  <a:txBody>
                    <a:bodyPr/>
                    <a:lstStyle/>
                    <a:p>
                      <a:pPr marL="180340" indent="-180340" algn="just" fontAlgn="base">
                        <a:spcAft>
                          <a:spcPts val="0"/>
                        </a:spcAft>
                      </a:pPr>
                      <a:r>
                        <a:rPr lang="en-US" sz="1000" kern="100">
                          <a:effectLst/>
                        </a:rPr>
                        <a:t>3</a:t>
                      </a:r>
                      <a:endParaRPr lang="ja-JP" sz="10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marL="180340" indent="-180340" algn="just" fontAlgn="base">
                        <a:spcAft>
                          <a:spcPts val="0"/>
                        </a:spcAft>
                      </a:pPr>
                      <a:r>
                        <a:rPr lang="en-US" sz="1000" kern="100" dirty="0">
                          <a:effectLst/>
                        </a:rPr>
                        <a:t>UDP</a:t>
                      </a:r>
                      <a:r>
                        <a:rPr lang="ja-JP" sz="1000" kern="100" dirty="0">
                          <a:effectLst/>
                        </a:rPr>
                        <a:t>送信</a:t>
                      </a:r>
                      <a:endParaRPr 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marL="180340" indent="-180340" algn="just" fontAlgn="base">
                        <a:spcAft>
                          <a:spcPts val="0"/>
                        </a:spcAft>
                      </a:pPr>
                      <a:r>
                        <a:rPr lang="en-US" sz="1000" kern="100" dirty="0">
                          <a:effectLst/>
                        </a:rPr>
                        <a:t>72</a:t>
                      </a:r>
                      <a:endParaRPr 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marL="180340" indent="-180340" algn="just" fontAlgn="base">
                        <a:spcAft>
                          <a:spcPts val="0"/>
                        </a:spcAft>
                      </a:pPr>
                      <a:r>
                        <a:rPr lang="en-US" sz="1000" kern="100" dirty="0">
                          <a:effectLst/>
                        </a:rPr>
                        <a:t>15%</a:t>
                      </a:r>
                      <a:endParaRPr 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marL="180340" indent="-180340" algn="just" fontAlgn="base">
                        <a:spcAft>
                          <a:spcPts val="0"/>
                        </a:spcAft>
                      </a:pPr>
                      <a:r>
                        <a:rPr lang="en-US" sz="1000" kern="100">
                          <a:effectLst/>
                        </a:rPr>
                        <a:t>60</a:t>
                      </a:r>
                      <a:endParaRPr lang="ja-JP" sz="10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marL="180340" indent="-180340" algn="just" fontAlgn="base">
                        <a:spcAft>
                          <a:spcPts val="0"/>
                        </a:spcAft>
                      </a:pPr>
                      <a:r>
                        <a:rPr lang="en-US" sz="1000" kern="100">
                          <a:effectLst/>
                        </a:rPr>
                        <a:t>27%</a:t>
                      </a:r>
                      <a:endParaRPr lang="ja-JP" sz="10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marL="180340" indent="-180340" algn="just" fontAlgn="base">
                        <a:spcAft>
                          <a:spcPts val="0"/>
                        </a:spcAft>
                      </a:pPr>
                      <a:r>
                        <a:rPr lang="en-US" sz="1000" kern="100">
                          <a:effectLst/>
                        </a:rPr>
                        <a:t>62</a:t>
                      </a:r>
                      <a:endParaRPr lang="ja-JP" sz="10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marL="180340" indent="-180340" algn="just" fontAlgn="base">
                        <a:spcAft>
                          <a:spcPts val="0"/>
                        </a:spcAft>
                      </a:pPr>
                      <a:r>
                        <a:rPr lang="en-US" sz="1000" kern="100">
                          <a:effectLst/>
                        </a:rPr>
                        <a:t>25%</a:t>
                      </a:r>
                      <a:endParaRPr lang="ja-JP" sz="10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marL="180340" indent="-180340" algn="just" fontAlgn="base">
                        <a:spcAft>
                          <a:spcPts val="0"/>
                        </a:spcAft>
                      </a:pPr>
                      <a:r>
                        <a:rPr lang="en-US" sz="1000" kern="100">
                          <a:effectLst/>
                        </a:rPr>
                        <a:t>54</a:t>
                      </a:r>
                      <a:endParaRPr lang="ja-JP" sz="10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marL="180340" indent="-180340" algn="just" fontAlgn="base">
                        <a:spcAft>
                          <a:spcPts val="0"/>
                        </a:spcAft>
                      </a:pPr>
                      <a:r>
                        <a:rPr lang="en-US" sz="1000" kern="100">
                          <a:effectLst/>
                        </a:rPr>
                        <a:t>33%</a:t>
                      </a:r>
                      <a:endParaRPr lang="ja-JP" sz="10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extLst>
                  <a:ext uri="{0D108BD9-81ED-4DB2-BD59-A6C34878D82A}">
                    <a16:rowId xmlns="" xmlns:a16="http://schemas.microsoft.com/office/drawing/2014/main" val="2598945108"/>
                  </a:ext>
                </a:extLst>
              </a:tr>
              <a:tr h="175048">
                <a:tc>
                  <a:txBody>
                    <a:bodyPr/>
                    <a:lstStyle/>
                    <a:p>
                      <a:pPr marL="180340" indent="-180340" algn="just" fontAlgn="base">
                        <a:spcAft>
                          <a:spcPts val="0"/>
                        </a:spcAft>
                      </a:pPr>
                      <a:r>
                        <a:rPr lang="en-US" sz="1000" kern="100">
                          <a:effectLst/>
                        </a:rPr>
                        <a:t>4</a:t>
                      </a:r>
                      <a:endParaRPr lang="ja-JP" sz="10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marL="180340" indent="-180340" algn="just" fontAlgn="base">
                        <a:spcAft>
                          <a:spcPts val="0"/>
                        </a:spcAft>
                      </a:pPr>
                      <a:r>
                        <a:rPr lang="en-US" sz="1000" kern="100">
                          <a:effectLst/>
                        </a:rPr>
                        <a:t>UDP</a:t>
                      </a:r>
                      <a:r>
                        <a:rPr lang="ja-JP" sz="1000" kern="100">
                          <a:effectLst/>
                        </a:rPr>
                        <a:t>受信</a:t>
                      </a:r>
                      <a:endParaRPr lang="ja-JP" sz="10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marL="180340" indent="-180340" algn="just" fontAlgn="base">
                        <a:spcAft>
                          <a:spcPts val="0"/>
                        </a:spcAft>
                      </a:pPr>
                      <a:r>
                        <a:rPr lang="en-US" altLang="ja-JP" sz="1000" kern="100" dirty="0" smtClean="0">
                          <a:effectLst/>
                          <a:latin typeface="+mn-lt"/>
                          <a:ea typeface="+mn-ea"/>
                          <a:cs typeface="+mn-cs"/>
                        </a:rPr>
                        <a:t>??</a:t>
                      </a:r>
                      <a:endParaRPr 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marL="180340" indent="-180340" algn="just" fontAlgn="base">
                        <a:spcAft>
                          <a:spcPts val="0"/>
                        </a:spcAft>
                      </a:pPr>
                      <a:r>
                        <a:rPr lang="en-US" sz="1000" kern="100" dirty="0">
                          <a:effectLst/>
                        </a:rPr>
                        <a:t>20%</a:t>
                      </a:r>
                      <a:endParaRPr 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marL="180340" indent="-180340" algn="just" fontAlgn="base">
                        <a:spcAft>
                          <a:spcPts val="0"/>
                        </a:spcAft>
                      </a:pPr>
                      <a:r>
                        <a:rPr lang="en-US" altLang="ja-JP" sz="1000" kern="100" dirty="0" smtClean="0">
                          <a:effectLst/>
                          <a:latin typeface="+mn-lt"/>
                          <a:ea typeface="+mn-ea"/>
                          <a:cs typeface="+mn-cs"/>
                        </a:rPr>
                        <a:t>??</a:t>
                      </a:r>
                      <a:endParaRPr 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marL="180340" indent="-180340" algn="just" fontAlgn="base">
                        <a:spcAft>
                          <a:spcPts val="0"/>
                        </a:spcAft>
                      </a:pPr>
                      <a:r>
                        <a:rPr lang="en-US" sz="1000" kern="100" dirty="0">
                          <a:effectLst/>
                        </a:rPr>
                        <a:t>44%</a:t>
                      </a:r>
                      <a:endParaRPr 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marL="180340" indent="-180340" algn="just" fontAlgn="base">
                        <a:spcAft>
                          <a:spcPts val="0"/>
                        </a:spcAft>
                      </a:pPr>
                      <a:r>
                        <a:rPr lang="en-US" altLang="ja-JP" sz="1000" kern="100" dirty="0" smtClean="0">
                          <a:effectLst/>
                          <a:latin typeface="+mn-lt"/>
                          <a:ea typeface="+mn-ea"/>
                          <a:cs typeface="+mn-cs"/>
                        </a:rPr>
                        <a:t>??</a:t>
                      </a:r>
                      <a:endParaRPr 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marL="180340" indent="-180340" algn="just" fontAlgn="base">
                        <a:spcAft>
                          <a:spcPts val="0"/>
                        </a:spcAft>
                      </a:pPr>
                      <a:r>
                        <a:rPr lang="en-US" sz="1000" kern="100" dirty="0">
                          <a:effectLst/>
                        </a:rPr>
                        <a:t>38%</a:t>
                      </a:r>
                      <a:endParaRPr 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marL="180340" indent="-180340" algn="just" fontAlgn="base">
                        <a:spcAft>
                          <a:spcPts val="0"/>
                        </a:spcAft>
                      </a:pPr>
                      <a:r>
                        <a:rPr lang="en-US" altLang="ja-JP" sz="1000" kern="100" dirty="0" smtClean="0">
                          <a:effectLst/>
                          <a:latin typeface="+mn-lt"/>
                          <a:ea typeface="+mn-ea"/>
                          <a:cs typeface="+mn-cs"/>
                        </a:rPr>
                        <a:t>??</a:t>
                      </a:r>
                      <a:endParaRPr 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marL="180340" indent="-180340" algn="just" fontAlgn="base">
                        <a:spcAft>
                          <a:spcPts val="0"/>
                        </a:spcAft>
                      </a:pPr>
                      <a:r>
                        <a:rPr lang="en-US" sz="1000" kern="100" dirty="0">
                          <a:effectLst/>
                        </a:rPr>
                        <a:t>56%</a:t>
                      </a:r>
                      <a:endParaRPr 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extLst>
                  <a:ext uri="{0D108BD9-81ED-4DB2-BD59-A6C34878D82A}">
                    <a16:rowId xmlns="" xmlns:a16="http://schemas.microsoft.com/office/drawing/2014/main" val="3905401440"/>
                  </a:ext>
                </a:extLst>
              </a:tr>
            </a:tbl>
          </a:graphicData>
        </a:graphic>
      </p:graphicFrame>
      <p:sp>
        <p:nvSpPr>
          <p:cNvPr id="8" name="Rectangle 1"/>
          <p:cNvSpPr>
            <a:spLocks noChangeArrowheads="1"/>
          </p:cNvSpPr>
          <p:nvPr/>
        </p:nvSpPr>
        <p:spPr bwMode="auto">
          <a:xfrm>
            <a:off x="8628149" y="3354177"/>
            <a:ext cx="183645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ja-JP" sz="10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kumimoji="0" lang="ja-JP" altLang="en-US" sz="10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転送速度の単位：</a:t>
            </a:r>
            <a:r>
              <a:rPr kumimoji="0" lang="en-US" altLang="ja-JP" sz="10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Mbps)</a:t>
            </a:r>
            <a:endParaRPr kumimoji="0" lang="en-US" altLang="ja-JP" sz="1800" b="0" i="0" u="none" strike="noStrike" cap="none" normalizeH="0" baseline="0" dirty="0" smtClean="0">
              <a:ln>
                <a:noFill/>
              </a:ln>
              <a:solidFill>
                <a:schemeClr val="tx1"/>
              </a:solidFill>
              <a:effectLst/>
              <a:latin typeface="Arial" panose="020B0604020202020204" pitchFamily="34" charset="0"/>
            </a:endParaRPr>
          </a:p>
        </p:txBody>
      </p:sp>
      <p:sp>
        <p:nvSpPr>
          <p:cNvPr id="9" name="正方形/長方形 8"/>
          <p:cNvSpPr/>
          <p:nvPr/>
        </p:nvSpPr>
        <p:spPr>
          <a:xfrm>
            <a:off x="695400" y="4650685"/>
            <a:ext cx="11161240" cy="1777410"/>
          </a:xfrm>
          <a:prstGeom prst="rect">
            <a:avLst/>
          </a:prstGeom>
        </p:spPr>
        <p:txBody>
          <a:bodyPr wrap="square">
            <a:spAutoFit/>
          </a:bodyPr>
          <a:lstStyle/>
          <a:p>
            <a:endParaRPr lang="en-US" altLang="ja-JP" dirty="0" smtClean="0"/>
          </a:p>
          <a:p>
            <a:r>
              <a:rPr lang="ja-JP" altLang="en-US" dirty="0" smtClean="0"/>
              <a:t>■考察</a:t>
            </a:r>
            <a:endParaRPr lang="ja-JP" altLang="en-US" dirty="0"/>
          </a:p>
          <a:p>
            <a:r>
              <a:rPr lang="ja-JP" altLang="en-US" sz="1050" dirty="0"/>
              <a:t>　</a:t>
            </a:r>
            <a:r>
              <a:rPr lang="ja-JP" altLang="en-US" sz="1050" dirty="0" smtClean="0"/>
              <a:t>・</a:t>
            </a:r>
            <a:r>
              <a:rPr lang="en-US" altLang="ja-JP" sz="1050" dirty="0" smtClean="0"/>
              <a:t>RX63N(RXv1</a:t>
            </a:r>
            <a:r>
              <a:rPr lang="ja-JP" altLang="en-US" sz="1050" dirty="0" smtClean="0"/>
              <a:t>コア</a:t>
            </a:r>
            <a:r>
              <a:rPr lang="en-US" altLang="ja-JP" sz="1050" dirty="0" smtClean="0"/>
              <a:t>)</a:t>
            </a:r>
            <a:r>
              <a:rPr lang="ja-JP" altLang="en-US" sz="1050" dirty="0" smtClean="0"/>
              <a:t>→</a:t>
            </a:r>
            <a:r>
              <a:rPr lang="en-US" altLang="ja-JP" sz="1050" dirty="0" smtClean="0"/>
              <a:t>RX64M(RXv2</a:t>
            </a:r>
            <a:r>
              <a:rPr lang="ja-JP" altLang="en-US" sz="1050" dirty="0" smtClean="0"/>
              <a:t>コア</a:t>
            </a:r>
            <a:r>
              <a:rPr lang="en-US" altLang="ja-JP" sz="1050" dirty="0" smtClean="0"/>
              <a:t>)</a:t>
            </a:r>
            <a:r>
              <a:rPr lang="ja-JP" altLang="en-US" sz="1050" dirty="0" smtClean="0"/>
              <a:t>の変遷に伴い、</a:t>
            </a:r>
            <a:r>
              <a:rPr lang="en-US" altLang="ja-JP" sz="1050" dirty="0" smtClean="0"/>
              <a:t>10</a:t>
            </a:r>
            <a:r>
              <a:rPr lang="ja-JP" altLang="en-US" sz="1050" dirty="0" smtClean="0"/>
              <a:t>％～</a:t>
            </a:r>
            <a:r>
              <a:rPr lang="en-US" altLang="ja-JP" sz="1050" dirty="0" smtClean="0"/>
              <a:t>20</a:t>
            </a:r>
            <a:r>
              <a:rPr lang="ja-JP" altLang="en-US" sz="1050" dirty="0" smtClean="0"/>
              <a:t>％の</a:t>
            </a:r>
            <a:r>
              <a:rPr lang="en-US" altLang="ja-JP" sz="1050" dirty="0" smtClean="0"/>
              <a:t>CPU</a:t>
            </a:r>
            <a:r>
              <a:rPr lang="ja-JP" altLang="en-US" sz="1050" dirty="0" smtClean="0"/>
              <a:t>負荷率現象がみられる。</a:t>
            </a:r>
            <a:endParaRPr lang="en-US" altLang="ja-JP" sz="1050" dirty="0" smtClean="0"/>
          </a:p>
          <a:p>
            <a:r>
              <a:rPr lang="ja-JP" altLang="en-US" sz="1050" dirty="0"/>
              <a:t>　</a:t>
            </a:r>
            <a:r>
              <a:rPr lang="ja-JP" altLang="en-US" sz="1050" dirty="0" smtClean="0"/>
              <a:t>・</a:t>
            </a:r>
            <a:r>
              <a:rPr lang="en-US" altLang="ja-JP" sz="1050" dirty="0" smtClean="0"/>
              <a:t>RX6xN</a:t>
            </a:r>
            <a:r>
              <a:rPr lang="ja-JP" altLang="en-US" sz="1050" dirty="0" smtClean="0"/>
              <a:t>の</a:t>
            </a:r>
            <a:r>
              <a:rPr lang="en-US" altLang="ja-JP" sz="1050" dirty="0" smtClean="0"/>
              <a:t>Ether</a:t>
            </a:r>
            <a:r>
              <a:rPr lang="ja-JP" altLang="en-US" sz="1050" dirty="0" smtClean="0"/>
              <a:t>コントローラの性能限界は概ね</a:t>
            </a:r>
            <a:r>
              <a:rPr lang="en-US" altLang="ja-JP" sz="1050" dirty="0" smtClean="0"/>
              <a:t>60Mbps</a:t>
            </a:r>
            <a:r>
              <a:rPr lang="ja-JP" altLang="en-US" sz="1050" dirty="0" smtClean="0"/>
              <a:t>程度と思われる。</a:t>
            </a:r>
            <a:endParaRPr lang="en-US" altLang="ja-JP" sz="1050" dirty="0" smtClean="0"/>
          </a:p>
          <a:p>
            <a:r>
              <a:rPr lang="ja-JP" altLang="en-US" sz="1050" dirty="0"/>
              <a:t>　　</a:t>
            </a:r>
            <a:r>
              <a:rPr lang="ja-JP" altLang="en-US" sz="1050" dirty="0" smtClean="0"/>
              <a:t>→これにソフトウェアによる処理負荷がかかってくる。</a:t>
            </a:r>
            <a:endParaRPr lang="en-US" altLang="ja-JP" sz="1050" dirty="0" smtClean="0"/>
          </a:p>
          <a:p>
            <a:r>
              <a:rPr lang="ja-JP" altLang="en-US" sz="1050" dirty="0"/>
              <a:t>　</a:t>
            </a:r>
            <a:r>
              <a:rPr lang="ja-JP" altLang="en-US" sz="1050" dirty="0" smtClean="0"/>
              <a:t>・</a:t>
            </a:r>
            <a:r>
              <a:rPr lang="en-US" altLang="ja-JP" sz="1050" dirty="0" smtClean="0"/>
              <a:t>TCP</a:t>
            </a:r>
            <a:r>
              <a:rPr lang="ja-JP" altLang="en-US" sz="1050" dirty="0" smtClean="0"/>
              <a:t>送信はフロー制御をより適切に行うことで転送速度があがる余地がある</a:t>
            </a:r>
            <a:endParaRPr lang="en-US" altLang="ja-JP" sz="1050" dirty="0" smtClean="0"/>
          </a:p>
          <a:p>
            <a:r>
              <a:rPr lang="ja-JP" altLang="en-US" sz="1050" dirty="0"/>
              <a:t>　</a:t>
            </a:r>
            <a:r>
              <a:rPr lang="ja-JP" altLang="en-US" sz="1050" dirty="0" smtClean="0"/>
              <a:t>・転送データを内蔵メモリではなく、外部ストレージ</a:t>
            </a:r>
            <a:r>
              <a:rPr lang="en-US" altLang="ja-JP" sz="1050" dirty="0" smtClean="0"/>
              <a:t>(SDHI</a:t>
            </a:r>
            <a:r>
              <a:rPr lang="ja-JP" altLang="en-US" sz="1050" dirty="0" smtClean="0"/>
              <a:t>経由</a:t>
            </a:r>
            <a:r>
              <a:rPr lang="en-US" altLang="ja-JP" sz="1050" dirty="0" smtClean="0"/>
              <a:t>SD</a:t>
            </a:r>
            <a:r>
              <a:rPr lang="ja-JP" altLang="en-US" sz="1050" dirty="0" smtClean="0"/>
              <a:t>カード、</a:t>
            </a:r>
            <a:r>
              <a:rPr lang="en-US" altLang="ja-JP" sz="1050" dirty="0" smtClean="0"/>
              <a:t>USB</a:t>
            </a:r>
            <a:r>
              <a:rPr lang="ja-JP" altLang="en-US" sz="1050" dirty="0" smtClean="0"/>
              <a:t>経由</a:t>
            </a:r>
            <a:r>
              <a:rPr lang="en-US" altLang="ja-JP" sz="1050" dirty="0" smtClean="0"/>
              <a:t>USB</a:t>
            </a:r>
            <a:r>
              <a:rPr lang="ja-JP" altLang="en-US" sz="1050" dirty="0" smtClean="0"/>
              <a:t>メモリ、等</a:t>
            </a:r>
            <a:r>
              <a:rPr lang="en-US" altLang="ja-JP" sz="1050" dirty="0" smtClean="0"/>
              <a:t>)</a:t>
            </a:r>
            <a:r>
              <a:rPr lang="ja-JP" altLang="en-US" sz="1050" dirty="0" smtClean="0"/>
              <a:t>にした場合の測定も必要。転送速度下降、</a:t>
            </a:r>
            <a:r>
              <a:rPr lang="en-US" altLang="ja-JP" sz="1050" dirty="0" smtClean="0"/>
              <a:t>CPU</a:t>
            </a:r>
            <a:r>
              <a:rPr lang="ja-JP" altLang="en-US" sz="1050" dirty="0" smtClean="0"/>
              <a:t>負荷率上昇の方向のはず。</a:t>
            </a:r>
            <a:endParaRPr lang="en-US" altLang="ja-JP" sz="1050" dirty="0" smtClean="0"/>
          </a:p>
          <a:p>
            <a:r>
              <a:rPr lang="ja-JP" altLang="en-US" sz="1050" dirty="0"/>
              <a:t>　</a:t>
            </a:r>
            <a:r>
              <a:rPr lang="ja-JP" altLang="en-US" sz="1050" dirty="0" smtClean="0"/>
              <a:t>・</a:t>
            </a:r>
            <a:r>
              <a:rPr lang="en-US" altLang="ja-JP" sz="1050" dirty="0" smtClean="0"/>
              <a:t>TCP/IP</a:t>
            </a:r>
            <a:r>
              <a:rPr lang="ja-JP" altLang="en-US" sz="1050" dirty="0" smtClean="0"/>
              <a:t>の上位に</a:t>
            </a:r>
            <a:r>
              <a:rPr lang="en-US" altLang="ja-JP" sz="1050" dirty="0" smtClean="0"/>
              <a:t>SSL/TLS</a:t>
            </a:r>
            <a:r>
              <a:rPr lang="ja-JP" altLang="en-US" sz="1050" dirty="0" smtClean="0"/>
              <a:t>暗号通信を実装した場合の測定も必要。</a:t>
            </a:r>
            <a:r>
              <a:rPr lang="ja-JP" altLang="en-US" sz="1050" dirty="0"/>
              <a:t>転送速度下降、</a:t>
            </a:r>
            <a:r>
              <a:rPr lang="en-US" altLang="ja-JP" sz="1050" dirty="0"/>
              <a:t>CPU</a:t>
            </a:r>
            <a:r>
              <a:rPr lang="ja-JP" altLang="en-US" sz="1050" dirty="0"/>
              <a:t>負荷率上昇の方向のはず。</a:t>
            </a:r>
            <a:endParaRPr lang="en-US" altLang="ja-JP" sz="1050" dirty="0"/>
          </a:p>
          <a:p>
            <a:r>
              <a:rPr lang="ja-JP" altLang="en-US" sz="1050" dirty="0" smtClean="0"/>
              <a:t>　　→</a:t>
            </a:r>
            <a:r>
              <a:rPr lang="en-US" altLang="ja-JP" sz="1050" dirty="0" smtClean="0"/>
              <a:t>RX</a:t>
            </a:r>
            <a:r>
              <a:rPr lang="ja-JP" altLang="en-US" sz="1050" dirty="0" smtClean="0"/>
              <a:t>マイコン内蔵の暗号器を使用すれば、未使用時と比べ、</a:t>
            </a:r>
            <a:r>
              <a:rPr lang="en-US" altLang="ja-JP" sz="1050" dirty="0" smtClean="0"/>
              <a:t>CPU</a:t>
            </a:r>
            <a:r>
              <a:rPr lang="ja-JP" altLang="en-US" sz="1050" dirty="0" smtClean="0"/>
              <a:t>負荷率を</a:t>
            </a:r>
            <a:r>
              <a:rPr lang="en-US" altLang="ja-JP" sz="1050" dirty="0" smtClean="0"/>
              <a:t>1/10</a:t>
            </a:r>
            <a:r>
              <a:rPr lang="ja-JP" altLang="en-US" sz="1050" dirty="0" smtClean="0"/>
              <a:t>程度にできると思われる。</a:t>
            </a:r>
            <a:endParaRPr lang="ja-JP" altLang="en-US" sz="1050" dirty="0"/>
          </a:p>
        </p:txBody>
      </p:sp>
    </p:spTree>
    <p:extLst>
      <p:ext uri="{BB962C8B-B14F-4D97-AF65-F5344CB8AC3E}">
        <p14:creationId xmlns:p14="http://schemas.microsoft.com/office/powerpoint/2010/main" val="3076121017"/>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36000"/>
            <a:ext cx="9000000" cy="443198"/>
          </a:xfrm>
        </p:spPr>
        <p:txBody>
          <a:bodyPr/>
          <a:lstStyle/>
          <a:p>
            <a:r>
              <a:rPr kumimoji="1" lang="en-US" altLang="ja-JP" cap="all" dirty="0">
                <a:latin typeface="Meiryo UI" panose="020B0604030504040204" pitchFamily="34" charset="-128"/>
                <a:ea typeface="Meiryo UI" panose="020B0604030504040204" pitchFamily="34" charset="-128"/>
                <a:cs typeface="Meiryo UI" panose="020B0604030504040204" pitchFamily="34" charset="-128"/>
              </a:rPr>
              <a:t>TCP/IP</a:t>
            </a:r>
            <a:r>
              <a:rPr kumimoji="1" lang="ja-JP" altLang="en-US" cap="all" dirty="0">
                <a:latin typeface="Meiryo UI" panose="020B0604030504040204" pitchFamily="34" charset="-128"/>
                <a:ea typeface="Meiryo UI" panose="020B0604030504040204" pitchFamily="34" charset="-128"/>
                <a:cs typeface="Meiryo UI" panose="020B0604030504040204" pitchFamily="34" charset="-128"/>
              </a:rPr>
              <a:t>内部のソースコードレベルデバッグの</a:t>
            </a:r>
            <a:r>
              <a:rPr kumimoji="1" lang="ja-JP" altLang="en-US" cap="all" dirty="0" smtClean="0">
                <a:latin typeface="Meiryo UI" panose="020B0604030504040204" pitchFamily="34" charset="-128"/>
                <a:ea typeface="Meiryo UI" panose="020B0604030504040204" pitchFamily="34" charset="-128"/>
                <a:cs typeface="Meiryo UI" panose="020B0604030504040204" pitchFamily="34" charset="-128"/>
              </a:rPr>
              <a:t>手法</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224</a:t>
            </a:fld>
            <a:endParaRPr lang="de-DE"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368" y="1700808"/>
            <a:ext cx="8392696" cy="1714739"/>
          </a:xfrm>
          <a:prstGeom prst="rect">
            <a:avLst/>
          </a:prstGeom>
        </p:spPr>
      </p:pic>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4700" y="3415547"/>
            <a:ext cx="8954750" cy="2734057"/>
          </a:xfrm>
          <a:prstGeom prst="rect">
            <a:avLst/>
          </a:prstGeom>
        </p:spPr>
      </p:pic>
      <p:sp>
        <p:nvSpPr>
          <p:cNvPr id="11" name="Rectangle 5"/>
          <p:cNvSpPr>
            <a:spLocks noChangeArrowheads="1"/>
          </p:cNvSpPr>
          <p:nvPr/>
        </p:nvSpPr>
        <p:spPr bwMode="auto">
          <a:xfrm>
            <a:off x="1378636" y="2249295"/>
            <a:ext cx="3565236" cy="360362"/>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12" name="直線矢印コネクタ 11"/>
          <p:cNvCxnSpPr>
            <a:stCxn id="11" idx="2"/>
            <a:endCxn id="14" idx="0"/>
          </p:cNvCxnSpPr>
          <p:nvPr/>
        </p:nvCxnSpPr>
        <p:spPr>
          <a:xfrm>
            <a:off x="3161254" y="2609657"/>
            <a:ext cx="485634" cy="2403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5"/>
          <p:cNvSpPr>
            <a:spLocks noChangeArrowheads="1"/>
          </p:cNvSpPr>
          <p:nvPr/>
        </p:nvSpPr>
        <p:spPr bwMode="auto">
          <a:xfrm>
            <a:off x="2925968" y="2849958"/>
            <a:ext cx="1441840" cy="360362"/>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17" name="Rectangle 5"/>
          <p:cNvSpPr>
            <a:spLocks noChangeArrowheads="1"/>
          </p:cNvSpPr>
          <p:nvPr/>
        </p:nvSpPr>
        <p:spPr bwMode="auto">
          <a:xfrm>
            <a:off x="2896276" y="3948480"/>
            <a:ext cx="3991811" cy="360362"/>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19" name="Rectangle 5"/>
          <p:cNvSpPr>
            <a:spLocks noChangeArrowheads="1"/>
          </p:cNvSpPr>
          <p:nvPr/>
        </p:nvSpPr>
        <p:spPr bwMode="auto">
          <a:xfrm>
            <a:off x="4403651" y="5271715"/>
            <a:ext cx="1441840" cy="360362"/>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20" name="直線矢印コネクタ 19"/>
          <p:cNvCxnSpPr>
            <a:stCxn id="14" idx="2"/>
            <a:endCxn id="17" idx="0"/>
          </p:cNvCxnSpPr>
          <p:nvPr/>
        </p:nvCxnSpPr>
        <p:spPr>
          <a:xfrm>
            <a:off x="3646888" y="3210320"/>
            <a:ext cx="1245294" cy="73816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a:stCxn id="17" idx="2"/>
            <a:endCxn id="19" idx="0"/>
          </p:cNvCxnSpPr>
          <p:nvPr/>
        </p:nvCxnSpPr>
        <p:spPr>
          <a:xfrm>
            <a:off x="4892182" y="4308842"/>
            <a:ext cx="232389" cy="96287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 Box 11"/>
          <p:cNvSpPr txBox="1">
            <a:spLocks noChangeArrowheads="1"/>
          </p:cNvSpPr>
          <p:nvPr/>
        </p:nvSpPr>
        <p:spPr bwMode="auto">
          <a:xfrm>
            <a:off x="4799856" y="1961025"/>
            <a:ext cx="6473814" cy="584775"/>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None/>
            </a:pPr>
            <a:r>
              <a:rPr lang="en-US" altLang="ja-JP" sz="1600" dirty="0" smtClean="0">
                <a:latin typeface="Arial" panose="020B0604020202020204" pitchFamily="34" charset="0"/>
                <a:ea typeface="ＭＳ Ｐゴシック" panose="020B0600070205080204" pitchFamily="50" charset="-128"/>
              </a:rPr>
              <a:t>T4</a:t>
            </a:r>
            <a:r>
              <a:rPr lang="ja-JP" altLang="en-US" sz="1600" dirty="0" smtClean="0">
                <a:latin typeface="Arial" panose="020B0604020202020204" pitchFamily="34" charset="0"/>
                <a:ea typeface="ＭＳ Ｐゴシック" panose="020B0600070205080204" pitchFamily="50" charset="-128"/>
              </a:rPr>
              <a:t>ライブラリのフォルダの中の </a:t>
            </a:r>
            <a:r>
              <a:rPr lang="en-US" altLang="ja-JP" sz="1600" dirty="0" err="1" smtClean="0">
                <a:latin typeface="Arial" panose="020B0604020202020204" pitchFamily="34" charset="0"/>
                <a:ea typeface="ＭＳ Ｐゴシック" panose="020B0600070205080204" pitchFamily="50" charset="-128"/>
              </a:rPr>
              <a:t>make_lib</a:t>
            </a:r>
            <a:r>
              <a:rPr lang="en-US" altLang="ja-JP" sz="1600" dirty="0" smtClean="0">
                <a:latin typeface="Arial" panose="020B0604020202020204" pitchFamily="34" charset="0"/>
                <a:ea typeface="ＭＳ Ｐゴシック" panose="020B0600070205080204" pitchFamily="50" charset="-128"/>
              </a:rPr>
              <a:t> </a:t>
            </a:r>
            <a:r>
              <a:rPr lang="ja-JP" altLang="en-US" sz="1600" dirty="0" smtClean="0">
                <a:latin typeface="Arial" panose="020B0604020202020204" pitchFamily="34" charset="0"/>
                <a:ea typeface="ＭＳ Ｐゴシック" panose="020B0600070205080204" pitchFamily="50" charset="-128"/>
              </a:rPr>
              <a:t>にある、</a:t>
            </a:r>
            <a:r>
              <a:rPr lang="en-US" altLang="ja-JP" sz="1600" dirty="0" smtClean="0">
                <a:latin typeface="Arial" panose="020B0604020202020204" pitchFamily="34" charset="0"/>
                <a:ea typeface="ＭＳ Ｐゴシック" panose="020B0600070205080204" pitchFamily="50" charset="-128"/>
              </a:rPr>
              <a:t>make_lib.zip</a:t>
            </a:r>
            <a:r>
              <a:rPr lang="ja-JP" altLang="en-US" sz="1600" dirty="0" smtClean="0">
                <a:latin typeface="Arial" panose="020B0604020202020204" pitchFamily="34" charset="0"/>
                <a:ea typeface="ＭＳ Ｐゴシック" panose="020B0600070205080204" pitchFamily="50" charset="-128"/>
              </a:rPr>
              <a:t>を解凍</a:t>
            </a:r>
            <a:endParaRPr lang="en-US" altLang="ja-JP" sz="1600" dirty="0" smtClean="0">
              <a:latin typeface="Arial" panose="020B0604020202020204" pitchFamily="34" charset="0"/>
              <a:ea typeface="ＭＳ Ｐゴシック" panose="020B0600070205080204" pitchFamily="50" charset="-128"/>
            </a:endParaRPr>
          </a:p>
          <a:p>
            <a:pPr>
              <a:lnSpc>
                <a:spcPct val="100000"/>
              </a:lnSpc>
              <a:buClrTx/>
              <a:buNone/>
            </a:pPr>
            <a:r>
              <a:rPr lang="ja-JP" altLang="en-US" sz="1600" dirty="0" smtClean="0">
                <a:latin typeface="Arial" panose="020B0604020202020204" pitchFamily="34" charset="0"/>
                <a:ea typeface="ＭＳ Ｐゴシック" panose="020B0600070205080204" pitchFamily="50" charset="-128"/>
              </a:rPr>
              <a:t>注意：デスクトップなど、プロジェクトと関係ないフォルダに解凍すること</a:t>
            </a:r>
            <a:endParaRPr lang="en-US" altLang="ja-JP" sz="1600" dirty="0" smtClean="0">
              <a:latin typeface="Arial" panose="020B0604020202020204" pitchFamily="34" charset="0"/>
              <a:ea typeface="ＭＳ Ｐゴシック" panose="020B0600070205080204" pitchFamily="50" charset="-128"/>
            </a:endParaRPr>
          </a:p>
        </p:txBody>
      </p:sp>
      <p:sp>
        <p:nvSpPr>
          <p:cNvPr id="27" name="Text Box 11"/>
          <p:cNvSpPr txBox="1">
            <a:spLocks noChangeArrowheads="1"/>
          </p:cNvSpPr>
          <p:nvPr/>
        </p:nvSpPr>
        <p:spPr bwMode="auto">
          <a:xfrm>
            <a:off x="5433589" y="3412599"/>
            <a:ext cx="6473814" cy="584775"/>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None/>
            </a:pPr>
            <a:r>
              <a:rPr lang="ja-JP" altLang="en-US" sz="1600" dirty="0" smtClean="0">
                <a:latin typeface="Arial" panose="020B0604020202020204" pitchFamily="34" charset="0"/>
                <a:ea typeface="ＭＳ Ｐゴシック" panose="020B0600070205080204" pitchFamily="50" charset="-128"/>
              </a:rPr>
              <a:t>解</a:t>
            </a:r>
            <a:r>
              <a:rPr lang="ja-JP" altLang="en-US" sz="1600" dirty="0">
                <a:latin typeface="Arial" panose="020B0604020202020204" pitchFamily="34" charset="0"/>
                <a:ea typeface="ＭＳ Ｐゴシック" panose="020B0600070205080204" pitchFamily="50" charset="-128"/>
              </a:rPr>
              <a:t>凍</a:t>
            </a:r>
            <a:r>
              <a:rPr lang="ja-JP" altLang="en-US" sz="1600" dirty="0" smtClean="0">
                <a:latin typeface="Arial" panose="020B0604020202020204" pitchFamily="34" charset="0"/>
                <a:ea typeface="ＭＳ Ｐゴシック" panose="020B0600070205080204" pitchFamily="50" charset="-128"/>
              </a:rPr>
              <a:t>した </a:t>
            </a:r>
            <a:r>
              <a:rPr lang="en-US" altLang="ja-JP" sz="1600" dirty="0" smtClean="0">
                <a:latin typeface="Arial" panose="020B0604020202020204" pitchFamily="34" charset="0"/>
                <a:ea typeface="ＭＳ Ｐゴシック" panose="020B0600070205080204" pitchFamily="50" charset="-128"/>
              </a:rPr>
              <a:t>\</a:t>
            </a:r>
            <a:r>
              <a:rPr lang="en-US" altLang="ja-JP" sz="1600" dirty="0" err="1" smtClean="0">
                <a:latin typeface="Arial" panose="020B0604020202020204" pitchFamily="34" charset="0"/>
                <a:ea typeface="ＭＳ Ｐゴシック" panose="020B0600070205080204" pitchFamily="50" charset="-128"/>
              </a:rPr>
              <a:t>make_lib</a:t>
            </a:r>
            <a:r>
              <a:rPr lang="en-US" altLang="ja-JP" sz="1600" dirty="0" smtClean="0">
                <a:latin typeface="Arial" panose="020B0604020202020204" pitchFamily="34" charset="0"/>
                <a:ea typeface="ＭＳ Ｐゴシック" panose="020B0600070205080204" pitchFamily="50" charset="-128"/>
              </a:rPr>
              <a:t>\T4_Library\</a:t>
            </a:r>
            <a:r>
              <a:rPr lang="en-US" altLang="ja-JP" sz="1600" dirty="0" err="1" smtClean="0">
                <a:latin typeface="Arial" panose="020B0604020202020204" pitchFamily="34" charset="0"/>
                <a:ea typeface="ＭＳ Ｐゴシック" panose="020B0600070205080204" pitchFamily="50" charset="-128"/>
              </a:rPr>
              <a:t>cs</a:t>
            </a:r>
            <a:r>
              <a:rPr lang="en-US" altLang="ja-JP" sz="1600" dirty="0" smtClean="0">
                <a:latin typeface="Arial" panose="020B0604020202020204" pitchFamily="34" charset="0"/>
                <a:ea typeface="ＭＳ Ｐゴシック" panose="020B0600070205080204" pitchFamily="50" charset="-128"/>
              </a:rPr>
              <a:t>\</a:t>
            </a:r>
            <a:r>
              <a:rPr lang="en-US" altLang="ja-JP" sz="1600" dirty="0" err="1" smtClean="0">
                <a:latin typeface="Arial" panose="020B0604020202020204" pitchFamily="34" charset="0"/>
                <a:ea typeface="ＭＳ Ｐゴシック" panose="020B0600070205080204" pitchFamily="50" charset="-128"/>
              </a:rPr>
              <a:t>rx_ether</a:t>
            </a:r>
            <a:r>
              <a:rPr lang="en-US" altLang="ja-JP" sz="1600" dirty="0" smtClean="0">
                <a:latin typeface="Arial" panose="020B0604020202020204" pitchFamily="34" charset="0"/>
                <a:ea typeface="ＭＳ Ｐゴシック" panose="020B0600070205080204" pitchFamily="50" charset="-128"/>
              </a:rPr>
              <a:t>\</a:t>
            </a:r>
            <a:r>
              <a:rPr lang="en-US" altLang="ja-JP" sz="1600" dirty="0" err="1" smtClean="0">
                <a:latin typeface="Arial" panose="020B0604020202020204" pitchFamily="34" charset="0"/>
                <a:ea typeface="ＭＳ Ｐゴシック" panose="020B0600070205080204" pitchFamily="50" charset="-128"/>
              </a:rPr>
              <a:t>rx_ether.mtpj</a:t>
            </a:r>
            <a:r>
              <a:rPr lang="en-US" altLang="ja-JP" sz="1600" dirty="0" smtClean="0">
                <a:latin typeface="Arial" panose="020B0604020202020204" pitchFamily="34" charset="0"/>
                <a:ea typeface="ＭＳ Ｐゴシック" panose="020B0600070205080204" pitchFamily="50" charset="-128"/>
              </a:rPr>
              <a:t> </a:t>
            </a:r>
            <a:r>
              <a:rPr lang="ja-JP" altLang="en-US" sz="1600" dirty="0" smtClean="0">
                <a:latin typeface="Arial" panose="020B0604020202020204" pitchFamily="34" charset="0"/>
                <a:ea typeface="ＭＳ Ｐゴシック" panose="020B0600070205080204" pitchFamily="50" charset="-128"/>
              </a:rPr>
              <a:t>を起動</a:t>
            </a:r>
            <a:endParaRPr lang="en-US" altLang="ja-JP" sz="1600" dirty="0" smtClean="0">
              <a:latin typeface="Arial" panose="020B0604020202020204" pitchFamily="34" charset="0"/>
              <a:ea typeface="ＭＳ Ｐゴシック" panose="020B0600070205080204" pitchFamily="50" charset="-128"/>
            </a:endParaRPr>
          </a:p>
          <a:p>
            <a:pPr>
              <a:lnSpc>
                <a:spcPct val="100000"/>
              </a:lnSpc>
              <a:buClrTx/>
              <a:buNone/>
            </a:pPr>
            <a:r>
              <a:rPr lang="ja-JP" altLang="en-US" sz="1600" dirty="0" smtClean="0">
                <a:latin typeface="Arial" panose="020B0604020202020204" pitchFamily="34" charset="0"/>
                <a:ea typeface="ＭＳ Ｐゴシック" panose="020B0600070205080204" pitchFamily="50" charset="-128"/>
              </a:rPr>
              <a:t>注意： </a:t>
            </a:r>
            <a:r>
              <a:rPr lang="en-US" altLang="ja-JP" sz="1600" dirty="0" smtClean="0">
                <a:latin typeface="Arial" panose="020B0604020202020204" pitchFamily="34" charset="0"/>
                <a:ea typeface="ＭＳ Ｐゴシック" panose="020B0600070205080204" pitchFamily="50" charset="-128"/>
              </a:rPr>
              <a:t>CS+ </a:t>
            </a:r>
            <a:r>
              <a:rPr lang="ja-JP" altLang="en-US" sz="1600" dirty="0" smtClean="0">
                <a:latin typeface="Arial" panose="020B0604020202020204" pitchFamily="34" charset="0"/>
                <a:ea typeface="ＭＳ Ｐゴシック" panose="020B0600070205080204" pitchFamily="50" charset="-128"/>
              </a:rPr>
              <a:t>という</a:t>
            </a:r>
            <a:r>
              <a:rPr lang="en-US" altLang="ja-JP" sz="1600" dirty="0" smtClean="0">
                <a:latin typeface="Arial" panose="020B0604020202020204" pitchFamily="34" charset="0"/>
                <a:ea typeface="ＭＳ Ｐゴシック" panose="020B0600070205080204" pitchFamily="50" charset="-128"/>
              </a:rPr>
              <a:t>IDE</a:t>
            </a:r>
            <a:r>
              <a:rPr lang="ja-JP" altLang="en-US" sz="1600" dirty="0" smtClean="0">
                <a:latin typeface="Arial" panose="020B0604020202020204" pitchFamily="34" charset="0"/>
                <a:ea typeface="ＭＳ Ｐゴシック" panose="020B0600070205080204" pitchFamily="50" charset="-128"/>
              </a:rPr>
              <a:t>のインストールが必要</a:t>
            </a:r>
            <a:endParaRPr lang="en-US" altLang="ja-JP" sz="1600" dirty="0" smtClean="0">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1331888020"/>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kumimoji="1" lang="en-US" altLang="ja-JP" cap="all" dirty="0">
                <a:latin typeface="Meiryo UI" panose="020B0604030504040204" pitchFamily="34" charset="-128"/>
                <a:ea typeface="Meiryo UI" panose="020B0604030504040204" pitchFamily="34" charset="-128"/>
                <a:cs typeface="Meiryo UI" panose="020B0604030504040204" pitchFamily="34" charset="-128"/>
              </a:rPr>
              <a:t>TCP/IP</a:t>
            </a:r>
            <a:r>
              <a:rPr kumimoji="1" lang="ja-JP" altLang="en-US" cap="all" dirty="0">
                <a:latin typeface="Meiryo UI" panose="020B0604030504040204" pitchFamily="34" charset="-128"/>
                <a:ea typeface="Meiryo UI" panose="020B0604030504040204" pitchFamily="34" charset="-128"/>
                <a:cs typeface="Meiryo UI" panose="020B0604030504040204" pitchFamily="34" charset="-128"/>
              </a:rPr>
              <a:t>内部のソースコードレベルデバッグの手法</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225</a:t>
            </a:fld>
            <a:endParaRPr lang="de-DE" dirty="0"/>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432" y="1700808"/>
            <a:ext cx="7848872" cy="4461464"/>
          </a:xfrm>
          <a:prstGeom prst="rect">
            <a:avLst/>
          </a:prstGeom>
        </p:spPr>
      </p:pic>
      <p:sp>
        <p:nvSpPr>
          <p:cNvPr id="7" name="Rectangle 5"/>
          <p:cNvSpPr>
            <a:spLocks noChangeArrowheads="1"/>
          </p:cNvSpPr>
          <p:nvPr/>
        </p:nvSpPr>
        <p:spPr bwMode="auto">
          <a:xfrm>
            <a:off x="1354464" y="3905644"/>
            <a:ext cx="2365272" cy="243436"/>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8" name="直線矢印コネクタ 7"/>
          <p:cNvCxnSpPr>
            <a:stCxn id="7" idx="3"/>
            <a:endCxn id="9" idx="2"/>
          </p:cNvCxnSpPr>
          <p:nvPr/>
        </p:nvCxnSpPr>
        <p:spPr>
          <a:xfrm flipV="1">
            <a:off x="3719736" y="2780928"/>
            <a:ext cx="3240360" cy="124643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5"/>
          <p:cNvSpPr>
            <a:spLocks noChangeArrowheads="1"/>
          </p:cNvSpPr>
          <p:nvPr/>
        </p:nvSpPr>
        <p:spPr bwMode="auto">
          <a:xfrm>
            <a:off x="6096000" y="2132856"/>
            <a:ext cx="1728192" cy="648072"/>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10" name="Rectangle 5"/>
          <p:cNvSpPr>
            <a:spLocks noChangeArrowheads="1"/>
          </p:cNvSpPr>
          <p:nvPr/>
        </p:nvSpPr>
        <p:spPr bwMode="auto">
          <a:xfrm>
            <a:off x="2855640" y="1901605"/>
            <a:ext cx="504056" cy="375267"/>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13" name="直線矢印コネクタ 12"/>
          <p:cNvCxnSpPr>
            <a:stCxn id="9" idx="1"/>
            <a:endCxn id="10" idx="3"/>
          </p:cNvCxnSpPr>
          <p:nvPr/>
        </p:nvCxnSpPr>
        <p:spPr>
          <a:xfrm flipH="1" flipV="1">
            <a:off x="3359696" y="2089239"/>
            <a:ext cx="2736304" cy="36765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5"/>
          <p:cNvSpPr>
            <a:spLocks noChangeArrowheads="1"/>
          </p:cNvSpPr>
          <p:nvPr/>
        </p:nvSpPr>
        <p:spPr bwMode="auto">
          <a:xfrm>
            <a:off x="1354464" y="4588680"/>
            <a:ext cx="2365272" cy="243436"/>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19" name="直線矢印コネクタ 18"/>
          <p:cNvCxnSpPr>
            <a:stCxn id="18" idx="3"/>
            <a:endCxn id="9" idx="2"/>
          </p:cNvCxnSpPr>
          <p:nvPr/>
        </p:nvCxnSpPr>
        <p:spPr>
          <a:xfrm flipV="1">
            <a:off x="3719736" y="2780928"/>
            <a:ext cx="3240360" cy="192947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 Box 11"/>
          <p:cNvSpPr txBox="1">
            <a:spLocks noChangeArrowheads="1"/>
          </p:cNvSpPr>
          <p:nvPr/>
        </p:nvSpPr>
        <p:spPr bwMode="auto">
          <a:xfrm>
            <a:off x="3719736" y="4071146"/>
            <a:ext cx="2880320" cy="338554"/>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None/>
            </a:pPr>
            <a:r>
              <a:rPr lang="en-US" altLang="ja-JP" sz="1600" dirty="0" smtClean="0">
                <a:latin typeface="Arial" panose="020B0604020202020204" pitchFamily="34" charset="0"/>
                <a:ea typeface="ＭＳ Ｐゴシック" panose="020B0600070205080204" pitchFamily="50" charset="-128"/>
              </a:rPr>
              <a:t>big </a:t>
            </a:r>
            <a:r>
              <a:rPr lang="ja-JP" altLang="en-US" sz="1600" dirty="0" smtClean="0">
                <a:latin typeface="Arial" panose="020B0604020202020204" pitchFamily="34" charset="0"/>
                <a:ea typeface="ＭＳ Ｐゴシック" panose="020B0600070205080204" pitchFamily="50" charset="-128"/>
              </a:rPr>
              <a:t>か </a:t>
            </a:r>
            <a:r>
              <a:rPr lang="en-US" altLang="ja-JP" sz="1600" dirty="0" smtClean="0">
                <a:latin typeface="Arial" panose="020B0604020202020204" pitchFamily="34" charset="0"/>
                <a:ea typeface="ＭＳ Ｐゴシック" panose="020B0600070205080204" pitchFamily="50" charset="-128"/>
              </a:rPr>
              <a:t>little(default) </a:t>
            </a:r>
            <a:r>
              <a:rPr lang="ja-JP" altLang="en-US" sz="1600" dirty="0" err="1" smtClean="0">
                <a:latin typeface="Arial" panose="020B0604020202020204" pitchFamily="34" charset="0"/>
                <a:ea typeface="ＭＳ Ｐゴシック" panose="020B0600070205080204" pitchFamily="50" charset="-128"/>
              </a:rPr>
              <a:t>かを</a:t>
            </a:r>
            <a:r>
              <a:rPr lang="ja-JP" altLang="en-US" sz="1600" dirty="0" smtClean="0">
                <a:latin typeface="Arial" panose="020B0604020202020204" pitchFamily="34" charset="0"/>
                <a:ea typeface="ＭＳ Ｐゴシック" panose="020B0600070205080204" pitchFamily="50" charset="-128"/>
              </a:rPr>
              <a:t>選択</a:t>
            </a:r>
            <a:endParaRPr lang="en-US" altLang="ja-JP" sz="1600" dirty="0" smtClean="0">
              <a:latin typeface="Arial" panose="020B0604020202020204" pitchFamily="34" charset="0"/>
              <a:ea typeface="ＭＳ Ｐゴシック" panose="020B0600070205080204" pitchFamily="50" charset="-128"/>
            </a:endParaRPr>
          </a:p>
        </p:txBody>
      </p:sp>
      <p:sp>
        <p:nvSpPr>
          <p:cNvPr id="22" name="Text Box 11"/>
          <p:cNvSpPr txBox="1">
            <a:spLocks noChangeArrowheads="1"/>
          </p:cNvSpPr>
          <p:nvPr/>
        </p:nvSpPr>
        <p:spPr bwMode="auto">
          <a:xfrm>
            <a:off x="7536160" y="2731316"/>
            <a:ext cx="2880320" cy="338554"/>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None/>
            </a:pPr>
            <a:r>
              <a:rPr lang="en-US" altLang="ja-JP" sz="1600" dirty="0" smtClean="0">
                <a:latin typeface="Arial" panose="020B0604020202020204" pitchFamily="34" charset="0"/>
                <a:ea typeface="ＭＳ Ｐゴシック" panose="020B0600070205080204" pitchFamily="50" charset="-128"/>
              </a:rPr>
              <a:t>Debug</a:t>
            </a:r>
            <a:r>
              <a:rPr lang="ja-JP" altLang="en-US" sz="1600" dirty="0" smtClean="0">
                <a:latin typeface="Arial" panose="020B0604020202020204" pitchFamily="34" charset="0"/>
                <a:ea typeface="ＭＳ Ｐゴシック" panose="020B0600070205080204" pitchFamily="50" charset="-128"/>
              </a:rPr>
              <a:t>ビルドを選択</a:t>
            </a:r>
            <a:endParaRPr lang="en-US" altLang="ja-JP" sz="1600" dirty="0" smtClean="0">
              <a:latin typeface="Arial" panose="020B0604020202020204" pitchFamily="34" charset="0"/>
              <a:ea typeface="ＭＳ Ｐゴシック" panose="020B0600070205080204" pitchFamily="50" charset="-128"/>
            </a:endParaRPr>
          </a:p>
        </p:txBody>
      </p:sp>
      <p:sp>
        <p:nvSpPr>
          <p:cNvPr id="23" name="Text Box 11"/>
          <p:cNvSpPr txBox="1">
            <a:spLocks noChangeArrowheads="1"/>
          </p:cNvSpPr>
          <p:nvPr/>
        </p:nvSpPr>
        <p:spPr bwMode="auto">
          <a:xfrm>
            <a:off x="3358877" y="1598563"/>
            <a:ext cx="1729011" cy="338554"/>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None/>
            </a:pPr>
            <a:r>
              <a:rPr lang="ja-JP" altLang="en-US" sz="1600" dirty="0" smtClean="0">
                <a:latin typeface="Arial" panose="020B0604020202020204" pitchFamily="34" charset="0"/>
                <a:ea typeface="ＭＳ Ｐゴシック" panose="020B0600070205080204" pitchFamily="50" charset="-128"/>
              </a:rPr>
              <a:t>すべてをビルド</a:t>
            </a:r>
            <a:endParaRPr lang="en-US" altLang="ja-JP" sz="1600" dirty="0" smtClean="0">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635138115"/>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kumimoji="1" lang="en-US" altLang="ja-JP" cap="all" dirty="0">
                <a:latin typeface="Meiryo UI" panose="020B0604030504040204" pitchFamily="34" charset="-128"/>
                <a:ea typeface="Meiryo UI" panose="020B0604030504040204" pitchFamily="34" charset="-128"/>
                <a:cs typeface="Meiryo UI" panose="020B0604030504040204" pitchFamily="34" charset="-128"/>
              </a:rPr>
              <a:t>TCP/IP</a:t>
            </a:r>
            <a:r>
              <a:rPr kumimoji="1" lang="ja-JP" altLang="en-US" cap="all" dirty="0">
                <a:latin typeface="Meiryo UI" panose="020B0604030504040204" pitchFamily="34" charset="-128"/>
                <a:ea typeface="Meiryo UI" panose="020B0604030504040204" pitchFamily="34" charset="-128"/>
                <a:cs typeface="Meiryo UI" panose="020B0604030504040204" pitchFamily="34" charset="-128"/>
              </a:rPr>
              <a:t>内部のソースコードレベルデバッグの手法</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226</a:t>
            </a:fld>
            <a:endParaRPr lang="de-DE"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520" y="1603143"/>
            <a:ext cx="6460375" cy="4681270"/>
          </a:xfrm>
          <a:prstGeom prst="rect">
            <a:avLst/>
          </a:prstGeom>
        </p:spPr>
      </p:pic>
      <p:sp>
        <p:nvSpPr>
          <p:cNvPr id="5" name="Rectangle 5"/>
          <p:cNvSpPr>
            <a:spLocks noChangeArrowheads="1"/>
          </p:cNvSpPr>
          <p:nvPr/>
        </p:nvSpPr>
        <p:spPr bwMode="auto">
          <a:xfrm>
            <a:off x="3214728" y="3140968"/>
            <a:ext cx="1225088" cy="243436"/>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6" name="Rectangle 5"/>
          <p:cNvSpPr>
            <a:spLocks noChangeArrowheads="1"/>
          </p:cNvSpPr>
          <p:nvPr/>
        </p:nvSpPr>
        <p:spPr bwMode="auto">
          <a:xfrm>
            <a:off x="2351584" y="1844824"/>
            <a:ext cx="3240360" cy="243436"/>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7" name="Rectangle 5"/>
          <p:cNvSpPr>
            <a:spLocks noChangeArrowheads="1"/>
          </p:cNvSpPr>
          <p:nvPr/>
        </p:nvSpPr>
        <p:spPr bwMode="auto">
          <a:xfrm>
            <a:off x="3719736" y="4081386"/>
            <a:ext cx="3168352" cy="243436"/>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8" name="直線矢印コネクタ 7"/>
          <p:cNvCxnSpPr>
            <a:stCxn id="6" idx="2"/>
            <a:endCxn id="5" idx="0"/>
          </p:cNvCxnSpPr>
          <p:nvPr/>
        </p:nvCxnSpPr>
        <p:spPr>
          <a:xfrm flipH="1">
            <a:off x="3827272" y="2088260"/>
            <a:ext cx="144492" cy="105270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a:stCxn id="5" idx="2"/>
            <a:endCxn id="7" idx="0"/>
          </p:cNvCxnSpPr>
          <p:nvPr/>
        </p:nvCxnSpPr>
        <p:spPr>
          <a:xfrm>
            <a:off x="3827272" y="3384404"/>
            <a:ext cx="1476640" cy="69698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 Box 11"/>
          <p:cNvSpPr txBox="1">
            <a:spLocks noChangeArrowheads="1"/>
          </p:cNvSpPr>
          <p:nvPr/>
        </p:nvSpPr>
        <p:spPr bwMode="auto">
          <a:xfrm>
            <a:off x="5579181" y="2020439"/>
            <a:ext cx="2461036" cy="338554"/>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None/>
            </a:pPr>
            <a:r>
              <a:rPr lang="en-US" altLang="ja-JP" sz="1600" dirty="0" smtClean="0">
                <a:latin typeface="Arial" panose="020B0604020202020204" pitchFamily="34" charset="0"/>
                <a:ea typeface="ＭＳ Ｐゴシック" panose="020B0600070205080204" pitchFamily="50" charset="-128"/>
              </a:rPr>
              <a:t>Debug</a:t>
            </a:r>
            <a:r>
              <a:rPr lang="ja-JP" altLang="en-US" sz="1600" dirty="0" smtClean="0">
                <a:latin typeface="Arial" panose="020B0604020202020204" pitchFamily="34" charset="0"/>
                <a:ea typeface="ＭＳ Ｐゴシック" panose="020B0600070205080204" pitchFamily="50" charset="-128"/>
              </a:rPr>
              <a:t>ビルド出力フォルダ</a:t>
            </a:r>
            <a:endParaRPr lang="en-US" altLang="ja-JP" sz="1600" dirty="0" smtClean="0">
              <a:latin typeface="Arial" panose="020B0604020202020204" pitchFamily="34" charset="0"/>
              <a:ea typeface="ＭＳ Ｐゴシック" panose="020B0600070205080204" pitchFamily="50" charset="-128"/>
            </a:endParaRPr>
          </a:p>
        </p:txBody>
      </p:sp>
      <p:sp>
        <p:nvSpPr>
          <p:cNvPr id="16" name="Text Box 11"/>
          <p:cNvSpPr txBox="1">
            <a:spLocks noChangeArrowheads="1"/>
          </p:cNvSpPr>
          <p:nvPr/>
        </p:nvSpPr>
        <p:spPr bwMode="auto">
          <a:xfrm>
            <a:off x="6744073" y="3800137"/>
            <a:ext cx="4536504" cy="338554"/>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None/>
            </a:pPr>
            <a:r>
              <a:rPr lang="ja-JP" altLang="en-US" sz="1600" dirty="0" smtClean="0">
                <a:latin typeface="Arial" panose="020B0604020202020204" pitchFamily="34" charset="0"/>
                <a:ea typeface="ＭＳ Ｐゴシック" panose="020B0600070205080204" pitchFamily="50" charset="-128"/>
              </a:rPr>
              <a:t>動作確認中のプロジェクトの</a:t>
            </a:r>
            <a:r>
              <a:rPr lang="en-US" altLang="ja-JP" sz="1600" dirty="0" smtClean="0">
                <a:latin typeface="Arial" panose="020B0604020202020204" pitchFamily="34" charset="0"/>
                <a:ea typeface="ＭＳ Ｐゴシック" panose="020B0600070205080204" pitchFamily="50" charset="-128"/>
              </a:rPr>
              <a:t>T4</a:t>
            </a:r>
            <a:r>
              <a:rPr lang="ja-JP" altLang="en-US" sz="1600" dirty="0" smtClean="0">
                <a:latin typeface="Arial" panose="020B0604020202020204" pitchFamily="34" charset="0"/>
                <a:ea typeface="ＭＳ Ｐゴシック" panose="020B0600070205080204" pitchFamily="50" charset="-128"/>
              </a:rPr>
              <a:t>ライブラリフォルダ</a:t>
            </a:r>
            <a:endParaRPr lang="en-US" altLang="ja-JP" sz="1600" dirty="0" smtClean="0">
              <a:latin typeface="Arial" panose="020B0604020202020204" pitchFamily="34" charset="0"/>
              <a:ea typeface="ＭＳ Ｐゴシック" panose="020B0600070205080204" pitchFamily="50" charset="-128"/>
            </a:endParaRPr>
          </a:p>
        </p:txBody>
      </p:sp>
      <p:sp>
        <p:nvSpPr>
          <p:cNvPr id="17" name="Text Box 11"/>
          <p:cNvSpPr txBox="1">
            <a:spLocks noChangeArrowheads="1"/>
          </p:cNvSpPr>
          <p:nvPr/>
        </p:nvSpPr>
        <p:spPr bwMode="auto">
          <a:xfrm>
            <a:off x="6600056" y="5579835"/>
            <a:ext cx="5136533" cy="338554"/>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None/>
            </a:pPr>
            <a:r>
              <a:rPr lang="ja-JP" altLang="en-US" sz="1600" dirty="0" smtClean="0">
                <a:latin typeface="Arial" panose="020B0604020202020204" pitchFamily="34" charset="0"/>
                <a:ea typeface="ＭＳ Ｐゴシック" panose="020B0600070205080204" pitchFamily="50" charset="-128"/>
              </a:rPr>
              <a:t>ライブラリファイルをドラッグ</a:t>
            </a:r>
            <a:r>
              <a:rPr lang="en-US" altLang="ja-JP" sz="1600" dirty="0" smtClean="0">
                <a:latin typeface="Arial" panose="020B0604020202020204" pitchFamily="34" charset="0"/>
                <a:ea typeface="ＭＳ Ｐゴシック" panose="020B0600070205080204" pitchFamily="50" charset="-128"/>
              </a:rPr>
              <a:t>&amp;</a:t>
            </a:r>
            <a:r>
              <a:rPr lang="ja-JP" altLang="en-US" sz="1600" dirty="0" smtClean="0">
                <a:latin typeface="Arial" panose="020B0604020202020204" pitchFamily="34" charset="0"/>
                <a:ea typeface="ＭＳ Ｐゴシック" panose="020B0600070205080204" pitchFamily="50" charset="-128"/>
              </a:rPr>
              <a:t>ドロップして上書き保存</a:t>
            </a:r>
            <a:endParaRPr lang="en-US" altLang="ja-JP" sz="1600" dirty="0" smtClean="0">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1228936995"/>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kumimoji="1" lang="en-US" altLang="ja-JP" cap="all" dirty="0">
                <a:latin typeface="Meiryo UI" panose="020B0604030504040204" pitchFamily="34" charset="-128"/>
                <a:ea typeface="Meiryo UI" panose="020B0604030504040204" pitchFamily="34" charset="-128"/>
                <a:cs typeface="Meiryo UI" panose="020B0604030504040204" pitchFamily="34" charset="-128"/>
              </a:rPr>
              <a:t>TCP/IP</a:t>
            </a:r>
            <a:r>
              <a:rPr kumimoji="1" lang="ja-JP" altLang="en-US" cap="all" dirty="0">
                <a:latin typeface="Meiryo UI" panose="020B0604030504040204" pitchFamily="34" charset="-128"/>
                <a:ea typeface="Meiryo UI" panose="020B0604030504040204" pitchFamily="34" charset="-128"/>
                <a:cs typeface="Meiryo UI" panose="020B0604030504040204" pitchFamily="34" charset="-128"/>
              </a:rPr>
              <a:t>内部のソースコードレベルデバッグの手法</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227</a:t>
            </a:fld>
            <a:endParaRPr lang="de-DE"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432" y="1556792"/>
            <a:ext cx="8280920" cy="4735140"/>
          </a:xfrm>
          <a:prstGeom prst="rect">
            <a:avLst/>
          </a:prstGeom>
        </p:spPr>
      </p:pic>
      <p:sp>
        <p:nvSpPr>
          <p:cNvPr id="5" name="Rectangle 5"/>
          <p:cNvSpPr>
            <a:spLocks noChangeArrowheads="1"/>
          </p:cNvSpPr>
          <p:nvPr/>
        </p:nvSpPr>
        <p:spPr bwMode="auto">
          <a:xfrm>
            <a:off x="1847528" y="3212976"/>
            <a:ext cx="3312368" cy="2880320"/>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6" name="Text Box 11"/>
          <p:cNvSpPr txBox="1">
            <a:spLocks noChangeArrowheads="1"/>
          </p:cNvSpPr>
          <p:nvPr/>
        </p:nvSpPr>
        <p:spPr bwMode="auto">
          <a:xfrm>
            <a:off x="5015880" y="3755085"/>
            <a:ext cx="6840760" cy="1077218"/>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None/>
            </a:pPr>
            <a:r>
              <a:rPr lang="en-US" altLang="ja-JP" sz="1600" dirty="0" smtClean="0">
                <a:latin typeface="Arial" panose="020B0604020202020204" pitchFamily="34" charset="0"/>
                <a:ea typeface="ＭＳ Ｐゴシック" panose="020B0600070205080204" pitchFamily="50" charset="-128"/>
              </a:rPr>
              <a:t>\r_t4_driver_rx\</a:t>
            </a:r>
            <a:r>
              <a:rPr lang="en-US" altLang="ja-JP" sz="1600" dirty="0" err="1" smtClean="0">
                <a:latin typeface="Arial" panose="020B0604020202020204" pitchFamily="34" charset="0"/>
                <a:ea typeface="ＭＳ Ｐゴシック" panose="020B0600070205080204" pitchFamily="50" charset="-128"/>
              </a:rPr>
              <a:t>src</a:t>
            </a:r>
            <a:r>
              <a:rPr lang="en-US" altLang="ja-JP" sz="1600" dirty="0" smtClean="0">
                <a:latin typeface="Arial" panose="020B0604020202020204" pitchFamily="34" charset="0"/>
                <a:ea typeface="ＭＳ Ｐゴシック" panose="020B0600070205080204" pitchFamily="50" charset="-128"/>
              </a:rPr>
              <a:t>\t4_driver.c </a:t>
            </a:r>
            <a:r>
              <a:rPr lang="ja-JP" altLang="en-US" sz="1600" dirty="0" smtClean="0">
                <a:latin typeface="Arial" panose="020B0604020202020204" pitchFamily="34" charset="0"/>
                <a:ea typeface="ＭＳ Ｐゴシック" panose="020B0600070205080204" pitchFamily="50" charset="-128"/>
              </a:rPr>
              <a:t>の </a:t>
            </a:r>
            <a:r>
              <a:rPr lang="en-US" altLang="ja-JP" sz="1600" dirty="0" err="1" smtClean="0">
                <a:latin typeface="Arial" panose="020B0604020202020204" pitchFamily="34" charset="0"/>
                <a:ea typeface="ＭＳ Ｐゴシック" panose="020B0600070205080204" pitchFamily="50" charset="-128"/>
              </a:rPr>
              <a:t>timer_interrupt</a:t>
            </a:r>
            <a:r>
              <a:rPr lang="en-US" altLang="ja-JP" sz="1600" dirty="0" smtClean="0">
                <a:latin typeface="Arial" panose="020B0604020202020204" pitchFamily="34" charset="0"/>
                <a:ea typeface="ＭＳ Ｐゴシック" panose="020B0600070205080204" pitchFamily="50" charset="-128"/>
              </a:rPr>
              <a:t>()</a:t>
            </a:r>
            <a:r>
              <a:rPr lang="ja-JP" altLang="en-US" sz="1600" dirty="0" smtClean="0">
                <a:latin typeface="Arial" panose="020B0604020202020204" pitchFamily="34" charset="0"/>
                <a:ea typeface="ＭＳ Ｐゴシック" panose="020B0600070205080204" pitchFamily="50" charset="-128"/>
              </a:rPr>
              <a:t>で呼び出される</a:t>
            </a:r>
            <a:endParaRPr lang="en-US" altLang="ja-JP" sz="1600" dirty="0" smtClean="0">
              <a:latin typeface="Arial" panose="020B0604020202020204" pitchFamily="34" charset="0"/>
              <a:ea typeface="ＭＳ Ｐゴシック" panose="020B0600070205080204" pitchFamily="50" charset="-128"/>
            </a:endParaRPr>
          </a:p>
          <a:p>
            <a:pPr>
              <a:lnSpc>
                <a:spcPct val="100000"/>
              </a:lnSpc>
              <a:buClrTx/>
              <a:buNone/>
            </a:pPr>
            <a:r>
              <a:rPr lang="en-US" altLang="ja-JP" sz="1600" dirty="0" smtClean="0">
                <a:latin typeface="Arial" panose="020B0604020202020204" pitchFamily="34" charset="0"/>
                <a:ea typeface="ＭＳ Ｐゴシック" panose="020B0600070205080204" pitchFamily="50" charset="-128"/>
              </a:rPr>
              <a:t>_</a:t>
            </a:r>
            <a:r>
              <a:rPr lang="en-US" altLang="ja-JP" sz="1600" dirty="0" err="1" smtClean="0">
                <a:latin typeface="Arial" panose="020B0604020202020204" pitchFamily="34" charset="0"/>
                <a:ea typeface="ＭＳ Ｐゴシック" panose="020B0600070205080204" pitchFamily="50" charset="-128"/>
              </a:rPr>
              <a:t>process_tcpip</a:t>
            </a:r>
            <a:r>
              <a:rPr lang="en-US" altLang="ja-JP" sz="1600" dirty="0" smtClean="0">
                <a:latin typeface="Arial" panose="020B0604020202020204" pitchFamily="34" charset="0"/>
                <a:ea typeface="ＭＳ Ｐゴシック" panose="020B0600070205080204" pitchFamily="50" charset="-128"/>
              </a:rPr>
              <a:t>()</a:t>
            </a:r>
            <a:r>
              <a:rPr lang="ja-JP" altLang="en-US" sz="1600" dirty="0" smtClean="0">
                <a:latin typeface="Arial" panose="020B0604020202020204" pitchFamily="34" charset="0"/>
                <a:ea typeface="ＭＳ Ｐゴシック" panose="020B0600070205080204" pitchFamily="50" charset="-128"/>
              </a:rPr>
              <a:t>が</a:t>
            </a:r>
            <a:r>
              <a:rPr lang="en-US" altLang="ja-JP" sz="1600" dirty="0" smtClean="0">
                <a:latin typeface="Arial" panose="020B0604020202020204" pitchFamily="34" charset="0"/>
                <a:ea typeface="ＭＳ Ｐゴシック" panose="020B0600070205080204" pitchFamily="50" charset="-128"/>
              </a:rPr>
              <a:t>T4</a:t>
            </a:r>
            <a:r>
              <a:rPr lang="ja-JP" altLang="en-US" sz="1600" dirty="0" smtClean="0">
                <a:latin typeface="Arial" panose="020B0604020202020204" pitchFamily="34" charset="0"/>
                <a:ea typeface="ＭＳ Ｐゴシック" panose="020B0600070205080204" pitchFamily="50" charset="-128"/>
              </a:rPr>
              <a:t>ライブラリの処理の入口。</a:t>
            </a:r>
            <a:endParaRPr lang="en-US" altLang="ja-JP" sz="1600" dirty="0" smtClean="0">
              <a:latin typeface="Arial" panose="020B0604020202020204" pitchFamily="34" charset="0"/>
              <a:ea typeface="ＭＳ Ｐゴシック" panose="020B0600070205080204" pitchFamily="50" charset="-128"/>
            </a:endParaRPr>
          </a:p>
          <a:p>
            <a:pPr>
              <a:lnSpc>
                <a:spcPct val="100000"/>
              </a:lnSpc>
              <a:buClrTx/>
              <a:buNone/>
            </a:pPr>
            <a:r>
              <a:rPr lang="en-US" altLang="ja-JP" sz="1600" dirty="0" smtClean="0">
                <a:latin typeface="Arial" panose="020B0604020202020204" pitchFamily="34" charset="0"/>
                <a:ea typeface="ＭＳ Ｐゴシック" panose="020B0600070205080204" pitchFamily="50" charset="-128"/>
              </a:rPr>
              <a:t>t4_driver.c </a:t>
            </a:r>
            <a:r>
              <a:rPr lang="ja-JP" altLang="en-US" sz="1600" dirty="0" smtClean="0">
                <a:latin typeface="Arial" panose="020B0604020202020204" pitchFamily="34" charset="0"/>
                <a:ea typeface="ＭＳ Ｐゴシック" panose="020B0600070205080204" pitchFamily="50" charset="-128"/>
              </a:rPr>
              <a:t>の </a:t>
            </a:r>
            <a:r>
              <a:rPr lang="en-US" altLang="ja-JP" sz="1600" dirty="0" smtClean="0">
                <a:latin typeface="Arial" panose="020B0604020202020204" pitchFamily="34" charset="0"/>
                <a:ea typeface="ＭＳ Ｐゴシック" panose="020B0600070205080204" pitchFamily="50" charset="-128"/>
              </a:rPr>
              <a:t>_</a:t>
            </a:r>
            <a:r>
              <a:rPr lang="en-US" altLang="ja-JP" sz="1600" dirty="0" err="1" smtClean="0">
                <a:latin typeface="Arial" panose="020B0604020202020204" pitchFamily="34" charset="0"/>
                <a:ea typeface="ＭＳ Ｐゴシック" panose="020B0600070205080204" pitchFamily="50" charset="-128"/>
              </a:rPr>
              <a:t>process_tcpip</a:t>
            </a:r>
            <a:r>
              <a:rPr lang="en-US" altLang="ja-JP" sz="1600" dirty="0" smtClean="0">
                <a:latin typeface="Arial" panose="020B0604020202020204" pitchFamily="34" charset="0"/>
                <a:ea typeface="ＭＳ Ｐゴシック" panose="020B0600070205080204" pitchFamily="50" charset="-128"/>
              </a:rPr>
              <a:t>()</a:t>
            </a:r>
            <a:r>
              <a:rPr lang="ja-JP" altLang="en-US" sz="1600" dirty="0" smtClean="0">
                <a:latin typeface="Arial" panose="020B0604020202020204" pitchFamily="34" charset="0"/>
                <a:ea typeface="ＭＳ Ｐゴシック" panose="020B0600070205080204" pitchFamily="50" charset="-128"/>
              </a:rPr>
              <a:t>呼び出しにブレークを貼り</a:t>
            </a:r>
            <a:endParaRPr lang="en-US" altLang="ja-JP" sz="1600" dirty="0" smtClean="0">
              <a:latin typeface="Arial" panose="020B0604020202020204" pitchFamily="34" charset="0"/>
              <a:ea typeface="ＭＳ Ｐゴシック" panose="020B0600070205080204" pitchFamily="50" charset="-128"/>
            </a:endParaRPr>
          </a:p>
          <a:p>
            <a:pPr>
              <a:lnSpc>
                <a:spcPct val="100000"/>
              </a:lnSpc>
              <a:buClrTx/>
              <a:buNone/>
            </a:pPr>
            <a:r>
              <a:rPr lang="ja-JP" altLang="en-US" sz="1600" dirty="0" smtClean="0">
                <a:latin typeface="Arial" panose="020B0604020202020204" pitchFamily="34" charset="0"/>
                <a:ea typeface="ＭＳ Ｐゴシック" panose="020B0600070205080204" pitchFamily="50" charset="-128"/>
              </a:rPr>
              <a:t>ステップ</a:t>
            </a:r>
            <a:r>
              <a:rPr lang="ja-JP" altLang="en-US" sz="1600" dirty="0">
                <a:latin typeface="Arial" panose="020B0604020202020204" pitchFamily="34" charset="0"/>
                <a:ea typeface="ＭＳ Ｐゴシック" panose="020B0600070205080204" pitchFamily="50" charset="-128"/>
              </a:rPr>
              <a:t>実行</a:t>
            </a:r>
            <a:r>
              <a:rPr lang="ja-JP" altLang="en-US" sz="1600" dirty="0" smtClean="0">
                <a:latin typeface="Arial" panose="020B0604020202020204" pitchFamily="34" charset="0"/>
                <a:ea typeface="ＭＳ Ｐゴシック" panose="020B0600070205080204" pitchFamily="50" charset="-128"/>
              </a:rPr>
              <a:t>することで、</a:t>
            </a:r>
            <a:r>
              <a:rPr lang="en-US" altLang="ja-JP" sz="1600" dirty="0" smtClean="0">
                <a:latin typeface="Arial" panose="020B0604020202020204" pitchFamily="34" charset="0"/>
                <a:ea typeface="ＭＳ Ｐゴシック" panose="020B0600070205080204" pitchFamily="50" charset="-128"/>
              </a:rPr>
              <a:t>T4</a:t>
            </a:r>
            <a:r>
              <a:rPr lang="ja-JP" altLang="en-US" sz="1600" dirty="0" smtClean="0">
                <a:latin typeface="Arial" panose="020B0604020202020204" pitchFamily="34" charset="0"/>
                <a:ea typeface="ＭＳ Ｐゴシック" panose="020B0600070205080204" pitchFamily="50" charset="-128"/>
              </a:rPr>
              <a:t>ライブラリ内部のソースコードレベルデバッグ可能。</a:t>
            </a:r>
            <a:endParaRPr lang="en-US" altLang="ja-JP" sz="1600" dirty="0" smtClean="0">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22035508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cap="none" dirty="0"/>
              <a:t>導入事例</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a:solidFill>
                  <a:srgbClr val="06418C"/>
                </a:solidFill>
              </a:rPr>
              <a:t>Page </a:t>
            </a:r>
            <a:fld id="{3FD030EF-7044-4946-962A-5D7D09BD1B34}" type="slidenum">
              <a:rPr lang="de-DE">
                <a:solidFill>
                  <a:srgbClr val="06418C"/>
                </a:solidFill>
              </a:rPr>
              <a:pPr algn="l"/>
              <a:t>23</a:t>
            </a:fld>
            <a:endParaRPr lang="de-DE" dirty="0">
              <a:solidFill>
                <a:srgbClr val="06418C"/>
              </a:solidFill>
            </a:endParaRPr>
          </a:p>
        </p:txBody>
      </p:sp>
      <p:pic>
        <p:nvPicPr>
          <p:cNvPr id="5" name="図 4"/>
          <p:cNvPicPr>
            <a:picLocks noChangeAspect="1"/>
          </p:cNvPicPr>
          <p:nvPr/>
        </p:nvPicPr>
        <p:blipFill>
          <a:blip r:embed="rId2"/>
          <a:stretch>
            <a:fillRect/>
          </a:stretch>
        </p:blipFill>
        <p:spPr>
          <a:xfrm>
            <a:off x="479376" y="1772816"/>
            <a:ext cx="5890066" cy="1920674"/>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323" y="4087108"/>
            <a:ext cx="10112198" cy="2078196"/>
          </a:xfrm>
          <a:prstGeom prst="rect">
            <a:avLst/>
          </a:prstGeom>
        </p:spPr>
      </p:pic>
      <p:sp>
        <p:nvSpPr>
          <p:cNvPr id="7" name="テキスト ボックス 6"/>
          <p:cNvSpPr txBox="1"/>
          <p:nvPr/>
        </p:nvSpPr>
        <p:spPr>
          <a:xfrm>
            <a:off x="7680176" y="2708920"/>
            <a:ext cx="4357283" cy="1477328"/>
          </a:xfrm>
          <a:prstGeom prst="rect">
            <a:avLst/>
          </a:prstGeom>
          <a:noFill/>
        </p:spPr>
        <p:txBody>
          <a:bodyPr wrap="none" rtlCol="0">
            <a:spAutoFit/>
          </a:bodyPr>
          <a:lstStyle/>
          <a:p>
            <a:r>
              <a:rPr kumimoji="1" lang="ja-JP" altLang="en-US" dirty="0" smtClean="0">
                <a:solidFill>
                  <a:srgbClr val="3C3C3B"/>
                </a:solidFill>
              </a:rPr>
              <a:t>✔ マイコン＋</a:t>
            </a:r>
            <a:r>
              <a:rPr kumimoji="1" lang="en-US" altLang="ja-JP" dirty="0" smtClean="0">
                <a:solidFill>
                  <a:srgbClr val="3C3C3B"/>
                </a:solidFill>
              </a:rPr>
              <a:t>TCP/IP</a:t>
            </a:r>
            <a:r>
              <a:rPr kumimoji="1" lang="ja-JP" altLang="en-US" dirty="0" smtClean="0">
                <a:solidFill>
                  <a:srgbClr val="3C3C3B"/>
                </a:solidFill>
              </a:rPr>
              <a:t>は容易ではない</a:t>
            </a:r>
            <a:endParaRPr kumimoji="1" lang="en-US" altLang="ja-JP" dirty="0" smtClean="0">
              <a:solidFill>
                <a:srgbClr val="3C3C3B"/>
              </a:solidFill>
            </a:endParaRPr>
          </a:p>
          <a:p>
            <a:endParaRPr kumimoji="1" lang="en-US" altLang="ja-JP" dirty="0">
              <a:solidFill>
                <a:srgbClr val="3C3C3B"/>
              </a:solidFill>
            </a:endParaRPr>
          </a:p>
          <a:p>
            <a:r>
              <a:rPr kumimoji="1" lang="ja-JP" altLang="en-US" dirty="0" smtClean="0">
                <a:solidFill>
                  <a:srgbClr val="3C3C3B"/>
                </a:solidFill>
              </a:rPr>
              <a:t>✔ ほとんどの人がこれを認識していない</a:t>
            </a:r>
            <a:endParaRPr kumimoji="1" lang="en-US" altLang="ja-JP" dirty="0" smtClean="0">
              <a:solidFill>
                <a:srgbClr val="3C3C3B"/>
              </a:solidFill>
            </a:endParaRPr>
          </a:p>
          <a:p>
            <a:endParaRPr kumimoji="1" lang="en-US" altLang="ja-JP" dirty="0">
              <a:solidFill>
                <a:srgbClr val="3C3C3B"/>
              </a:solidFill>
            </a:endParaRPr>
          </a:p>
          <a:p>
            <a:r>
              <a:rPr kumimoji="1" lang="ja-JP" altLang="en-US" dirty="0" smtClean="0">
                <a:solidFill>
                  <a:srgbClr val="3C3C3B"/>
                </a:solidFill>
              </a:rPr>
              <a:t>✔ だから</a:t>
            </a:r>
            <a:r>
              <a:rPr kumimoji="1" lang="en-US" altLang="ja-JP" dirty="0" smtClean="0">
                <a:solidFill>
                  <a:srgbClr val="3C3C3B"/>
                </a:solidFill>
              </a:rPr>
              <a:t>IoT</a:t>
            </a:r>
            <a:r>
              <a:rPr kumimoji="1" lang="ja-JP" altLang="en-US" dirty="0" smtClean="0">
                <a:solidFill>
                  <a:srgbClr val="3C3C3B"/>
                </a:solidFill>
              </a:rPr>
              <a:t>の導入が進まない</a:t>
            </a:r>
            <a:endParaRPr kumimoji="1" lang="en-US" altLang="ja-JP" dirty="0">
              <a:solidFill>
                <a:srgbClr val="3C3C3B"/>
              </a:solidFill>
            </a:endParaRPr>
          </a:p>
        </p:txBody>
      </p:sp>
      <p:cxnSp>
        <p:nvCxnSpPr>
          <p:cNvPr id="9" name="直線コネクタ 8"/>
          <p:cNvCxnSpPr/>
          <p:nvPr/>
        </p:nvCxnSpPr>
        <p:spPr>
          <a:xfrm>
            <a:off x="8651344" y="5039004"/>
            <a:ext cx="180020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0" name="直線コネクタ 9"/>
          <p:cNvCxnSpPr/>
          <p:nvPr/>
        </p:nvCxnSpPr>
        <p:spPr>
          <a:xfrm>
            <a:off x="695400" y="5301208"/>
            <a:ext cx="4968552" cy="0"/>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2638776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lgn="l"/>
            <a:r>
              <a:rPr lang="de-DE">
                <a:solidFill>
                  <a:srgbClr val="06418C"/>
                </a:solidFill>
              </a:rPr>
              <a:t>Page </a:t>
            </a:r>
            <a:fld id="{3FD030EF-7044-4946-962A-5D7D09BD1B34}" type="slidenum">
              <a:rPr lang="de-DE">
                <a:solidFill>
                  <a:srgbClr val="06418C"/>
                </a:solidFill>
              </a:rPr>
              <a:pPr algn="l"/>
              <a:t>24</a:t>
            </a:fld>
            <a:endParaRPr lang="de-DE" dirty="0">
              <a:solidFill>
                <a:srgbClr val="06418C"/>
              </a:solidFill>
            </a:endParaRPr>
          </a:p>
        </p:txBody>
      </p:sp>
      <p:sp>
        <p:nvSpPr>
          <p:cNvPr id="5" name="タイトル 1"/>
          <p:cNvSpPr>
            <a:spLocks noGrp="1"/>
          </p:cNvSpPr>
          <p:nvPr>
            <p:ph type="title"/>
          </p:nvPr>
        </p:nvSpPr>
        <p:spPr>
          <a:xfrm>
            <a:off x="1080000" y="923689"/>
            <a:ext cx="9000000" cy="455509"/>
          </a:xfrm>
        </p:spPr>
        <p:txBody>
          <a:bodyPr/>
          <a:lstStyle/>
          <a:p>
            <a:r>
              <a:rPr lang="ja-JP" altLang="en-US" cap="none" dirty="0" smtClean="0"/>
              <a:t>まとめ</a:t>
            </a:r>
            <a:endParaRPr kumimoji="1" lang="ja-JP" altLang="en-US" dirty="0"/>
          </a:p>
        </p:txBody>
      </p:sp>
      <p:sp>
        <p:nvSpPr>
          <p:cNvPr id="6" name="コンテンツ プレースホルダー 3"/>
          <p:cNvSpPr>
            <a:spLocks noGrp="1"/>
          </p:cNvSpPr>
          <p:nvPr>
            <p:ph idx="1"/>
          </p:nvPr>
        </p:nvSpPr>
        <p:spPr>
          <a:xfrm>
            <a:off x="1343472" y="1916832"/>
            <a:ext cx="10729192" cy="2257028"/>
          </a:xfrm>
        </p:spPr>
        <p:txBody>
          <a:bodyPr/>
          <a:lstStyle/>
          <a:p>
            <a:r>
              <a:rPr lang="ja-JP" altLang="en-US" sz="2000" dirty="0" smtClean="0"/>
              <a:t>✔ </a:t>
            </a:r>
            <a:r>
              <a:rPr lang="en-US" altLang="ja-JP" sz="2000" dirty="0" smtClean="0"/>
              <a:t>Amazon Web Services </a:t>
            </a:r>
            <a:r>
              <a:rPr lang="ja-JP" altLang="en-US" sz="2000" dirty="0" smtClean="0"/>
              <a:t>は </a:t>
            </a:r>
            <a:r>
              <a:rPr lang="en-US" altLang="ja-JP" sz="2000" dirty="0" smtClean="0"/>
              <a:t>IoT</a:t>
            </a:r>
            <a:r>
              <a:rPr lang="ja-JP" altLang="en-US" sz="2000" dirty="0" smtClean="0"/>
              <a:t>の世界との連携を進めています</a:t>
            </a:r>
            <a:endParaRPr lang="en-US" altLang="ja-JP" sz="2000" dirty="0" smtClean="0"/>
          </a:p>
          <a:p>
            <a:endParaRPr lang="en-US" altLang="ja-JP" sz="2000" dirty="0" smtClean="0"/>
          </a:p>
          <a:p>
            <a:r>
              <a:rPr lang="ja-JP" altLang="en-US" sz="2000" dirty="0"/>
              <a:t>✔ </a:t>
            </a:r>
            <a:r>
              <a:rPr lang="ja-JP" altLang="en-US" sz="2000" dirty="0" smtClean="0"/>
              <a:t>ただし、組み込み</a:t>
            </a:r>
            <a:r>
              <a:rPr lang="ja-JP" altLang="en-US" sz="2000" dirty="0"/>
              <a:t>機器</a:t>
            </a:r>
            <a:r>
              <a:rPr lang="ja-JP" altLang="en-US" sz="2000" dirty="0" smtClean="0"/>
              <a:t>はインターネット接続機能を持ちません</a:t>
            </a:r>
            <a:endParaRPr lang="en-US" altLang="ja-JP" sz="2000" dirty="0" smtClean="0"/>
          </a:p>
          <a:p>
            <a:endParaRPr lang="en-US" altLang="ja-JP" sz="2000" dirty="0"/>
          </a:p>
          <a:p>
            <a:r>
              <a:rPr lang="ja-JP" altLang="en-US" sz="2000" dirty="0" smtClean="0"/>
              <a:t>✔ どのようにすればよいでしょう？</a:t>
            </a:r>
            <a:endParaRPr lang="en-US" altLang="ja-JP" sz="2000" dirty="0"/>
          </a:p>
        </p:txBody>
      </p:sp>
      <p:sp>
        <p:nvSpPr>
          <p:cNvPr id="7" name="下矢印 6"/>
          <p:cNvSpPr/>
          <p:nvPr/>
        </p:nvSpPr>
        <p:spPr>
          <a:xfrm>
            <a:off x="4295800" y="4365104"/>
            <a:ext cx="2736304"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8" name="正方形/長方形 7"/>
          <p:cNvSpPr/>
          <p:nvPr/>
        </p:nvSpPr>
        <p:spPr>
          <a:xfrm>
            <a:off x="767408" y="5258515"/>
            <a:ext cx="11137200" cy="830997"/>
          </a:xfrm>
          <a:prstGeom prst="rect">
            <a:avLst/>
          </a:prstGeom>
        </p:spPr>
        <p:txBody>
          <a:bodyPr wrap="square">
            <a:spAutoFit/>
          </a:bodyPr>
          <a:lstStyle/>
          <a:p>
            <a:r>
              <a:rPr kumimoji="1" lang="en-US" altLang="ja-JP" sz="2400" dirty="0" smtClean="0">
                <a:solidFill>
                  <a:srgbClr val="3C3C3B"/>
                </a:solidFill>
              </a:rPr>
              <a:t>Amazon </a:t>
            </a:r>
            <a:r>
              <a:rPr kumimoji="1" lang="ja-JP" altLang="en-US" sz="2400" dirty="0" smtClean="0">
                <a:solidFill>
                  <a:srgbClr val="3C3C3B"/>
                </a:solidFill>
              </a:rPr>
              <a:t>が 組み込み機器向けに オペレーティングシステム</a:t>
            </a:r>
            <a:r>
              <a:rPr kumimoji="1" lang="en-US" altLang="ja-JP" sz="2400" dirty="0" smtClean="0">
                <a:solidFill>
                  <a:srgbClr val="3C3C3B"/>
                </a:solidFill>
              </a:rPr>
              <a:t>(OS)</a:t>
            </a:r>
            <a:r>
              <a:rPr kumimoji="1" lang="ja-JP" altLang="en-US" sz="2400" dirty="0" smtClean="0">
                <a:solidFill>
                  <a:srgbClr val="3C3C3B"/>
                </a:solidFill>
              </a:rPr>
              <a:t>を用意しました。</a:t>
            </a:r>
            <a:endParaRPr kumimoji="1" lang="en-US" altLang="ja-JP" sz="2400" dirty="0" smtClean="0">
              <a:solidFill>
                <a:srgbClr val="3C3C3B"/>
              </a:solidFill>
            </a:endParaRPr>
          </a:p>
          <a:p>
            <a:pPr algn="ctr"/>
            <a:r>
              <a:rPr kumimoji="1" lang="en-US" altLang="ja-JP" sz="2400" dirty="0" smtClean="0">
                <a:solidFill>
                  <a:srgbClr val="3C3C3B"/>
                </a:solidFill>
              </a:rPr>
              <a:t>Amazon</a:t>
            </a:r>
            <a:r>
              <a:rPr kumimoji="1" lang="ja-JP" altLang="en-US" sz="2400" dirty="0" smtClean="0">
                <a:solidFill>
                  <a:srgbClr val="3C3C3B"/>
                </a:solidFill>
              </a:rPr>
              <a:t> </a:t>
            </a:r>
            <a:r>
              <a:rPr kumimoji="1" lang="en-US" altLang="ja-JP" sz="2400" dirty="0" err="1" smtClean="0">
                <a:solidFill>
                  <a:srgbClr val="3C3C3B"/>
                </a:solidFill>
              </a:rPr>
              <a:t>FreeRTOS</a:t>
            </a:r>
            <a:r>
              <a:rPr kumimoji="1" lang="ja-JP" altLang="en-US" sz="2400" dirty="0" smtClean="0">
                <a:solidFill>
                  <a:srgbClr val="3C3C3B"/>
                </a:solidFill>
              </a:rPr>
              <a:t>です。</a:t>
            </a:r>
            <a:endParaRPr kumimoji="1" lang="ja-JP" altLang="en-US" sz="2400" dirty="0">
              <a:solidFill>
                <a:srgbClr val="3C3C3B"/>
              </a:solidFill>
            </a:endParaRPr>
          </a:p>
        </p:txBody>
      </p:sp>
    </p:spTree>
    <p:extLst>
      <p:ext uri="{BB962C8B-B14F-4D97-AF65-F5344CB8AC3E}">
        <p14:creationId xmlns:p14="http://schemas.microsoft.com/office/powerpoint/2010/main" val="41919672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1"/>
          </p:nvPr>
        </p:nvSpPr>
        <p:spPr>
          <a:xfrm>
            <a:off x="468000" y="1080000"/>
            <a:ext cx="7920000" cy="1000613"/>
          </a:xfrm>
        </p:spPr>
        <p:txBody>
          <a:bodyPr/>
          <a:lstStyle/>
          <a:p>
            <a:r>
              <a:rPr kumimoji="1" lang="en-US" altLang="ja-JP" cap="none" dirty="0" smtClean="0"/>
              <a:t>Amazon</a:t>
            </a:r>
            <a:r>
              <a:rPr kumimoji="1" lang="ja-JP" altLang="en-US" cap="none" dirty="0" smtClean="0"/>
              <a:t> </a:t>
            </a:r>
            <a:r>
              <a:rPr kumimoji="1" lang="en-US" altLang="ja-JP" cap="none" dirty="0" err="1" smtClean="0"/>
              <a:t>FreeRTOS</a:t>
            </a:r>
            <a:endParaRPr kumimoji="1" lang="en-US" altLang="ja-JP" cap="none" dirty="0"/>
          </a:p>
        </p:txBody>
      </p:sp>
    </p:spTree>
    <p:extLst>
      <p:ext uri="{BB962C8B-B14F-4D97-AF65-F5344CB8AC3E}">
        <p14:creationId xmlns:p14="http://schemas.microsoft.com/office/powerpoint/2010/main" val="42848707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cap="none" dirty="0" smtClean="0"/>
              <a:t>Amazon</a:t>
            </a:r>
            <a:r>
              <a:rPr kumimoji="1" lang="ja-JP" altLang="en-US" cap="none" dirty="0" smtClean="0"/>
              <a:t> </a:t>
            </a:r>
            <a:r>
              <a:rPr kumimoji="1" lang="en-US" altLang="ja-JP" cap="none" dirty="0" err="1" smtClean="0"/>
              <a:t>FreeRTOS</a:t>
            </a:r>
            <a:r>
              <a:rPr kumimoji="1" lang="ja-JP" altLang="en-US" cap="none" dirty="0" smtClean="0"/>
              <a:t>とは？</a:t>
            </a:r>
            <a:endParaRPr kumimoji="1" lang="ja-JP" altLang="en-US" cap="none" dirty="0"/>
          </a:p>
        </p:txBody>
      </p:sp>
      <p:sp>
        <p:nvSpPr>
          <p:cNvPr id="3" name="スライド番号プレースホルダー 2"/>
          <p:cNvSpPr>
            <a:spLocks noGrp="1"/>
          </p:cNvSpPr>
          <p:nvPr>
            <p:ph type="sldNum" sz="quarter" idx="10"/>
          </p:nvPr>
        </p:nvSpPr>
        <p:spPr/>
        <p:txBody>
          <a:bodyPr/>
          <a:lstStyle/>
          <a:p>
            <a:pPr algn="l"/>
            <a:r>
              <a:rPr lang="de-DE">
                <a:solidFill>
                  <a:srgbClr val="06418C"/>
                </a:solidFill>
              </a:rPr>
              <a:t>Page </a:t>
            </a:r>
            <a:fld id="{3FD030EF-7044-4946-962A-5D7D09BD1B34}" type="slidenum">
              <a:rPr lang="de-DE">
                <a:solidFill>
                  <a:srgbClr val="06418C"/>
                </a:solidFill>
              </a:rPr>
              <a:pPr algn="l"/>
              <a:t>26</a:t>
            </a:fld>
            <a:endParaRPr lang="de-DE" dirty="0">
              <a:solidFill>
                <a:srgbClr val="06418C"/>
              </a:solidFill>
            </a:endParaRP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44" y="1628800"/>
            <a:ext cx="8208912" cy="4637887"/>
          </a:xfrm>
          <a:prstGeom prst="rect">
            <a:avLst/>
          </a:prstGeom>
        </p:spPr>
      </p:pic>
      <p:sp>
        <p:nvSpPr>
          <p:cNvPr id="6" name="正方形/長方形 5"/>
          <p:cNvSpPr/>
          <p:nvPr/>
        </p:nvSpPr>
        <p:spPr>
          <a:xfrm>
            <a:off x="1631504" y="5922937"/>
            <a:ext cx="4752528"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7" name="テキスト ボックス 6"/>
          <p:cNvSpPr txBox="1"/>
          <p:nvPr/>
        </p:nvSpPr>
        <p:spPr>
          <a:xfrm>
            <a:off x="4223792" y="3140968"/>
            <a:ext cx="7858626" cy="1938992"/>
          </a:xfrm>
          <a:prstGeom prst="rect">
            <a:avLst/>
          </a:prstGeom>
          <a:noFill/>
          <a:ln>
            <a:solidFill>
              <a:schemeClr val="tx1"/>
            </a:solidFill>
          </a:ln>
        </p:spPr>
        <p:txBody>
          <a:bodyPr wrap="none" rtlCol="0">
            <a:spAutoFit/>
          </a:bodyPr>
          <a:lstStyle/>
          <a:p>
            <a:r>
              <a:rPr kumimoji="1" lang="en-US" altLang="ja-JP" sz="2000" b="1" u="sng" dirty="0" smtClean="0">
                <a:solidFill>
                  <a:srgbClr val="3C3C3B"/>
                </a:solidFill>
              </a:rPr>
              <a:t>Amazon</a:t>
            </a:r>
            <a:r>
              <a:rPr kumimoji="1" lang="ja-JP" altLang="en-US" sz="2000" b="1" u="sng" dirty="0" smtClean="0">
                <a:solidFill>
                  <a:srgbClr val="3C3C3B"/>
                </a:solidFill>
              </a:rPr>
              <a:t> の基本戦略</a:t>
            </a:r>
            <a:endParaRPr kumimoji="1" lang="en-US" altLang="ja-JP" sz="2000" b="1" u="sng" dirty="0" smtClean="0">
              <a:solidFill>
                <a:srgbClr val="3C3C3B"/>
              </a:solidFill>
            </a:endParaRPr>
          </a:p>
          <a:p>
            <a:r>
              <a:rPr kumimoji="1" lang="ja-JP" altLang="en-US" sz="2000" dirty="0" smtClean="0">
                <a:solidFill>
                  <a:srgbClr val="3C3C3B"/>
                </a:solidFill>
              </a:rPr>
              <a:t>・</a:t>
            </a:r>
            <a:r>
              <a:rPr kumimoji="1" lang="en-US" altLang="ja-JP" sz="2000" dirty="0" smtClean="0">
                <a:solidFill>
                  <a:srgbClr val="3C3C3B"/>
                </a:solidFill>
              </a:rPr>
              <a:t>IoT</a:t>
            </a:r>
            <a:r>
              <a:rPr kumimoji="1" lang="ja-JP" altLang="en-US" sz="2000" dirty="0" smtClean="0">
                <a:solidFill>
                  <a:srgbClr val="3C3C3B"/>
                </a:solidFill>
              </a:rPr>
              <a:t>機器向けのリアルタイム</a:t>
            </a:r>
            <a:r>
              <a:rPr kumimoji="1" lang="en-US" altLang="ja-JP" sz="2000" dirty="0" smtClean="0">
                <a:solidFill>
                  <a:srgbClr val="3C3C3B"/>
                </a:solidFill>
              </a:rPr>
              <a:t>OS</a:t>
            </a:r>
            <a:r>
              <a:rPr kumimoji="1" lang="ja-JP" altLang="en-US" sz="2000" dirty="0" smtClean="0">
                <a:solidFill>
                  <a:srgbClr val="3C3C3B"/>
                </a:solidFill>
              </a:rPr>
              <a:t>を開発し</a:t>
            </a:r>
            <a:endParaRPr kumimoji="1" lang="en-US" altLang="ja-JP" sz="2000" dirty="0" smtClean="0">
              <a:solidFill>
                <a:srgbClr val="3C3C3B"/>
              </a:solidFill>
            </a:endParaRPr>
          </a:p>
          <a:p>
            <a:r>
              <a:rPr kumimoji="1" lang="ja-JP" altLang="en-US" sz="2000" dirty="0">
                <a:solidFill>
                  <a:srgbClr val="3C3C3B"/>
                </a:solidFill>
              </a:rPr>
              <a:t>　</a:t>
            </a:r>
            <a:r>
              <a:rPr kumimoji="1" lang="ja-JP" altLang="en-US" sz="2000" dirty="0" smtClean="0">
                <a:solidFill>
                  <a:srgbClr val="3C3C3B"/>
                </a:solidFill>
              </a:rPr>
              <a:t>無償提供することで</a:t>
            </a:r>
            <a:r>
              <a:rPr kumimoji="1" lang="en-US" altLang="ja-JP" sz="2000" dirty="0" smtClean="0">
                <a:solidFill>
                  <a:srgbClr val="3C3C3B"/>
                </a:solidFill>
              </a:rPr>
              <a:t>Amazon</a:t>
            </a:r>
            <a:r>
              <a:rPr kumimoji="1" lang="ja-JP" altLang="en-US" sz="2000" dirty="0" smtClean="0">
                <a:solidFill>
                  <a:srgbClr val="3C3C3B"/>
                </a:solidFill>
              </a:rPr>
              <a:t> </a:t>
            </a:r>
            <a:r>
              <a:rPr kumimoji="1" lang="en-US" altLang="ja-JP" sz="2000" dirty="0">
                <a:solidFill>
                  <a:srgbClr val="3C3C3B"/>
                </a:solidFill>
              </a:rPr>
              <a:t>Web</a:t>
            </a:r>
            <a:r>
              <a:rPr kumimoji="1" lang="ja-JP" altLang="en-US" sz="2000" dirty="0">
                <a:solidFill>
                  <a:srgbClr val="3C3C3B"/>
                </a:solidFill>
              </a:rPr>
              <a:t> </a:t>
            </a:r>
            <a:r>
              <a:rPr kumimoji="1" lang="en-US" altLang="ja-JP" sz="2000" dirty="0" smtClean="0">
                <a:solidFill>
                  <a:srgbClr val="3C3C3B"/>
                </a:solidFill>
              </a:rPr>
              <a:t>Services</a:t>
            </a:r>
            <a:r>
              <a:rPr kumimoji="1" lang="ja-JP" altLang="en-US" sz="2000" dirty="0" smtClean="0">
                <a:solidFill>
                  <a:srgbClr val="3C3C3B"/>
                </a:solidFill>
              </a:rPr>
              <a:t>を</a:t>
            </a:r>
            <a:r>
              <a:rPr kumimoji="1" lang="ja-JP" altLang="en-US" sz="2000" dirty="0">
                <a:solidFill>
                  <a:srgbClr val="3C3C3B"/>
                </a:solidFill>
              </a:rPr>
              <a:t>より活性化</a:t>
            </a:r>
            <a:r>
              <a:rPr kumimoji="1" lang="ja-JP" altLang="en-US" sz="2000" dirty="0" smtClean="0">
                <a:solidFill>
                  <a:srgbClr val="3C3C3B"/>
                </a:solidFill>
              </a:rPr>
              <a:t>させる</a:t>
            </a:r>
            <a:endParaRPr kumimoji="1" lang="en-US" altLang="ja-JP" sz="2000" dirty="0" smtClean="0">
              <a:solidFill>
                <a:srgbClr val="3C3C3B"/>
              </a:solidFill>
            </a:endParaRPr>
          </a:p>
          <a:p>
            <a:r>
              <a:rPr kumimoji="1" lang="ja-JP" altLang="en-US" sz="2000" dirty="0" smtClean="0">
                <a:solidFill>
                  <a:srgbClr val="3C3C3B"/>
                </a:solidFill>
              </a:rPr>
              <a:t>・リアルタイム</a:t>
            </a:r>
            <a:r>
              <a:rPr kumimoji="1" lang="en-US" altLang="ja-JP" sz="2000" dirty="0" smtClean="0">
                <a:solidFill>
                  <a:srgbClr val="3C3C3B"/>
                </a:solidFill>
              </a:rPr>
              <a:t>OS</a:t>
            </a:r>
            <a:r>
              <a:rPr kumimoji="1" lang="ja-JP" altLang="en-US" sz="2000" dirty="0" smtClean="0">
                <a:solidFill>
                  <a:srgbClr val="3C3C3B"/>
                </a:solidFill>
              </a:rPr>
              <a:t>の開発は非常に時間がかかるので外部調達</a:t>
            </a:r>
            <a:endParaRPr kumimoji="1" lang="en-US" altLang="ja-JP" sz="2000" dirty="0">
              <a:solidFill>
                <a:srgbClr val="3C3C3B"/>
              </a:solidFill>
            </a:endParaRPr>
          </a:p>
          <a:p>
            <a:r>
              <a:rPr kumimoji="1" lang="ja-JP" altLang="en-US" sz="2000" dirty="0" smtClean="0">
                <a:solidFill>
                  <a:srgbClr val="3C3C3B"/>
                </a:solidFill>
              </a:rPr>
              <a:t>・リアルタイム</a:t>
            </a:r>
            <a:r>
              <a:rPr kumimoji="1" lang="en-US" altLang="ja-JP" sz="2000" dirty="0" smtClean="0">
                <a:solidFill>
                  <a:srgbClr val="3C3C3B"/>
                </a:solidFill>
              </a:rPr>
              <a:t>OS</a:t>
            </a:r>
            <a:r>
              <a:rPr kumimoji="1" lang="ja-JP" altLang="en-US" sz="2000" dirty="0" smtClean="0">
                <a:solidFill>
                  <a:srgbClr val="3C3C3B"/>
                </a:solidFill>
              </a:rPr>
              <a:t>といえば</a:t>
            </a:r>
            <a:r>
              <a:rPr kumimoji="1" lang="en-US" altLang="ja-JP" sz="2000" b="1" dirty="0" err="1" smtClean="0">
                <a:solidFill>
                  <a:srgbClr val="FF0000"/>
                </a:solidFill>
              </a:rPr>
              <a:t>FreeRTOS</a:t>
            </a:r>
            <a:endParaRPr kumimoji="1" lang="en-US" altLang="ja-JP" sz="2000" b="1" dirty="0" smtClean="0">
              <a:solidFill>
                <a:srgbClr val="FF0000"/>
              </a:solidFill>
            </a:endParaRPr>
          </a:p>
          <a:p>
            <a:r>
              <a:rPr kumimoji="1" lang="ja-JP" altLang="en-US" sz="2000" dirty="0" smtClean="0">
                <a:solidFill>
                  <a:srgbClr val="3C3C3B"/>
                </a:solidFill>
              </a:rPr>
              <a:t>・</a:t>
            </a:r>
            <a:r>
              <a:rPr kumimoji="1" lang="en-US" altLang="ja-JP" sz="2000" b="1" dirty="0" err="1" smtClean="0">
                <a:solidFill>
                  <a:srgbClr val="FF0000"/>
                </a:solidFill>
              </a:rPr>
              <a:t>FreeRTOS</a:t>
            </a:r>
            <a:r>
              <a:rPr kumimoji="1" lang="ja-JP" altLang="en-US" sz="2000" dirty="0" smtClean="0">
                <a:solidFill>
                  <a:srgbClr val="3C3C3B"/>
                </a:solidFill>
              </a:rPr>
              <a:t>を開発者ごと買収し、</a:t>
            </a:r>
            <a:r>
              <a:rPr kumimoji="1" lang="en-US" altLang="ja-JP" sz="2000" b="1" dirty="0" smtClean="0">
                <a:solidFill>
                  <a:srgbClr val="FF0000"/>
                </a:solidFill>
              </a:rPr>
              <a:t>Amazon</a:t>
            </a:r>
            <a:r>
              <a:rPr kumimoji="1" lang="ja-JP" altLang="en-US" sz="2000" b="1" dirty="0" smtClean="0">
                <a:solidFill>
                  <a:srgbClr val="FF0000"/>
                </a:solidFill>
              </a:rPr>
              <a:t> </a:t>
            </a:r>
            <a:r>
              <a:rPr kumimoji="1" lang="en-US" altLang="ja-JP" sz="2000" b="1" dirty="0" err="1" smtClean="0">
                <a:solidFill>
                  <a:srgbClr val="FF0000"/>
                </a:solidFill>
              </a:rPr>
              <a:t>FreeRTOS</a:t>
            </a:r>
            <a:r>
              <a:rPr kumimoji="1" lang="ja-JP" altLang="en-US" sz="2000" dirty="0" smtClean="0">
                <a:solidFill>
                  <a:srgbClr val="3C3C3B"/>
                </a:solidFill>
              </a:rPr>
              <a:t>と名付ける</a:t>
            </a:r>
            <a:endParaRPr kumimoji="1" lang="en-US" altLang="ja-JP" sz="2000" dirty="0" smtClean="0">
              <a:solidFill>
                <a:srgbClr val="3C3C3B"/>
              </a:solidFill>
            </a:endParaRPr>
          </a:p>
        </p:txBody>
      </p:sp>
      <p:grpSp>
        <p:nvGrpSpPr>
          <p:cNvPr id="12" name="グループ化 11"/>
          <p:cNvGrpSpPr/>
          <p:nvPr/>
        </p:nvGrpSpPr>
        <p:grpSpPr>
          <a:xfrm>
            <a:off x="6384032" y="5079960"/>
            <a:ext cx="1769073" cy="986993"/>
            <a:chOff x="6384032" y="5079960"/>
            <a:chExt cx="1769073" cy="986993"/>
          </a:xfrm>
        </p:grpSpPr>
        <p:cxnSp>
          <p:nvCxnSpPr>
            <p:cNvPr id="9" name="直線コネクタ 8"/>
            <p:cNvCxnSpPr>
              <a:stCxn id="7" idx="2"/>
            </p:cNvCxnSpPr>
            <p:nvPr/>
          </p:nvCxnSpPr>
          <p:spPr>
            <a:xfrm flipH="1">
              <a:off x="7743281" y="5079960"/>
              <a:ext cx="409824" cy="986993"/>
            </a:xfrm>
            <a:prstGeom prst="line">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a:endCxn id="6" idx="3"/>
            </p:cNvCxnSpPr>
            <p:nvPr/>
          </p:nvCxnSpPr>
          <p:spPr>
            <a:xfrm flipH="1">
              <a:off x="6384032" y="6066953"/>
              <a:ext cx="1359249" cy="0"/>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7" name="正方形/長方形 16"/>
          <p:cNvSpPr/>
          <p:nvPr/>
        </p:nvSpPr>
        <p:spPr>
          <a:xfrm>
            <a:off x="5951984" y="116215"/>
            <a:ext cx="6096000" cy="415498"/>
          </a:xfrm>
          <a:prstGeom prst="rect">
            <a:avLst/>
          </a:prstGeom>
        </p:spPr>
        <p:txBody>
          <a:bodyPr>
            <a:spAutoFit/>
          </a:bodyPr>
          <a:lstStyle/>
          <a:p>
            <a:r>
              <a:rPr lang="en-US" altLang="ja-JP" sz="1050" u="sng" dirty="0" smtClean="0">
                <a:solidFill>
                  <a:srgbClr val="3C3C3B"/>
                </a:solidFill>
              </a:rPr>
              <a:t>Wikipedia: </a:t>
            </a:r>
            <a:r>
              <a:rPr lang="en-US" altLang="ja-JP" sz="1050" u="sng" dirty="0" err="1" smtClean="0">
                <a:solidFill>
                  <a:srgbClr val="3C3C3B"/>
                </a:solidFill>
              </a:rPr>
              <a:t>FreeRTOS</a:t>
            </a:r>
            <a:r>
              <a:rPr lang="ja-JP" altLang="en-US" sz="1050" u="sng" dirty="0" smtClean="0">
                <a:solidFill>
                  <a:srgbClr val="3C3C3B"/>
                </a:solidFill>
              </a:rPr>
              <a:t>から抜粋</a:t>
            </a:r>
            <a:endParaRPr lang="en-US" altLang="ja-JP" sz="1050" u="sng" dirty="0" smtClean="0">
              <a:solidFill>
                <a:srgbClr val="3C3C3B"/>
              </a:solidFill>
            </a:endParaRPr>
          </a:p>
          <a:p>
            <a:r>
              <a:rPr lang="en-US" altLang="ja-JP" sz="1050" dirty="0">
                <a:solidFill>
                  <a:srgbClr val="3C3C3B"/>
                </a:solidFill>
                <a:hlinkClick r:id="rId3"/>
              </a:rPr>
              <a:t>https://</a:t>
            </a:r>
            <a:r>
              <a:rPr lang="en-US" altLang="ja-JP" sz="1050" dirty="0" smtClean="0">
                <a:solidFill>
                  <a:srgbClr val="3C3C3B"/>
                </a:solidFill>
                <a:hlinkClick r:id="rId3"/>
              </a:rPr>
              <a:t>ja.wikipedia.org/wiki/FreeRTOS</a:t>
            </a:r>
            <a:endParaRPr lang="ja-JP" altLang="en-US" sz="1050" dirty="0">
              <a:solidFill>
                <a:srgbClr val="3C3C3B"/>
              </a:solidFill>
            </a:endParaRPr>
          </a:p>
        </p:txBody>
      </p:sp>
      <p:sp>
        <p:nvSpPr>
          <p:cNvPr id="20" name="テキスト ボックス 19"/>
          <p:cNvSpPr txBox="1"/>
          <p:nvPr/>
        </p:nvSpPr>
        <p:spPr>
          <a:xfrm>
            <a:off x="8279083" y="5638705"/>
            <a:ext cx="3862211" cy="707886"/>
          </a:xfrm>
          <a:prstGeom prst="rect">
            <a:avLst/>
          </a:prstGeom>
          <a:noFill/>
        </p:spPr>
        <p:txBody>
          <a:bodyPr wrap="none" rtlCol="0">
            <a:spAutoFit/>
          </a:bodyPr>
          <a:lstStyle/>
          <a:p>
            <a:r>
              <a:rPr kumimoji="1" lang="ja-JP" altLang="en-US" sz="2000" dirty="0" smtClean="0">
                <a:solidFill>
                  <a:srgbClr val="3C3C3B"/>
                </a:solidFill>
              </a:rPr>
              <a:t>ケータイ</a:t>
            </a:r>
            <a:r>
              <a:rPr kumimoji="1" lang="en-US" altLang="ja-JP" sz="2000" dirty="0" smtClean="0">
                <a:solidFill>
                  <a:srgbClr val="3C3C3B"/>
                </a:solidFill>
              </a:rPr>
              <a:t>OS</a:t>
            </a:r>
            <a:r>
              <a:rPr kumimoji="1" lang="ja-JP" altLang="en-US" sz="2000" dirty="0" smtClean="0">
                <a:solidFill>
                  <a:srgbClr val="3C3C3B"/>
                </a:solidFill>
              </a:rPr>
              <a:t>の</a:t>
            </a:r>
            <a:r>
              <a:rPr kumimoji="1" lang="en-US" altLang="ja-JP" sz="2000" dirty="0" smtClean="0">
                <a:solidFill>
                  <a:srgbClr val="3C3C3B"/>
                </a:solidFill>
              </a:rPr>
              <a:t>Google</a:t>
            </a:r>
            <a:r>
              <a:rPr kumimoji="1" lang="ja-JP" altLang="en-US" sz="2000" dirty="0" smtClean="0">
                <a:solidFill>
                  <a:srgbClr val="3C3C3B"/>
                </a:solidFill>
              </a:rPr>
              <a:t> </a:t>
            </a:r>
            <a:r>
              <a:rPr kumimoji="1" lang="en-US" altLang="ja-JP" sz="2000" dirty="0" smtClean="0">
                <a:solidFill>
                  <a:srgbClr val="3C3C3B"/>
                </a:solidFill>
              </a:rPr>
              <a:t>Android</a:t>
            </a:r>
            <a:r>
              <a:rPr kumimoji="1" lang="ja-JP" altLang="en-US" sz="2000" dirty="0" smtClean="0">
                <a:solidFill>
                  <a:srgbClr val="3C3C3B"/>
                </a:solidFill>
              </a:rPr>
              <a:t>と</a:t>
            </a:r>
            <a:endParaRPr kumimoji="1" lang="en-US" altLang="ja-JP" sz="2000" dirty="0" smtClean="0">
              <a:solidFill>
                <a:srgbClr val="3C3C3B"/>
              </a:solidFill>
            </a:endParaRPr>
          </a:p>
          <a:p>
            <a:r>
              <a:rPr kumimoji="1" lang="ja-JP" altLang="en-US" sz="2000" dirty="0">
                <a:solidFill>
                  <a:srgbClr val="3C3C3B"/>
                </a:solidFill>
              </a:rPr>
              <a:t>流</a:t>
            </a:r>
            <a:r>
              <a:rPr kumimoji="1" lang="ja-JP" altLang="en-US" sz="2000" dirty="0" smtClean="0">
                <a:solidFill>
                  <a:srgbClr val="3C3C3B"/>
                </a:solidFill>
              </a:rPr>
              <a:t>れが</a:t>
            </a:r>
            <a:r>
              <a:rPr kumimoji="1" lang="ja-JP" altLang="en-US" sz="2000" dirty="0">
                <a:solidFill>
                  <a:srgbClr val="3C3C3B"/>
                </a:solidFill>
              </a:rPr>
              <a:t>酷似</a:t>
            </a:r>
            <a:r>
              <a:rPr kumimoji="1" lang="ja-JP" altLang="en-US" sz="2000" dirty="0" smtClean="0">
                <a:solidFill>
                  <a:srgbClr val="3C3C3B"/>
                </a:solidFill>
              </a:rPr>
              <a:t>してい</a:t>
            </a:r>
            <a:r>
              <a:rPr kumimoji="1" lang="ja-JP" altLang="en-US" sz="2000" dirty="0">
                <a:solidFill>
                  <a:srgbClr val="3C3C3B"/>
                </a:solidFill>
              </a:rPr>
              <a:t>る</a:t>
            </a:r>
          </a:p>
        </p:txBody>
      </p:sp>
      <p:sp>
        <p:nvSpPr>
          <p:cNvPr id="21" name="下矢印 20"/>
          <p:cNvSpPr/>
          <p:nvPr/>
        </p:nvSpPr>
        <p:spPr>
          <a:xfrm>
            <a:off x="9336360" y="5157192"/>
            <a:ext cx="1008112" cy="4162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Tree>
    <p:extLst>
      <p:ext uri="{BB962C8B-B14F-4D97-AF65-F5344CB8AC3E}">
        <p14:creationId xmlns:p14="http://schemas.microsoft.com/office/powerpoint/2010/main" val="17641506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lang="en-US" altLang="ja-JP" cap="none" dirty="0"/>
              <a:t>Amazon</a:t>
            </a:r>
            <a:r>
              <a:rPr lang="ja-JP" altLang="en-US" cap="none" dirty="0"/>
              <a:t> </a:t>
            </a:r>
            <a:r>
              <a:rPr lang="en-US" altLang="ja-JP" cap="none" dirty="0" err="1"/>
              <a:t>FreeRTOS</a:t>
            </a:r>
            <a:r>
              <a:rPr lang="ja-JP" altLang="en-US" cap="none" dirty="0"/>
              <a:t>とは？</a:t>
            </a:r>
            <a:endParaRPr kumimoji="1" lang="ja-JP" altLang="en-US" cap="none" dirty="0"/>
          </a:p>
        </p:txBody>
      </p:sp>
      <p:sp>
        <p:nvSpPr>
          <p:cNvPr id="3" name="スライド番号プレースホルダー 2"/>
          <p:cNvSpPr>
            <a:spLocks noGrp="1"/>
          </p:cNvSpPr>
          <p:nvPr>
            <p:ph type="sldNum" sz="quarter" idx="10"/>
          </p:nvPr>
        </p:nvSpPr>
        <p:spPr/>
        <p:txBody>
          <a:bodyPr/>
          <a:lstStyle/>
          <a:p>
            <a:pPr algn="l"/>
            <a:r>
              <a:rPr lang="de-DE">
                <a:solidFill>
                  <a:srgbClr val="06418C"/>
                </a:solidFill>
              </a:rPr>
              <a:t>Page </a:t>
            </a:r>
            <a:fld id="{3FD030EF-7044-4946-962A-5D7D09BD1B34}" type="slidenum">
              <a:rPr lang="de-DE">
                <a:solidFill>
                  <a:srgbClr val="06418C"/>
                </a:solidFill>
              </a:rPr>
              <a:pPr algn="l"/>
              <a:t>27</a:t>
            </a:fld>
            <a:endParaRPr lang="de-DE" dirty="0">
              <a:solidFill>
                <a:srgbClr val="06418C"/>
              </a:solidFill>
            </a:endParaRPr>
          </a:p>
        </p:txBody>
      </p:sp>
      <p:sp>
        <p:nvSpPr>
          <p:cNvPr id="6" name="正方形/長方形 5"/>
          <p:cNvSpPr/>
          <p:nvPr/>
        </p:nvSpPr>
        <p:spPr>
          <a:xfrm>
            <a:off x="5951984" y="116215"/>
            <a:ext cx="6096000" cy="415498"/>
          </a:xfrm>
          <a:prstGeom prst="rect">
            <a:avLst/>
          </a:prstGeom>
        </p:spPr>
        <p:txBody>
          <a:bodyPr>
            <a:spAutoFit/>
          </a:bodyPr>
          <a:lstStyle/>
          <a:p>
            <a:r>
              <a:rPr lang="en-US" altLang="ja-JP" sz="1050" u="sng" dirty="0" smtClean="0">
                <a:solidFill>
                  <a:srgbClr val="3C3C3B"/>
                </a:solidFill>
              </a:rPr>
              <a:t>Amazon</a:t>
            </a:r>
            <a:r>
              <a:rPr lang="ja-JP" altLang="en-US" sz="1050" u="sng" dirty="0" smtClean="0">
                <a:solidFill>
                  <a:srgbClr val="3C3C3B"/>
                </a:solidFill>
              </a:rPr>
              <a:t> </a:t>
            </a:r>
            <a:r>
              <a:rPr lang="en-US" altLang="ja-JP" sz="1050" u="sng" dirty="0" smtClean="0">
                <a:solidFill>
                  <a:srgbClr val="3C3C3B"/>
                </a:solidFill>
              </a:rPr>
              <a:t>Web</a:t>
            </a:r>
            <a:r>
              <a:rPr lang="ja-JP" altLang="en-US" sz="1050" u="sng" dirty="0" smtClean="0">
                <a:solidFill>
                  <a:srgbClr val="3C3C3B"/>
                </a:solidFill>
              </a:rPr>
              <a:t> </a:t>
            </a:r>
            <a:r>
              <a:rPr lang="en-US" altLang="ja-JP" sz="1050" u="sng" dirty="0" smtClean="0">
                <a:solidFill>
                  <a:srgbClr val="3C3C3B"/>
                </a:solidFill>
              </a:rPr>
              <a:t>Service</a:t>
            </a:r>
            <a:r>
              <a:rPr lang="ja-JP" altLang="en-US" sz="1050" u="sng" dirty="0" smtClean="0">
                <a:solidFill>
                  <a:srgbClr val="3C3C3B"/>
                </a:solidFill>
              </a:rPr>
              <a:t>の</a:t>
            </a:r>
            <a:r>
              <a:rPr lang="en-US" altLang="ja-JP" sz="1050" u="sng" dirty="0" err="1" smtClean="0">
                <a:solidFill>
                  <a:srgbClr val="3C3C3B"/>
                </a:solidFill>
              </a:rPr>
              <a:t>FreeRTOS</a:t>
            </a:r>
            <a:r>
              <a:rPr lang="ja-JP" altLang="en-US" sz="1050" u="sng" dirty="0">
                <a:solidFill>
                  <a:srgbClr val="3C3C3B"/>
                </a:solidFill>
              </a:rPr>
              <a:t>ページ</a:t>
            </a:r>
            <a:r>
              <a:rPr lang="ja-JP" altLang="en-US" sz="1050" u="sng" dirty="0" smtClean="0">
                <a:solidFill>
                  <a:srgbClr val="3C3C3B"/>
                </a:solidFill>
              </a:rPr>
              <a:t>から抜粋</a:t>
            </a:r>
            <a:endParaRPr lang="en-US" altLang="ja-JP" sz="1050" u="sng" dirty="0" smtClean="0">
              <a:solidFill>
                <a:srgbClr val="3C3C3B"/>
              </a:solidFill>
            </a:endParaRPr>
          </a:p>
          <a:p>
            <a:r>
              <a:rPr lang="en-US" altLang="ja-JP" sz="1050" u="sng" dirty="0">
                <a:solidFill>
                  <a:srgbClr val="3C3C3B"/>
                </a:solidFill>
                <a:hlinkClick r:id="rId2"/>
              </a:rPr>
              <a:t>https://aws.amazon.com/jp/freertos</a:t>
            </a:r>
            <a:r>
              <a:rPr lang="en-US" altLang="ja-JP" sz="1050" u="sng" dirty="0" smtClean="0">
                <a:solidFill>
                  <a:srgbClr val="3C3C3B"/>
                </a:solidFill>
                <a:hlinkClick r:id="rId2"/>
              </a:rPr>
              <a:t>/</a:t>
            </a:r>
            <a:endParaRPr lang="en-US" altLang="ja-JP" sz="1050" u="sng" dirty="0" smtClean="0">
              <a:solidFill>
                <a:srgbClr val="3C3C3B"/>
              </a:solidFill>
            </a:endParaRPr>
          </a:p>
        </p:txBody>
      </p:sp>
      <p:grpSp>
        <p:nvGrpSpPr>
          <p:cNvPr id="10" name="グループ化 9"/>
          <p:cNvGrpSpPr/>
          <p:nvPr/>
        </p:nvGrpSpPr>
        <p:grpSpPr>
          <a:xfrm>
            <a:off x="263352" y="1628800"/>
            <a:ext cx="9500016" cy="4650852"/>
            <a:chOff x="695400" y="1628800"/>
            <a:chExt cx="9500016" cy="4650852"/>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400" y="1628800"/>
              <a:ext cx="9217024" cy="4650852"/>
            </a:xfrm>
            <a:prstGeom prst="rect">
              <a:avLst/>
            </a:prstGeom>
          </p:spPr>
        </p:pic>
        <p:sp>
          <p:nvSpPr>
            <p:cNvPr id="7" name="テキスト ボックス 6"/>
            <p:cNvSpPr txBox="1"/>
            <p:nvPr/>
          </p:nvSpPr>
          <p:spPr>
            <a:xfrm>
              <a:off x="1560387" y="2066363"/>
              <a:ext cx="3568612" cy="923330"/>
            </a:xfrm>
            <a:prstGeom prst="rect">
              <a:avLst/>
            </a:prstGeom>
            <a:solidFill>
              <a:schemeClr val="bg1"/>
            </a:solidFill>
            <a:ln>
              <a:solidFill>
                <a:schemeClr val="tx1"/>
              </a:solidFill>
            </a:ln>
          </p:spPr>
          <p:txBody>
            <a:bodyPr wrap="square" rtlCol="0">
              <a:spAutoFit/>
            </a:bodyPr>
            <a:lstStyle/>
            <a:p>
              <a:r>
                <a:rPr kumimoji="1" lang="en-US" altLang="ja-JP" dirty="0" smtClean="0">
                  <a:solidFill>
                    <a:srgbClr val="3C3C3B"/>
                  </a:solidFill>
                </a:rPr>
                <a:t>100MHz</a:t>
              </a:r>
              <a:r>
                <a:rPr kumimoji="1" lang="ja-JP" altLang="en-US" dirty="0" smtClean="0">
                  <a:solidFill>
                    <a:srgbClr val="3C3C3B"/>
                  </a:solidFill>
                </a:rPr>
                <a:t>クラスのマイコン</a:t>
              </a:r>
              <a:endParaRPr kumimoji="1" lang="en-US" altLang="ja-JP" dirty="0">
                <a:solidFill>
                  <a:srgbClr val="3C3C3B"/>
                </a:solidFill>
              </a:endParaRPr>
            </a:p>
            <a:p>
              <a:r>
                <a:rPr kumimoji="1" lang="en-US" altLang="ja-JP" dirty="0" smtClean="0">
                  <a:solidFill>
                    <a:srgbClr val="3C3C3B"/>
                  </a:solidFill>
                </a:rPr>
                <a:t>+</a:t>
              </a:r>
              <a:r>
                <a:rPr kumimoji="1" lang="en-US" altLang="ja-JP" b="1" dirty="0" smtClean="0">
                  <a:solidFill>
                    <a:srgbClr val="FF0000"/>
                  </a:solidFill>
                </a:rPr>
                <a:t>Amazon</a:t>
              </a:r>
              <a:r>
                <a:rPr kumimoji="1" lang="ja-JP" altLang="en-US" b="1" dirty="0" smtClean="0">
                  <a:solidFill>
                    <a:srgbClr val="FF0000"/>
                  </a:solidFill>
                </a:rPr>
                <a:t> </a:t>
              </a:r>
              <a:r>
                <a:rPr kumimoji="1" lang="en-US" altLang="ja-JP" b="1" dirty="0" err="1" smtClean="0">
                  <a:solidFill>
                    <a:srgbClr val="FF0000"/>
                  </a:solidFill>
                </a:rPr>
                <a:t>FreeRTOS</a:t>
              </a:r>
              <a:r>
                <a:rPr kumimoji="1" lang="ja-JP" altLang="en-US" dirty="0" smtClean="0">
                  <a:solidFill>
                    <a:srgbClr val="3C3C3B"/>
                  </a:solidFill>
                </a:rPr>
                <a:t>で動作する</a:t>
              </a:r>
              <a:endParaRPr kumimoji="1" lang="en-US" altLang="ja-JP" dirty="0" smtClean="0">
                <a:solidFill>
                  <a:srgbClr val="3C3C3B"/>
                </a:solidFill>
              </a:endParaRPr>
            </a:p>
            <a:p>
              <a:r>
                <a:rPr kumimoji="1" lang="ja-JP" altLang="en-US" dirty="0" smtClean="0">
                  <a:solidFill>
                    <a:srgbClr val="3C3C3B"/>
                  </a:solidFill>
                </a:rPr>
                <a:t>組み込み機器</a:t>
              </a:r>
              <a:endParaRPr kumimoji="1" lang="en-US" altLang="ja-JP" dirty="0" smtClean="0">
                <a:solidFill>
                  <a:srgbClr val="3C3C3B"/>
                </a:solidFill>
              </a:endParaRPr>
            </a:p>
          </p:txBody>
        </p:sp>
        <p:sp>
          <p:nvSpPr>
            <p:cNvPr id="8" name="テキスト ボックス 7"/>
            <p:cNvSpPr txBox="1"/>
            <p:nvPr/>
          </p:nvSpPr>
          <p:spPr>
            <a:xfrm>
              <a:off x="7680945" y="2343363"/>
              <a:ext cx="2514471" cy="369332"/>
            </a:xfrm>
            <a:prstGeom prst="rect">
              <a:avLst/>
            </a:prstGeom>
            <a:solidFill>
              <a:schemeClr val="bg1"/>
            </a:solidFill>
            <a:ln>
              <a:solidFill>
                <a:schemeClr val="tx1"/>
              </a:solidFill>
            </a:ln>
          </p:spPr>
          <p:txBody>
            <a:bodyPr wrap="none" rtlCol="0">
              <a:spAutoFit/>
            </a:bodyPr>
            <a:lstStyle/>
            <a:p>
              <a:r>
                <a:rPr kumimoji="1" lang="en-US" altLang="ja-JP" dirty="0" smtClean="0">
                  <a:solidFill>
                    <a:srgbClr val="3C3C3B"/>
                  </a:solidFill>
                </a:rPr>
                <a:t>Amazon</a:t>
              </a:r>
              <a:r>
                <a:rPr kumimoji="1" lang="ja-JP" altLang="en-US" dirty="0" smtClean="0">
                  <a:solidFill>
                    <a:srgbClr val="3C3C3B"/>
                  </a:solidFill>
                </a:rPr>
                <a:t> </a:t>
              </a:r>
              <a:r>
                <a:rPr kumimoji="1" lang="en-US" altLang="ja-JP" dirty="0" smtClean="0">
                  <a:solidFill>
                    <a:srgbClr val="3C3C3B"/>
                  </a:solidFill>
                </a:rPr>
                <a:t>Web</a:t>
              </a:r>
              <a:r>
                <a:rPr kumimoji="1" lang="ja-JP" altLang="en-US" dirty="0" smtClean="0">
                  <a:solidFill>
                    <a:srgbClr val="3C3C3B"/>
                  </a:solidFill>
                </a:rPr>
                <a:t> </a:t>
              </a:r>
              <a:r>
                <a:rPr kumimoji="1" lang="en-US" altLang="ja-JP" dirty="0" smtClean="0">
                  <a:solidFill>
                    <a:srgbClr val="3C3C3B"/>
                  </a:solidFill>
                </a:rPr>
                <a:t>Services</a:t>
              </a:r>
              <a:endParaRPr kumimoji="1" lang="ja-JP" altLang="en-US" dirty="0">
                <a:solidFill>
                  <a:srgbClr val="3C3C3B"/>
                </a:solidFill>
              </a:endParaRPr>
            </a:p>
          </p:txBody>
        </p:sp>
        <p:sp>
          <p:nvSpPr>
            <p:cNvPr id="9" name="左右矢印 8"/>
            <p:cNvSpPr/>
            <p:nvPr/>
          </p:nvSpPr>
          <p:spPr>
            <a:xfrm>
              <a:off x="5159896" y="2238109"/>
              <a:ext cx="2490152" cy="57983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prstClr val="white"/>
                  </a:solidFill>
                </a:rPr>
                <a:t>インターネット</a:t>
              </a:r>
              <a:endParaRPr kumimoji="1" lang="ja-JP" altLang="en-US" dirty="0">
                <a:solidFill>
                  <a:prstClr val="white"/>
                </a:solidFill>
              </a:endParaRPr>
            </a:p>
          </p:txBody>
        </p:sp>
      </p:grpSp>
      <p:sp>
        <p:nvSpPr>
          <p:cNvPr id="11" name="右矢印 10"/>
          <p:cNvSpPr/>
          <p:nvPr/>
        </p:nvSpPr>
        <p:spPr>
          <a:xfrm>
            <a:off x="9552384" y="3429000"/>
            <a:ext cx="360040" cy="13681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12" name="テキスト ボックス 11"/>
          <p:cNvSpPr txBox="1"/>
          <p:nvPr/>
        </p:nvSpPr>
        <p:spPr>
          <a:xfrm>
            <a:off x="9934523" y="3717032"/>
            <a:ext cx="2262158" cy="923330"/>
          </a:xfrm>
          <a:prstGeom prst="rect">
            <a:avLst/>
          </a:prstGeom>
          <a:noFill/>
        </p:spPr>
        <p:txBody>
          <a:bodyPr wrap="none" rtlCol="0">
            <a:spAutoFit/>
          </a:bodyPr>
          <a:lstStyle/>
          <a:p>
            <a:r>
              <a:rPr kumimoji="1" lang="ja-JP" altLang="en-US" dirty="0" smtClean="0">
                <a:solidFill>
                  <a:srgbClr val="3C3C3B"/>
                </a:solidFill>
              </a:rPr>
              <a:t>要するに</a:t>
            </a:r>
            <a:endParaRPr kumimoji="1" lang="en-US" altLang="ja-JP" dirty="0" smtClean="0">
              <a:solidFill>
                <a:srgbClr val="3C3C3B"/>
              </a:solidFill>
            </a:endParaRPr>
          </a:p>
          <a:p>
            <a:r>
              <a:rPr kumimoji="1" lang="ja-JP" altLang="en-US" b="1" dirty="0" smtClean="0">
                <a:solidFill>
                  <a:srgbClr val="FF0000"/>
                </a:solidFill>
              </a:rPr>
              <a:t>インターネット対応</a:t>
            </a:r>
            <a:endParaRPr kumimoji="1" lang="en-US" altLang="ja-JP" b="1" dirty="0" smtClean="0">
              <a:solidFill>
                <a:srgbClr val="FF0000"/>
              </a:solidFill>
            </a:endParaRPr>
          </a:p>
          <a:p>
            <a:r>
              <a:rPr kumimoji="1" lang="ja-JP" altLang="en-US" dirty="0" smtClean="0">
                <a:solidFill>
                  <a:srgbClr val="3C3C3B"/>
                </a:solidFill>
              </a:rPr>
              <a:t>リアルタイム</a:t>
            </a:r>
            <a:r>
              <a:rPr kumimoji="1" lang="en-US" altLang="ja-JP" dirty="0" smtClean="0">
                <a:solidFill>
                  <a:srgbClr val="3C3C3B"/>
                </a:solidFill>
              </a:rPr>
              <a:t>O</a:t>
            </a:r>
            <a:r>
              <a:rPr kumimoji="1" lang="en-US" altLang="ja-JP" dirty="0">
                <a:solidFill>
                  <a:srgbClr val="3C3C3B"/>
                </a:solidFill>
              </a:rPr>
              <a:t>S</a:t>
            </a:r>
            <a:endParaRPr kumimoji="1" lang="ja-JP" altLang="en-US" dirty="0">
              <a:solidFill>
                <a:srgbClr val="3C3C3B"/>
              </a:solidFill>
            </a:endParaRPr>
          </a:p>
        </p:txBody>
      </p:sp>
    </p:spTree>
    <p:extLst>
      <p:ext uri="{BB962C8B-B14F-4D97-AF65-F5344CB8AC3E}">
        <p14:creationId xmlns:p14="http://schemas.microsoft.com/office/powerpoint/2010/main" val="18861706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cap="none" dirty="0"/>
              <a:t>Amazon </a:t>
            </a:r>
            <a:r>
              <a:rPr lang="en-US" altLang="ja-JP" cap="none" dirty="0" err="1" smtClean="0"/>
              <a:t>FreeRTOS</a:t>
            </a:r>
            <a:r>
              <a:rPr lang="ja-JP" altLang="en-US" cap="none" dirty="0" smtClean="0"/>
              <a:t>の構造</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a:solidFill>
                  <a:srgbClr val="06418C"/>
                </a:solidFill>
              </a:rPr>
              <a:t>Page </a:t>
            </a:r>
            <a:fld id="{3FD030EF-7044-4946-962A-5D7D09BD1B34}" type="slidenum">
              <a:rPr lang="de-DE">
                <a:solidFill>
                  <a:srgbClr val="06418C"/>
                </a:solidFill>
              </a:rPr>
              <a:pPr algn="l"/>
              <a:t>28</a:t>
            </a:fld>
            <a:endParaRPr lang="de-DE" dirty="0">
              <a:solidFill>
                <a:srgbClr val="06418C"/>
              </a:solidFill>
            </a:endParaRPr>
          </a:p>
        </p:txBody>
      </p:sp>
      <p:pic>
        <p:nvPicPr>
          <p:cNvPr id="43" name="図 42" descr="画面の領域">
            <a:extLst>
              <a:ext uri="{FF2B5EF4-FFF2-40B4-BE49-F238E27FC236}">
                <a16:creationId xmlns:a16="http://schemas.microsoft.com/office/drawing/2014/main" xmlns="" id="{442D7943-7D70-4F87-ACC1-67CA17BD5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000" y="1617258"/>
            <a:ext cx="6662375" cy="3323910"/>
          </a:xfrm>
          <a:prstGeom prst="rect">
            <a:avLst/>
          </a:prstGeom>
        </p:spPr>
      </p:pic>
      <p:sp>
        <p:nvSpPr>
          <p:cNvPr id="44" name="右中かっこ 43">
            <a:extLst>
              <a:ext uri="{FF2B5EF4-FFF2-40B4-BE49-F238E27FC236}">
                <a16:creationId xmlns:a16="http://schemas.microsoft.com/office/drawing/2014/main" xmlns="" id="{C40B7058-0422-483A-9B1E-1B73D4EA4232}"/>
              </a:ext>
            </a:extLst>
          </p:cNvPr>
          <p:cNvSpPr/>
          <p:nvPr/>
        </p:nvSpPr>
        <p:spPr>
          <a:xfrm>
            <a:off x="7827816" y="2265330"/>
            <a:ext cx="288032" cy="2016224"/>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kumimoji="1" lang="ja-JP" altLang="en-US">
              <a:solidFill>
                <a:srgbClr val="3C3C3B"/>
              </a:solidFill>
            </a:endParaRPr>
          </a:p>
        </p:txBody>
      </p:sp>
      <p:sp>
        <p:nvSpPr>
          <p:cNvPr id="45" name="Rectangle 5">
            <a:extLst>
              <a:ext uri="{FF2B5EF4-FFF2-40B4-BE49-F238E27FC236}">
                <a16:creationId xmlns:a16="http://schemas.microsoft.com/office/drawing/2014/main" xmlns="" id="{51F65E69-65E2-4973-9270-3275718A8966}"/>
              </a:ext>
            </a:extLst>
          </p:cNvPr>
          <p:cNvSpPr>
            <a:spLocks noChangeArrowheads="1"/>
          </p:cNvSpPr>
          <p:nvPr/>
        </p:nvSpPr>
        <p:spPr bwMode="auto">
          <a:xfrm>
            <a:off x="8130773" y="3115280"/>
            <a:ext cx="24402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eaLnBrk="0" fontAlgn="base" hangingPunct="0">
              <a:spcBef>
                <a:spcPct val="0"/>
              </a:spcBef>
              <a:spcAft>
                <a:spcPct val="0"/>
              </a:spcAft>
              <a:defRPr/>
            </a:pPr>
            <a:r>
              <a:rPr lang="en-US" altLang="ja-JP" b="1" dirty="0">
                <a:solidFill>
                  <a:srgbClr val="3C3C3B"/>
                </a:solidFill>
                <a:latin typeface="メイリオ" panose="020B0604030504040204" pitchFamily="50" charset="-128"/>
              </a:rPr>
              <a:t>Amazon </a:t>
            </a:r>
            <a:r>
              <a:rPr lang="en-US" altLang="ja-JP" b="1" dirty="0" err="1">
                <a:solidFill>
                  <a:srgbClr val="3C3C3B"/>
                </a:solidFill>
                <a:latin typeface="メイリオ" panose="020B0604030504040204" pitchFamily="50" charset="-128"/>
              </a:rPr>
              <a:t>FreeRTOS</a:t>
            </a:r>
            <a:endParaRPr lang="ja-JP" altLang="ja-JP" b="1" dirty="0">
              <a:solidFill>
                <a:srgbClr val="3C3C3B"/>
              </a:solidFill>
              <a:latin typeface="メイリオ" panose="020B0604030504040204" pitchFamily="50" charset="-128"/>
            </a:endParaRPr>
          </a:p>
        </p:txBody>
      </p:sp>
      <p:sp>
        <p:nvSpPr>
          <p:cNvPr id="47" name="コンテンツ プレースホルダー 3"/>
          <p:cNvSpPr>
            <a:spLocks noGrp="1"/>
          </p:cNvSpPr>
          <p:nvPr>
            <p:ph idx="1"/>
          </p:nvPr>
        </p:nvSpPr>
        <p:spPr>
          <a:xfrm>
            <a:off x="1080000" y="5053368"/>
            <a:ext cx="10992664" cy="1313180"/>
          </a:xfrm>
        </p:spPr>
        <p:txBody>
          <a:bodyPr/>
          <a:lstStyle/>
          <a:p>
            <a:r>
              <a:rPr lang="ja-JP" altLang="en-US" sz="2000" dirty="0" smtClean="0"/>
              <a:t>✔従来のリアルタイム</a:t>
            </a:r>
            <a:r>
              <a:rPr lang="en-US" altLang="ja-JP" sz="2000" dirty="0" smtClean="0"/>
              <a:t>OS</a:t>
            </a:r>
            <a:r>
              <a:rPr lang="ja-JP" altLang="en-US" sz="2000" dirty="0" smtClean="0"/>
              <a:t>は、</a:t>
            </a:r>
            <a:r>
              <a:rPr lang="en-US" altLang="ja-JP" sz="2000" dirty="0" err="1" smtClean="0"/>
              <a:t>FreeRTOS</a:t>
            </a:r>
            <a:r>
              <a:rPr lang="ja-JP" altLang="en-US" sz="2000" dirty="0" smtClean="0"/>
              <a:t> </a:t>
            </a:r>
            <a:r>
              <a:rPr lang="en-US" altLang="ja-JP" sz="2000" dirty="0" smtClean="0"/>
              <a:t>Kernel</a:t>
            </a:r>
            <a:r>
              <a:rPr lang="ja-JP" altLang="en-US" sz="2000" dirty="0" smtClean="0"/>
              <a:t>に相当する部分のみを担当していた</a:t>
            </a:r>
            <a:endParaRPr lang="en-US" altLang="ja-JP" sz="2000" dirty="0" smtClean="0"/>
          </a:p>
          <a:p>
            <a:r>
              <a:rPr lang="ja-JP" altLang="en-US" sz="2000" dirty="0" smtClean="0"/>
              <a:t>✔</a:t>
            </a:r>
            <a:r>
              <a:rPr lang="en-US" altLang="ja-JP" sz="2000" dirty="0" smtClean="0"/>
              <a:t>Amazon</a:t>
            </a:r>
            <a:r>
              <a:rPr lang="ja-JP" altLang="en-US" sz="2000" dirty="0" smtClean="0"/>
              <a:t> </a:t>
            </a:r>
            <a:r>
              <a:rPr lang="en-US" altLang="ja-JP" sz="2000" dirty="0" err="1" smtClean="0"/>
              <a:t>FreeRTOS</a:t>
            </a:r>
            <a:r>
              <a:rPr lang="ja-JP" altLang="en-US" sz="2000" dirty="0" smtClean="0"/>
              <a:t>を動作させるためのドライバは</a:t>
            </a:r>
            <a:r>
              <a:rPr lang="ja-JP" altLang="en-US" sz="2000" b="1" dirty="0" smtClean="0">
                <a:solidFill>
                  <a:srgbClr val="FF0000"/>
                </a:solidFill>
              </a:rPr>
              <a:t>従来</a:t>
            </a:r>
            <a:r>
              <a:rPr lang="en-US" altLang="ja-JP" sz="2000" b="1" dirty="0" smtClean="0">
                <a:solidFill>
                  <a:srgbClr val="FF0000"/>
                </a:solidFill>
              </a:rPr>
              <a:t>(</a:t>
            </a:r>
            <a:r>
              <a:rPr lang="ja-JP" altLang="en-US" sz="2000" b="1" dirty="0" smtClean="0">
                <a:solidFill>
                  <a:srgbClr val="FF0000"/>
                </a:solidFill>
              </a:rPr>
              <a:t>特殊な</a:t>
            </a:r>
            <a:r>
              <a:rPr lang="en-US" altLang="ja-JP" sz="2000" b="1" dirty="0" smtClean="0">
                <a:solidFill>
                  <a:srgbClr val="FF0000"/>
                </a:solidFill>
              </a:rPr>
              <a:t>CPU</a:t>
            </a:r>
            <a:r>
              <a:rPr lang="ja-JP" altLang="en-US" sz="2000" b="1" dirty="0" smtClean="0">
                <a:solidFill>
                  <a:srgbClr val="FF0000"/>
                </a:solidFill>
              </a:rPr>
              <a:t>命令のみ</a:t>
            </a:r>
            <a:r>
              <a:rPr lang="en-US" altLang="ja-JP" sz="2000" b="1" dirty="0" smtClean="0">
                <a:solidFill>
                  <a:srgbClr val="FF0000"/>
                </a:solidFill>
              </a:rPr>
              <a:t>)</a:t>
            </a:r>
            <a:r>
              <a:rPr lang="ja-JP" altLang="en-US" sz="2000" dirty="0" smtClean="0"/>
              <a:t>と比べ</a:t>
            </a:r>
            <a:endParaRPr lang="en-US" altLang="ja-JP" sz="2000" dirty="0" smtClean="0"/>
          </a:p>
          <a:p>
            <a:r>
              <a:rPr lang="ja-JP" altLang="en-US" sz="2000" dirty="0"/>
              <a:t>　</a:t>
            </a:r>
            <a:r>
              <a:rPr lang="ja-JP" altLang="en-US" sz="2000" b="1" dirty="0" smtClean="0">
                <a:solidFill>
                  <a:srgbClr val="00B0F0"/>
                </a:solidFill>
              </a:rPr>
              <a:t>様々なもの</a:t>
            </a:r>
            <a:r>
              <a:rPr lang="ja-JP" altLang="en-US" sz="2000" b="1" dirty="0">
                <a:solidFill>
                  <a:srgbClr val="00B0F0"/>
                </a:solidFill>
              </a:rPr>
              <a:t>（</a:t>
            </a:r>
            <a:r>
              <a:rPr lang="en-US" altLang="ja-JP" sz="2000" b="1" dirty="0">
                <a:solidFill>
                  <a:srgbClr val="00B0F0"/>
                </a:solidFill>
              </a:rPr>
              <a:t>FLASH</a:t>
            </a:r>
            <a:r>
              <a:rPr lang="ja-JP" altLang="en-US" sz="2000" b="1" dirty="0" err="1">
                <a:solidFill>
                  <a:srgbClr val="00B0F0"/>
                </a:solidFill>
              </a:rPr>
              <a:t>、</a:t>
            </a:r>
            <a:r>
              <a:rPr lang="en-US" altLang="ja-JP" sz="2000" b="1" dirty="0">
                <a:solidFill>
                  <a:srgbClr val="00B0F0"/>
                </a:solidFill>
              </a:rPr>
              <a:t>USB</a:t>
            </a:r>
            <a:r>
              <a:rPr lang="ja-JP" altLang="en-US" sz="2000" b="1" dirty="0" err="1">
                <a:solidFill>
                  <a:srgbClr val="00B0F0"/>
                </a:solidFill>
              </a:rPr>
              <a:t>、</a:t>
            </a:r>
            <a:r>
              <a:rPr lang="en-US" altLang="ja-JP" sz="2000" b="1" dirty="0">
                <a:solidFill>
                  <a:srgbClr val="00B0F0"/>
                </a:solidFill>
              </a:rPr>
              <a:t>Ether</a:t>
            </a:r>
            <a:r>
              <a:rPr lang="ja-JP" altLang="en-US" sz="2000" b="1" dirty="0" err="1">
                <a:solidFill>
                  <a:srgbClr val="00B0F0"/>
                </a:solidFill>
              </a:rPr>
              <a:t>、</a:t>
            </a:r>
            <a:r>
              <a:rPr lang="en-US" altLang="ja-JP" sz="2000" b="1" dirty="0">
                <a:solidFill>
                  <a:srgbClr val="00B0F0"/>
                </a:solidFill>
              </a:rPr>
              <a:t>SDIO</a:t>
            </a:r>
            <a:r>
              <a:rPr lang="ja-JP" altLang="en-US" sz="2000" b="1" dirty="0" err="1">
                <a:solidFill>
                  <a:srgbClr val="00B0F0"/>
                </a:solidFill>
              </a:rPr>
              <a:t>、</a:t>
            </a:r>
            <a:r>
              <a:rPr lang="en-US" altLang="ja-JP" sz="2000" b="1" dirty="0">
                <a:solidFill>
                  <a:srgbClr val="00B0F0"/>
                </a:solidFill>
              </a:rPr>
              <a:t>SCI</a:t>
            </a:r>
            <a:r>
              <a:rPr lang="ja-JP" altLang="en-US" sz="2000" b="1" dirty="0" err="1">
                <a:solidFill>
                  <a:srgbClr val="00B0F0"/>
                </a:solidFill>
              </a:rPr>
              <a:t>、</a:t>
            </a:r>
            <a:r>
              <a:rPr lang="en-US" altLang="ja-JP" sz="2000" b="1" dirty="0">
                <a:solidFill>
                  <a:srgbClr val="00B0F0"/>
                </a:solidFill>
              </a:rPr>
              <a:t>SPI</a:t>
            </a:r>
            <a:r>
              <a:rPr lang="ja-JP" altLang="en-US" sz="2000" b="1" dirty="0" err="1">
                <a:solidFill>
                  <a:srgbClr val="00B0F0"/>
                </a:solidFill>
              </a:rPr>
              <a:t>、</a:t>
            </a:r>
            <a:r>
              <a:rPr lang="en-US" altLang="ja-JP" sz="2000" b="1" dirty="0" err="1">
                <a:solidFill>
                  <a:srgbClr val="00B0F0"/>
                </a:solidFill>
              </a:rPr>
              <a:t>etc</a:t>
            </a:r>
            <a:r>
              <a:rPr lang="en-US" altLang="ja-JP" sz="2000" b="1" dirty="0" smtClean="0">
                <a:solidFill>
                  <a:srgbClr val="00B0F0"/>
                </a:solidFill>
              </a:rPr>
              <a:t>)</a:t>
            </a:r>
            <a:r>
              <a:rPr lang="ja-JP" altLang="en-US" sz="2000" dirty="0" smtClean="0"/>
              <a:t>が要求されるようになった</a:t>
            </a:r>
            <a:endParaRPr lang="en-US" altLang="ja-JP" sz="2000" dirty="0"/>
          </a:p>
        </p:txBody>
      </p:sp>
      <p:sp>
        <p:nvSpPr>
          <p:cNvPr id="48" name="正方形/長方形 47"/>
          <p:cNvSpPr/>
          <p:nvPr/>
        </p:nvSpPr>
        <p:spPr>
          <a:xfrm>
            <a:off x="1080000" y="3645024"/>
            <a:ext cx="1055560" cy="6365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49" name="正方形/長方形 48"/>
          <p:cNvSpPr/>
          <p:nvPr/>
        </p:nvSpPr>
        <p:spPr>
          <a:xfrm>
            <a:off x="2117342" y="3645024"/>
            <a:ext cx="5562833" cy="63653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cxnSp>
        <p:nvCxnSpPr>
          <p:cNvPr id="53" name="直線コネクタ 52"/>
          <p:cNvCxnSpPr/>
          <p:nvPr/>
        </p:nvCxnSpPr>
        <p:spPr>
          <a:xfrm>
            <a:off x="8544272" y="5877272"/>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直線コネクタ 58"/>
          <p:cNvCxnSpPr>
            <a:stCxn id="48" idx="1"/>
          </p:cNvCxnSpPr>
          <p:nvPr/>
        </p:nvCxnSpPr>
        <p:spPr>
          <a:xfrm flipV="1">
            <a:off x="1080000" y="3933056"/>
            <a:ext cx="0" cy="30233"/>
          </a:xfrm>
          <a:prstGeom prst="line">
            <a:avLst/>
          </a:prstGeom>
        </p:spPr>
        <p:style>
          <a:lnRef idx="1">
            <a:schemeClr val="accent1"/>
          </a:lnRef>
          <a:fillRef idx="0">
            <a:schemeClr val="accent1"/>
          </a:fillRef>
          <a:effectRef idx="0">
            <a:schemeClr val="accent1"/>
          </a:effectRef>
          <a:fontRef idx="minor">
            <a:schemeClr val="tx1"/>
          </a:fontRef>
        </p:style>
      </p:cxnSp>
      <p:sp>
        <p:nvSpPr>
          <p:cNvPr id="61" name="テキスト ボックス 60"/>
          <p:cNvSpPr txBox="1"/>
          <p:nvPr/>
        </p:nvSpPr>
        <p:spPr>
          <a:xfrm>
            <a:off x="1103179" y="3853492"/>
            <a:ext cx="1008609" cy="415498"/>
          </a:xfrm>
          <a:prstGeom prst="rect">
            <a:avLst/>
          </a:prstGeom>
          <a:noFill/>
        </p:spPr>
        <p:txBody>
          <a:bodyPr wrap="none" rtlCol="0">
            <a:spAutoFit/>
          </a:bodyPr>
          <a:lstStyle/>
          <a:p>
            <a:r>
              <a:rPr kumimoji="1" lang="ja-JP" altLang="en-US" sz="1050" b="1" dirty="0" smtClean="0">
                <a:solidFill>
                  <a:srgbClr val="FF0000"/>
                </a:solidFill>
              </a:rPr>
              <a:t>特殊な</a:t>
            </a:r>
            <a:endParaRPr kumimoji="1" lang="en-US" altLang="ja-JP" sz="1050" b="1" dirty="0" smtClean="0">
              <a:solidFill>
                <a:srgbClr val="FF0000"/>
              </a:solidFill>
            </a:endParaRPr>
          </a:p>
          <a:p>
            <a:r>
              <a:rPr kumimoji="1" lang="en-US" altLang="ja-JP" sz="1050" b="1" dirty="0" smtClean="0">
                <a:solidFill>
                  <a:srgbClr val="FF0000"/>
                </a:solidFill>
              </a:rPr>
              <a:t>CPU</a:t>
            </a:r>
            <a:r>
              <a:rPr kumimoji="1" lang="ja-JP" altLang="en-US" sz="1050" b="1" dirty="0" smtClean="0">
                <a:solidFill>
                  <a:srgbClr val="FF0000"/>
                </a:solidFill>
              </a:rPr>
              <a:t>命令のみ</a:t>
            </a:r>
            <a:endParaRPr kumimoji="1" lang="ja-JP" altLang="en-US" sz="1050" b="1" dirty="0">
              <a:solidFill>
                <a:srgbClr val="FF0000"/>
              </a:solidFill>
            </a:endParaRPr>
          </a:p>
        </p:txBody>
      </p:sp>
      <p:sp>
        <p:nvSpPr>
          <p:cNvPr id="62" name="テキスト ボックス 61"/>
          <p:cNvSpPr txBox="1"/>
          <p:nvPr/>
        </p:nvSpPr>
        <p:spPr>
          <a:xfrm>
            <a:off x="3966115" y="4015074"/>
            <a:ext cx="3799438" cy="253916"/>
          </a:xfrm>
          <a:prstGeom prst="rect">
            <a:avLst/>
          </a:prstGeom>
          <a:noFill/>
        </p:spPr>
        <p:txBody>
          <a:bodyPr wrap="none" rtlCol="0">
            <a:spAutoFit/>
          </a:bodyPr>
          <a:lstStyle/>
          <a:p>
            <a:r>
              <a:rPr kumimoji="1" lang="ja-JP" altLang="en-US" sz="1050" b="1" dirty="0" smtClean="0">
                <a:solidFill>
                  <a:srgbClr val="00B0F0"/>
                </a:solidFill>
              </a:rPr>
              <a:t>様々なもの</a:t>
            </a:r>
            <a:r>
              <a:rPr kumimoji="1" lang="en-US" altLang="ja-JP" sz="1050" b="1" dirty="0">
                <a:solidFill>
                  <a:srgbClr val="00B0F0"/>
                </a:solidFill>
              </a:rPr>
              <a:t>(FLASH</a:t>
            </a:r>
            <a:r>
              <a:rPr kumimoji="1" lang="ja-JP" altLang="en-US" sz="1050" b="1" dirty="0" err="1">
                <a:solidFill>
                  <a:srgbClr val="00B0F0"/>
                </a:solidFill>
              </a:rPr>
              <a:t>、</a:t>
            </a:r>
            <a:r>
              <a:rPr kumimoji="1" lang="en-US" altLang="ja-JP" sz="1050" b="1" dirty="0">
                <a:solidFill>
                  <a:srgbClr val="00B0F0"/>
                </a:solidFill>
              </a:rPr>
              <a:t>USB</a:t>
            </a:r>
            <a:r>
              <a:rPr kumimoji="1" lang="ja-JP" altLang="en-US" sz="1050" b="1" dirty="0" err="1">
                <a:solidFill>
                  <a:srgbClr val="00B0F0"/>
                </a:solidFill>
              </a:rPr>
              <a:t>、</a:t>
            </a:r>
            <a:r>
              <a:rPr kumimoji="1" lang="en-US" altLang="ja-JP" sz="1050" b="1" dirty="0">
                <a:solidFill>
                  <a:srgbClr val="00B0F0"/>
                </a:solidFill>
              </a:rPr>
              <a:t>Ether</a:t>
            </a:r>
            <a:r>
              <a:rPr kumimoji="1" lang="ja-JP" altLang="en-US" sz="1050" b="1" dirty="0" err="1">
                <a:solidFill>
                  <a:srgbClr val="00B0F0"/>
                </a:solidFill>
              </a:rPr>
              <a:t>、</a:t>
            </a:r>
            <a:r>
              <a:rPr kumimoji="1" lang="en-US" altLang="ja-JP" sz="1050" b="1" dirty="0">
                <a:solidFill>
                  <a:srgbClr val="00B0F0"/>
                </a:solidFill>
              </a:rPr>
              <a:t>SDIO</a:t>
            </a:r>
            <a:r>
              <a:rPr kumimoji="1" lang="ja-JP" altLang="en-US" sz="1050" b="1" dirty="0" err="1">
                <a:solidFill>
                  <a:srgbClr val="00B0F0"/>
                </a:solidFill>
              </a:rPr>
              <a:t>、</a:t>
            </a:r>
            <a:r>
              <a:rPr kumimoji="1" lang="en-US" altLang="ja-JP" sz="1050" b="1" dirty="0">
                <a:solidFill>
                  <a:srgbClr val="00B0F0"/>
                </a:solidFill>
              </a:rPr>
              <a:t>SCI</a:t>
            </a:r>
            <a:r>
              <a:rPr kumimoji="1" lang="ja-JP" altLang="en-US" sz="1050" b="1" dirty="0" err="1">
                <a:solidFill>
                  <a:srgbClr val="00B0F0"/>
                </a:solidFill>
              </a:rPr>
              <a:t>、</a:t>
            </a:r>
            <a:r>
              <a:rPr kumimoji="1" lang="en-US" altLang="ja-JP" sz="1050" b="1" dirty="0">
                <a:solidFill>
                  <a:srgbClr val="00B0F0"/>
                </a:solidFill>
              </a:rPr>
              <a:t>SPI</a:t>
            </a:r>
            <a:r>
              <a:rPr kumimoji="1" lang="ja-JP" altLang="en-US" sz="1050" b="1" dirty="0" err="1">
                <a:solidFill>
                  <a:srgbClr val="00B0F0"/>
                </a:solidFill>
              </a:rPr>
              <a:t>、</a:t>
            </a:r>
            <a:r>
              <a:rPr kumimoji="1" lang="en-US" altLang="ja-JP" sz="1050" b="1" dirty="0" err="1">
                <a:solidFill>
                  <a:srgbClr val="00B0F0"/>
                </a:solidFill>
              </a:rPr>
              <a:t>etc</a:t>
            </a:r>
            <a:r>
              <a:rPr kumimoji="1" lang="en-US" altLang="ja-JP" sz="1050" b="1" dirty="0">
                <a:solidFill>
                  <a:srgbClr val="00B0F0"/>
                </a:solidFill>
              </a:rPr>
              <a:t>)</a:t>
            </a:r>
            <a:endParaRPr kumimoji="1" lang="ja-JP" altLang="en-US" sz="1050" b="1" dirty="0">
              <a:solidFill>
                <a:srgbClr val="00B0F0"/>
              </a:solidFill>
            </a:endParaRPr>
          </a:p>
        </p:txBody>
      </p:sp>
      <p:sp>
        <p:nvSpPr>
          <p:cNvPr id="63" name="正方形/長方形 62"/>
          <p:cNvSpPr/>
          <p:nvPr/>
        </p:nvSpPr>
        <p:spPr>
          <a:xfrm>
            <a:off x="1080000" y="2284262"/>
            <a:ext cx="1055560" cy="12765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64" name="正方形/長方形 63"/>
          <p:cNvSpPr/>
          <p:nvPr/>
        </p:nvSpPr>
        <p:spPr>
          <a:xfrm>
            <a:off x="2117342" y="2276620"/>
            <a:ext cx="5562833" cy="1284213"/>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65" name="右矢印 64"/>
          <p:cNvSpPr/>
          <p:nvPr/>
        </p:nvSpPr>
        <p:spPr>
          <a:xfrm>
            <a:off x="2031901" y="2681235"/>
            <a:ext cx="1483230" cy="8595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smtClean="0">
                <a:solidFill>
                  <a:srgbClr val="FF0000"/>
                </a:solidFill>
              </a:rPr>
              <a:t>Amazon</a:t>
            </a:r>
            <a:r>
              <a:rPr kumimoji="1" lang="ja-JP" altLang="en-US" b="1" dirty="0" smtClean="0">
                <a:solidFill>
                  <a:srgbClr val="FF0000"/>
                </a:solidFill>
              </a:rPr>
              <a:t>が追加</a:t>
            </a:r>
            <a:endParaRPr kumimoji="1" lang="ja-JP" altLang="en-US" b="1" dirty="0">
              <a:solidFill>
                <a:srgbClr val="FF0000"/>
              </a:solidFill>
            </a:endParaRPr>
          </a:p>
        </p:txBody>
      </p:sp>
      <p:sp>
        <p:nvSpPr>
          <p:cNvPr id="66" name="右矢印 65"/>
          <p:cNvSpPr/>
          <p:nvPr/>
        </p:nvSpPr>
        <p:spPr>
          <a:xfrm>
            <a:off x="2031901" y="3515627"/>
            <a:ext cx="1483230" cy="8595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rgbClr val="FF0000"/>
                </a:solidFill>
              </a:rPr>
              <a:t>ベンダ</a:t>
            </a:r>
            <a:endParaRPr kumimoji="1" lang="en-US" altLang="ja-JP" b="1" dirty="0">
              <a:solidFill>
                <a:srgbClr val="FF0000"/>
              </a:solidFill>
            </a:endParaRPr>
          </a:p>
          <a:p>
            <a:pPr algn="ctr"/>
            <a:r>
              <a:rPr kumimoji="1" lang="ja-JP" altLang="en-US" b="1" dirty="0" smtClean="0">
                <a:solidFill>
                  <a:srgbClr val="FF0000"/>
                </a:solidFill>
              </a:rPr>
              <a:t>が追加</a:t>
            </a:r>
            <a:endParaRPr kumimoji="1" lang="ja-JP" altLang="en-US" b="1" dirty="0">
              <a:solidFill>
                <a:srgbClr val="FF0000"/>
              </a:solidFill>
            </a:endParaRPr>
          </a:p>
        </p:txBody>
      </p:sp>
      <p:sp>
        <p:nvSpPr>
          <p:cNvPr id="67" name="正方形/長方形 66"/>
          <p:cNvSpPr/>
          <p:nvPr/>
        </p:nvSpPr>
        <p:spPr>
          <a:xfrm>
            <a:off x="8832303" y="188639"/>
            <a:ext cx="3240361" cy="4969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rgbClr val="3C3C3B"/>
                </a:solidFill>
              </a:rPr>
              <a:t>従来からあった部分</a:t>
            </a:r>
            <a:endParaRPr kumimoji="1" lang="ja-JP" altLang="en-US" dirty="0">
              <a:solidFill>
                <a:srgbClr val="3C3C3B"/>
              </a:solidFill>
            </a:endParaRPr>
          </a:p>
        </p:txBody>
      </p:sp>
      <p:sp>
        <p:nvSpPr>
          <p:cNvPr id="68" name="正方形/長方形 67"/>
          <p:cNvSpPr/>
          <p:nvPr/>
        </p:nvSpPr>
        <p:spPr>
          <a:xfrm>
            <a:off x="8832303" y="823208"/>
            <a:ext cx="3240361" cy="64679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rgbClr val="3C3C3B"/>
                </a:solidFill>
              </a:rPr>
              <a:t>インターネット対応のため</a:t>
            </a:r>
            <a:endParaRPr kumimoji="1" lang="en-US" altLang="ja-JP" dirty="0" smtClean="0">
              <a:solidFill>
                <a:srgbClr val="3C3C3B"/>
              </a:solidFill>
            </a:endParaRPr>
          </a:p>
          <a:p>
            <a:pPr algn="ctr"/>
            <a:r>
              <a:rPr kumimoji="1" lang="ja-JP" altLang="en-US" dirty="0" smtClean="0">
                <a:solidFill>
                  <a:srgbClr val="3C3C3B"/>
                </a:solidFill>
              </a:rPr>
              <a:t>追加必要な部分</a:t>
            </a:r>
            <a:endParaRPr kumimoji="1" lang="ja-JP" altLang="en-US" dirty="0">
              <a:solidFill>
                <a:srgbClr val="3C3C3B"/>
              </a:solidFill>
            </a:endParaRPr>
          </a:p>
        </p:txBody>
      </p:sp>
      <p:sp>
        <p:nvSpPr>
          <p:cNvPr id="69" name="テキスト ボックス 68"/>
          <p:cNvSpPr txBox="1"/>
          <p:nvPr/>
        </p:nvSpPr>
        <p:spPr>
          <a:xfrm>
            <a:off x="8201289" y="3843701"/>
            <a:ext cx="3762568" cy="923330"/>
          </a:xfrm>
          <a:prstGeom prst="rect">
            <a:avLst/>
          </a:prstGeom>
          <a:noFill/>
        </p:spPr>
        <p:txBody>
          <a:bodyPr wrap="none" rtlCol="0">
            <a:spAutoFit/>
          </a:bodyPr>
          <a:lstStyle/>
          <a:p>
            <a:r>
              <a:rPr kumimoji="1" lang="ja-JP" altLang="en-US" dirty="0" smtClean="0">
                <a:solidFill>
                  <a:srgbClr val="3C3C3B"/>
                </a:solidFill>
              </a:rPr>
              <a:t>石黒が</a:t>
            </a:r>
            <a:r>
              <a:rPr kumimoji="1" lang="en-US" altLang="ja-JP" dirty="0" smtClean="0">
                <a:solidFill>
                  <a:srgbClr val="3C3C3B"/>
                </a:solidFill>
              </a:rPr>
              <a:t>RX65N</a:t>
            </a:r>
            <a:r>
              <a:rPr kumimoji="1" lang="ja-JP" altLang="en-US" dirty="0" smtClean="0">
                <a:solidFill>
                  <a:srgbClr val="3C3C3B"/>
                </a:solidFill>
              </a:rPr>
              <a:t>向けに移植し</a:t>
            </a:r>
            <a:endParaRPr kumimoji="1" lang="en-US" altLang="ja-JP" dirty="0" smtClean="0">
              <a:solidFill>
                <a:srgbClr val="3C3C3B"/>
              </a:solidFill>
            </a:endParaRPr>
          </a:p>
          <a:p>
            <a:r>
              <a:rPr kumimoji="1" lang="en-US" altLang="ja-JP" dirty="0" smtClean="0">
                <a:solidFill>
                  <a:srgbClr val="3C3C3B"/>
                </a:solidFill>
              </a:rPr>
              <a:t>RX</a:t>
            </a:r>
            <a:r>
              <a:rPr kumimoji="1" lang="ja-JP" altLang="en-US" dirty="0" smtClean="0">
                <a:solidFill>
                  <a:srgbClr val="3C3C3B"/>
                </a:solidFill>
              </a:rPr>
              <a:t> </a:t>
            </a:r>
            <a:r>
              <a:rPr kumimoji="1" lang="en-US" altLang="ja-JP" dirty="0" smtClean="0">
                <a:solidFill>
                  <a:srgbClr val="3C3C3B"/>
                </a:solidFill>
              </a:rPr>
              <a:t>Driver</a:t>
            </a:r>
            <a:r>
              <a:rPr kumimoji="1" lang="ja-JP" altLang="en-US" dirty="0" smtClean="0">
                <a:solidFill>
                  <a:srgbClr val="3C3C3B"/>
                </a:solidFill>
              </a:rPr>
              <a:t> </a:t>
            </a:r>
            <a:r>
              <a:rPr kumimoji="1" lang="en-US" altLang="ja-JP" dirty="0" smtClean="0">
                <a:solidFill>
                  <a:srgbClr val="3C3C3B"/>
                </a:solidFill>
              </a:rPr>
              <a:t>Package</a:t>
            </a:r>
            <a:r>
              <a:rPr kumimoji="1" lang="ja-JP" altLang="en-US" dirty="0" smtClean="0">
                <a:solidFill>
                  <a:srgbClr val="3C3C3B"/>
                </a:solidFill>
              </a:rPr>
              <a:t>を駆使し構築、</a:t>
            </a:r>
            <a:endParaRPr kumimoji="1" lang="en-US" altLang="ja-JP" dirty="0" smtClean="0">
              <a:solidFill>
                <a:srgbClr val="3C3C3B"/>
              </a:solidFill>
            </a:endParaRPr>
          </a:p>
          <a:p>
            <a:r>
              <a:rPr kumimoji="1" lang="en-US" altLang="ja-JP" dirty="0" smtClean="0">
                <a:solidFill>
                  <a:srgbClr val="3C3C3B"/>
                </a:solidFill>
              </a:rPr>
              <a:t>2018</a:t>
            </a:r>
            <a:r>
              <a:rPr kumimoji="1" lang="ja-JP" altLang="en-US" dirty="0" smtClean="0">
                <a:solidFill>
                  <a:srgbClr val="3C3C3B"/>
                </a:solidFill>
              </a:rPr>
              <a:t>年夏～秋に向けて公開予定。</a:t>
            </a:r>
            <a:endParaRPr kumimoji="1" lang="ja-JP" altLang="en-US" dirty="0">
              <a:solidFill>
                <a:srgbClr val="3C3C3B"/>
              </a:solidFill>
            </a:endParaRPr>
          </a:p>
        </p:txBody>
      </p:sp>
      <p:sp>
        <p:nvSpPr>
          <p:cNvPr id="70" name="下矢印 69"/>
          <p:cNvSpPr/>
          <p:nvPr/>
        </p:nvSpPr>
        <p:spPr>
          <a:xfrm>
            <a:off x="9260304" y="3564818"/>
            <a:ext cx="792088" cy="1604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Tree>
    <p:extLst>
      <p:ext uri="{BB962C8B-B14F-4D97-AF65-F5344CB8AC3E}">
        <p14:creationId xmlns:p14="http://schemas.microsoft.com/office/powerpoint/2010/main" val="27205650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まとめ</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a:solidFill>
                  <a:srgbClr val="06418C"/>
                </a:solidFill>
              </a:rPr>
              <a:t>Page </a:t>
            </a:r>
            <a:fld id="{3FD030EF-7044-4946-962A-5D7D09BD1B34}" type="slidenum">
              <a:rPr lang="de-DE">
                <a:solidFill>
                  <a:srgbClr val="06418C"/>
                </a:solidFill>
              </a:rPr>
              <a:pPr algn="l"/>
              <a:t>29</a:t>
            </a:fld>
            <a:endParaRPr lang="de-DE" dirty="0">
              <a:solidFill>
                <a:srgbClr val="06418C"/>
              </a:solidFill>
            </a:endParaRPr>
          </a:p>
        </p:txBody>
      </p:sp>
      <p:sp>
        <p:nvSpPr>
          <p:cNvPr id="5" name="コンテンツ プレースホルダー 3"/>
          <p:cNvSpPr>
            <a:spLocks noGrp="1"/>
          </p:cNvSpPr>
          <p:nvPr>
            <p:ph idx="1"/>
          </p:nvPr>
        </p:nvSpPr>
        <p:spPr>
          <a:xfrm>
            <a:off x="1343472" y="1916832"/>
            <a:ext cx="10729192" cy="2257028"/>
          </a:xfrm>
        </p:spPr>
        <p:txBody>
          <a:bodyPr/>
          <a:lstStyle/>
          <a:p>
            <a:r>
              <a:rPr lang="ja-JP" altLang="en-US" sz="2000" dirty="0" smtClean="0"/>
              <a:t>✔ </a:t>
            </a:r>
            <a:r>
              <a:rPr lang="en-US" altLang="ja-JP" sz="2000" dirty="0" smtClean="0"/>
              <a:t>Amazon</a:t>
            </a:r>
            <a:r>
              <a:rPr lang="ja-JP" altLang="en-US" sz="2000" dirty="0" smtClean="0"/>
              <a:t>の活動により組み込みシステム業界は大きな変革期にあります</a:t>
            </a:r>
            <a:endParaRPr lang="en-US" altLang="ja-JP" sz="2000" dirty="0" smtClean="0"/>
          </a:p>
          <a:p>
            <a:endParaRPr lang="en-US" altLang="ja-JP" sz="2000" dirty="0" smtClean="0"/>
          </a:p>
          <a:p>
            <a:r>
              <a:rPr lang="ja-JP" altLang="en-US" sz="2000" dirty="0"/>
              <a:t>✔ </a:t>
            </a:r>
            <a:r>
              <a:rPr lang="ja-JP" altLang="en-US" sz="2000" dirty="0" smtClean="0"/>
              <a:t>ケータイ</a:t>
            </a:r>
            <a:r>
              <a:rPr lang="en-US" altLang="ja-JP" sz="2000" dirty="0" smtClean="0"/>
              <a:t>OS</a:t>
            </a:r>
            <a:r>
              <a:rPr lang="ja-JP" altLang="en-US" sz="2000" dirty="0" smtClean="0"/>
              <a:t>は</a:t>
            </a:r>
            <a:r>
              <a:rPr lang="en-US" altLang="ja-JP" sz="2000" dirty="0" smtClean="0"/>
              <a:t>Google</a:t>
            </a:r>
            <a:r>
              <a:rPr lang="ja-JP" altLang="en-US" sz="2000" dirty="0" smtClean="0"/>
              <a:t> </a:t>
            </a:r>
            <a:r>
              <a:rPr lang="en-US" altLang="ja-JP" sz="2000" dirty="0" smtClean="0"/>
              <a:t>Android</a:t>
            </a:r>
            <a:r>
              <a:rPr lang="ja-JP" altLang="en-US" sz="2000" dirty="0" smtClean="0"/>
              <a:t>に</a:t>
            </a:r>
            <a:r>
              <a:rPr lang="ja-JP" altLang="en-US" sz="2000" dirty="0"/>
              <a:t>支配</a:t>
            </a:r>
            <a:r>
              <a:rPr lang="ja-JP" altLang="en-US" sz="2000" dirty="0" smtClean="0"/>
              <a:t>されました</a:t>
            </a:r>
            <a:endParaRPr lang="en-US" altLang="ja-JP" sz="2000" dirty="0" smtClean="0"/>
          </a:p>
          <a:p>
            <a:endParaRPr lang="en-US" altLang="ja-JP" sz="2000" dirty="0"/>
          </a:p>
          <a:p>
            <a:r>
              <a:rPr lang="ja-JP" altLang="en-US" sz="2000" dirty="0" smtClean="0"/>
              <a:t>✔リアルタイム</a:t>
            </a:r>
            <a:r>
              <a:rPr lang="en-US" altLang="ja-JP" sz="2000" dirty="0" smtClean="0"/>
              <a:t>OS</a:t>
            </a:r>
            <a:r>
              <a:rPr lang="ja-JP" altLang="en-US" sz="2000" dirty="0" smtClean="0"/>
              <a:t>は</a:t>
            </a:r>
            <a:r>
              <a:rPr lang="en-US" altLang="ja-JP" sz="2000" dirty="0" smtClean="0"/>
              <a:t>Amazon</a:t>
            </a:r>
            <a:r>
              <a:rPr lang="ja-JP" altLang="en-US" sz="2000" dirty="0" smtClean="0"/>
              <a:t> </a:t>
            </a:r>
            <a:r>
              <a:rPr lang="en-US" altLang="ja-JP" sz="2000" dirty="0" err="1" smtClean="0"/>
              <a:t>FreeRTOS</a:t>
            </a:r>
            <a:r>
              <a:rPr lang="ja-JP" altLang="en-US" sz="2000" dirty="0" smtClean="0"/>
              <a:t>に支配されるかもしれません</a:t>
            </a:r>
            <a:endParaRPr lang="en-US" altLang="ja-JP" sz="2000" dirty="0"/>
          </a:p>
        </p:txBody>
      </p:sp>
      <p:sp>
        <p:nvSpPr>
          <p:cNvPr id="6" name="下矢印 5"/>
          <p:cNvSpPr/>
          <p:nvPr/>
        </p:nvSpPr>
        <p:spPr>
          <a:xfrm>
            <a:off x="4295800" y="4365104"/>
            <a:ext cx="2736304"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8" name="正方形/長方形 7"/>
          <p:cNvSpPr/>
          <p:nvPr/>
        </p:nvSpPr>
        <p:spPr>
          <a:xfrm>
            <a:off x="935464" y="5258515"/>
            <a:ext cx="9649072" cy="830997"/>
          </a:xfrm>
          <a:prstGeom prst="rect">
            <a:avLst/>
          </a:prstGeom>
        </p:spPr>
        <p:txBody>
          <a:bodyPr wrap="square">
            <a:spAutoFit/>
          </a:bodyPr>
          <a:lstStyle/>
          <a:p>
            <a:r>
              <a:rPr kumimoji="1" lang="en-US" altLang="ja-JP" sz="2400" dirty="0" smtClean="0">
                <a:solidFill>
                  <a:srgbClr val="3C3C3B"/>
                </a:solidFill>
              </a:rPr>
              <a:t>IoT</a:t>
            </a:r>
            <a:r>
              <a:rPr kumimoji="1" lang="ja-JP" altLang="en-US" sz="2400" dirty="0">
                <a:solidFill>
                  <a:srgbClr val="3C3C3B"/>
                </a:solidFill>
              </a:rPr>
              <a:t>機器のベースとなりつつあるリアルタイム</a:t>
            </a:r>
            <a:r>
              <a:rPr kumimoji="1" lang="en-US" altLang="ja-JP" sz="2400" dirty="0">
                <a:solidFill>
                  <a:srgbClr val="3C3C3B"/>
                </a:solidFill>
              </a:rPr>
              <a:t>OS</a:t>
            </a:r>
            <a:r>
              <a:rPr kumimoji="1" lang="ja-JP" altLang="en-US" sz="2400" dirty="0" smtClean="0">
                <a:solidFill>
                  <a:srgbClr val="3C3C3B"/>
                </a:solidFill>
              </a:rPr>
              <a:t>のトレンドを理解し</a:t>
            </a:r>
            <a:endParaRPr kumimoji="1" lang="en-US" altLang="ja-JP" sz="2400" dirty="0" smtClean="0">
              <a:solidFill>
                <a:srgbClr val="3C3C3B"/>
              </a:solidFill>
            </a:endParaRPr>
          </a:p>
          <a:p>
            <a:r>
              <a:rPr kumimoji="1" lang="ja-JP" altLang="en-US" sz="2400" dirty="0">
                <a:solidFill>
                  <a:srgbClr val="3C3C3B"/>
                </a:solidFill>
              </a:rPr>
              <a:t>適切</a:t>
            </a:r>
            <a:r>
              <a:rPr kumimoji="1" lang="ja-JP" altLang="en-US" sz="2400" dirty="0" smtClean="0">
                <a:solidFill>
                  <a:srgbClr val="3C3C3B"/>
                </a:solidFill>
              </a:rPr>
              <a:t>に市場要求に適した製品開発に繋げましょう</a:t>
            </a:r>
            <a:r>
              <a:rPr kumimoji="1" lang="ja-JP" altLang="en-US" sz="2400" dirty="0">
                <a:solidFill>
                  <a:srgbClr val="3C3C3B"/>
                </a:solidFill>
              </a:rPr>
              <a:t>。</a:t>
            </a:r>
            <a:endParaRPr kumimoji="1" lang="en-US" altLang="ja-JP" sz="2400" dirty="0" smtClean="0">
              <a:solidFill>
                <a:srgbClr val="3C3C3B"/>
              </a:solidFill>
            </a:endParaRPr>
          </a:p>
        </p:txBody>
      </p:sp>
    </p:spTree>
    <p:extLst>
      <p:ext uri="{BB962C8B-B14F-4D97-AF65-F5344CB8AC3E}">
        <p14:creationId xmlns:p14="http://schemas.microsoft.com/office/powerpoint/2010/main" val="41710424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10344592" cy="455509"/>
          </a:xfrm>
        </p:spPr>
        <p:txBody>
          <a:bodyPr/>
          <a:lstStyle/>
          <a:p>
            <a:r>
              <a:rPr kumimoji="1" lang="ja-JP" altLang="en-US" dirty="0" smtClean="0"/>
              <a:t>目次</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3</a:t>
            </a:fld>
            <a:endParaRPr lang="de-DE" dirty="0"/>
          </a:p>
        </p:txBody>
      </p:sp>
      <p:sp>
        <p:nvSpPr>
          <p:cNvPr id="4" name="コンテンツ プレースホルダー 3"/>
          <p:cNvSpPr>
            <a:spLocks noGrp="1"/>
          </p:cNvSpPr>
          <p:nvPr>
            <p:ph idx="1"/>
          </p:nvPr>
        </p:nvSpPr>
        <p:spPr>
          <a:xfrm>
            <a:off x="1199456" y="1556792"/>
            <a:ext cx="10513168" cy="3903633"/>
          </a:xfrm>
        </p:spPr>
        <p:txBody>
          <a:bodyPr/>
          <a:lstStyle/>
          <a:p>
            <a:pPr marL="177800" lvl="2" indent="0">
              <a:lnSpc>
                <a:spcPct val="100000"/>
              </a:lnSpc>
              <a:buNone/>
            </a:pPr>
            <a:r>
              <a:rPr kumimoji="1" lang="ja-JP" altLang="en-US" sz="2400" dirty="0" smtClean="0"/>
              <a:t>第</a:t>
            </a:r>
            <a:r>
              <a:rPr kumimoji="1" lang="en-US" altLang="ja-JP" sz="2400" dirty="0" smtClean="0"/>
              <a:t>1</a:t>
            </a:r>
            <a:r>
              <a:rPr kumimoji="1" lang="ja-JP" altLang="en-US" sz="2400" dirty="0" smtClean="0"/>
              <a:t>章　実世界におけるインターネット対応機器の構造</a:t>
            </a:r>
          </a:p>
          <a:p>
            <a:pPr marL="177800" lvl="2" indent="0">
              <a:lnSpc>
                <a:spcPct val="100000"/>
              </a:lnSpc>
              <a:buNone/>
            </a:pPr>
            <a:r>
              <a:rPr kumimoji="1" lang="ja-JP" altLang="en-US" sz="1100" dirty="0" smtClean="0"/>
              <a:t>　インターネットとは？</a:t>
            </a:r>
            <a:endParaRPr kumimoji="1" lang="en-US" altLang="ja-JP" sz="1100" dirty="0" smtClean="0"/>
          </a:p>
          <a:p>
            <a:pPr marL="177800" lvl="2" indent="0">
              <a:lnSpc>
                <a:spcPct val="100000"/>
              </a:lnSpc>
              <a:buNone/>
            </a:pPr>
            <a:r>
              <a:rPr kumimoji="1" lang="ja-JP" altLang="en-US" sz="1100" dirty="0"/>
              <a:t>　</a:t>
            </a:r>
            <a:r>
              <a:rPr kumimoji="1" lang="ja-JP" altLang="en-US" sz="1100" dirty="0" smtClean="0"/>
              <a:t>インターネットの歴史と少し先の未来</a:t>
            </a:r>
            <a:endParaRPr kumimoji="1" lang="en-US" altLang="ja-JP" sz="1100" dirty="0" smtClean="0"/>
          </a:p>
          <a:p>
            <a:pPr marL="177800" lvl="2" indent="0">
              <a:lnSpc>
                <a:spcPct val="100000"/>
              </a:lnSpc>
              <a:buNone/>
            </a:pPr>
            <a:r>
              <a:rPr kumimoji="1" lang="ja-JP" altLang="en-US" sz="1100" dirty="0"/>
              <a:t>　</a:t>
            </a:r>
            <a:r>
              <a:rPr kumimoji="1" lang="ja-JP" altLang="en-US" sz="1100" dirty="0" smtClean="0"/>
              <a:t>インターネット対応実製品の仕組み</a:t>
            </a:r>
            <a:endParaRPr kumimoji="1" lang="en-US" altLang="ja-JP" sz="1100" dirty="0" smtClean="0"/>
          </a:p>
          <a:p>
            <a:pPr marL="177800" lvl="2" indent="0">
              <a:lnSpc>
                <a:spcPct val="100000"/>
              </a:lnSpc>
              <a:buNone/>
            </a:pPr>
            <a:r>
              <a:rPr kumimoji="1" lang="ja-JP" altLang="en-US" sz="1100" dirty="0"/>
              <a:t>　</a:t>
            </a:r>
            <a:r>
              <a:rPr kumimoji="1" lang="ja-JP" altLang="en-US" sz="1100" dirty="0" smtClean="0"/>
              <a:t>　</a:t>
            </a:r>
            <a:r>
              <a:rPr kumimoji="1" lang="en-US" altLang="ja-JP" sz="1100" dirty="0" smtClean="0"/>
              <a:t>		----</a:t>
            </a:r>
            <a:r>
              <a:rPr kumimoji="1" lang="ja-JP" altLang="en-US" sz="1100" dirty="0" smtClean="0"/>
              <a:t>ハードウェア</a:t>
            </a:r>
            <a:r>
              <a:rPr kumimoji="1" lang="en-US" altLang="ja-JP" sz="1100" dirty="0" smtClean="0"/>
              <a:t>----	----</a:t>
            </a:r>
            <a:r>
              <a:rPr kumimoji="1" lang="ja-JP" altLang="en-US" sz="1100" dirty="0" smtClean="0"/>
              <a:t>ソフトウェア</a:t>
            </a:r>
            <a:r>
              <a:rPr kumimoji="1" lang="en-US" altLang="ja-JP" sz="1100" dirty="0" smtClean="0"/>
              <a:t>----</a:t>
            </a:r>
            <a:endParaRPr kumimoji="1" lang="en-US" altLang="ja-JP" sz="1100" dirty="0"/>
          </a:p>
          <a:p>
            <a:pPr marL="177800" lvl="2" indent="0">
              <a:lnSpc>
                <a:spcPct val="100000"/>
              </a:lnSpc>
              <a:buNone/>
            </a:pPr>
            <a:r>
              <a:rPr kumimoji="1" lang="ja-JP" altLang="en-US" sz="1100" dirty="0" smtClean="0"/>
              <a:t>　　・ハイエンド</a:t>
            </a:r>
            <a:r>
              <a:rPr kumimoji="1" lang="en-US" altLang="ja-JP" sz="1100" dirty="0"/>
              <a:t>	</a:t>
            </a:r>
            <a:r>
              <a:rPr kumimoji="1" lang="ja-JP" altLang="en-US" sz="1100" dirty="0" smtClean="0"/>
              <a:t>サーバ・パソコン</a:t>
            </a:r>
            <a:r>
              <a:rPr kumimoji="1" lang="en-US" altLang="ja-JP" sz="1100" dirty="0"/>
              <a:t>	</a:t>
            </a:r>
            <a:r>
              <a:rPr kumimoji="1" lang="en-US" altLang="ja-JP" sz="1100" dirty="0" smtClean="0"/>
              <a:t>Windows/Linux/</a:t>
            </a:r>
            <a:r>
              <a:rPr kumimoji="1" lang="en-US" altLang="ja-JP" sz="1100" dirty="0" err="1" smtClean="0"/>
              <a:t>MacOS</a:t>
            </a:r>
            <a:endParaRPr kumimoji="1" lang="en-US" altLang="ja-JP" sz="1100" dirty="0" smtClean="0"/>
          </a:p>
          <a:p>
            <a:pPr marL="177800" lvl="2" indent="0">
              <a:lnSpc>
                <a:spcPct val="100000"/>
              </a:lnSpc>
              <a:buNone/>
            </a:pPr>
            <a:r>
              <a:rPr kumimoji="1" lang="ja-JP" altLang="en-US" sz="1100" dirty="0"/>
              <a:t>　</a:t>
            </a:r>
            <a:r>
              <a:rPr kumimoji="1" lang="ja-JP" altLang="en-US" sz="1100" dirty="0" smtClean="0"/>
              <a:t>　・ミッドレンジ</a:t>
            </a:r>
            <a:r>
              <a:rPr kumimoji="1" lang="en-US" altLang="ja-JP" sz="1100" dirty="0"/>
              <a:t>	</a:t>
            </a:r>
            <a:r>
              <a:rPr kumimoji="1" lang="ja-JP" altLang="en-US" sz="1100" dirty="0" smtClean="0"/>
              <a:t>スマートフォン</a:t>
            </a:r>
            <a:r>
              <a:rPr kumimoji="1" lang="en-US" altLang="ja-JP" sz="1100" dirty="0" smtClean="0"/>
              <a:t>	Android/iOS</a:t>
            </a:r>
          </a:p>
          <a:p>
            <a:pPr marL="177800" lvl="2" indent="0">
              <a:lnSpc>
                <a:spcPct val="100000"/>
              </a:lnSpc>
              <a:buNone/>
            </a:pPr>
            <a:r>
              <a:rPr kumimoji="1" lang="ja-JP" altLang="en-US" sz="1100" dirty="0"/>
              <a:t>　</a:t>
            </a:r>
            <a:r>
              <a:rPr kumimoji="1" lang="ja-JP" altLang="en-US" sz="1100" dirty="0" smtClean="0"/>
              <a:t>　・</a:t>
            </a:r>
            <a:r>
              <a:rPr kumimoji="1" lang="ja-JP" altLang="en-US" sz="1100" b="1" dirty="0" smtClean="0">
                <a:solidFill>
                  <a:srgbClr val="FF0000"/>
                </a:solidFill>
              </a:rPr>
              <a:t>ローエンド</a:t>
            </a:r>
            <a:r>
              <a:rPr kumimoji="1" lang="en-US" altLang="ja-JP" sz="1100" b="1" dirty="0">
                <a:solidFill>
                  <a:srgbClr val="FF0000"/>
                </a:solidFill>
              </a:rPr>
              <a:t>	</a:t>
            </a:r>
            <a:r>
              <a:rPr kumimoji="1" lang="ja-JP" altLang="en-US" sz="1100" b="1" dirty="0" smtClean="0">
                <a:solidFill>
                  <a:srgbClr val="FF0000"/>
                </a:solidFill>
              </a:rPr>
              <a:t>産業用機器</a:t>
            </a:r>
            <a:r>
              <a:rPr kumimoji="1" lang="ja-JP" altLang="en-US" sz="1100" b="1" dirty="0">
                <a:solidFill>
                  <a:srgbClr val="FF0000"/>
                </a:solidFill>
              </a:rPr>
              <a:t>等</a:t>
            </a:r>
            <a:r>
              <a:rPr kumimoji="1" lang="en-US" altLang="ja-JP" sz="1100" b="1" dirty="0">
                <a:solidFill>
                  <a:srgbClr val="FF0000"/>
                </a:solidFill>
              </a:rPr>
              <a:t>	</a:t>
            </a:r>
            <a:r>
              <a:rPr kumimoji="1" lang="en-US" altLang="ja-JP" sz="1100" b="1" dirty="0" smtClean="0">
                <a:solidFill>
                  <a:srgbClr val="FF0000"/>
                </a:solidFill>
              </a:rPr>
              <a:t>	</a:t>
            </a:r>
            <a:r>
              <a:rPr kumimoji="1" lang="ja-JP" altLang="en-US" sz="1100" b="1" dirty="0" smtClean="0">
                <a:solidFill>
                  <a:srgbClr val="FF0000"/>
                </a:solidFill>
              </a:rPr>
              <a:t>リアルタイム</a:t>
            </a:r>
            <a:r>
              <a:rPr kumimoji="1" lang="en-US" altLang="ja-JP" sz="1100" b="1" dirty="0">
                <a:solidFill>
                  <a:srgbClr val="FF0000"/>
                </a:solidFill>
              </a:rPr>
              <a:t>OS/OS</a:t>
            </a:r>
            <a:r>
              <a:rPr kumimoji="1" lang="ja-JP" altLang="en-US" sz="1100" b="1" dirty="0" smtClean="0">
                <a:solidFill>
                  <a:srgbClr val="FF0000"/>
                </a:solidFill>
              </a:rPr>
              <a:t>レス</a:t>
            </a:r>
            <a:endParaRPr kumimoji="1" lang="en-US" altLang="ja-JP" sz="1100" b="1" dirty="0" smtClean="0">
              <a:solidFill>
                <a:srgbClr val="FF0000"/>
              </a:solidFill>
            </a:endParaRPr>
          </a:p>
          <a:p>
            <a:pPr marL="177800" lvl="2" indent="0">
              <a:lnSpc>
                <a:spcPct val="100000"/>
              </a:lnSpc>
              <a:buNone/>
            </a:pPr>
            <a:r>
              <a:rPr kumimoji="1" lang="ja-JP" altLang="en-US" sz="1100" dirty="0"/>
              <a:t>　</a:t>
            </a:r>
            <a:r>
              <a:rPr kumimoji="1" lang="ja-JP" altLang="en-US" sz="1100" dirty="0" smtClean="0"/>
              <a:t>今回の研修では？</a:t>
            </a:r>
            <a:endParaRPr kumimoji="1" lang="en-US" altLang="ja-JP" sz="1100" dirty="0" smtClean="0"/>
          </a:p>
          <a:p>
            <a:pPr marL="177800" lvl="2" indent="0">
              <a:lnSpc>
                <a:spcPct val="100000"/>
              </a:lnSpc>
              <a:buNone/>
            </a:pPr>
            <a:r>
              <a:rPr kumimoji="1" lang="ja-JP" altLang="en-US" sz="1100" dirty="0"/>
              <a:t>　</a:t>
            </a:r>
            <a:r>
              <a:rPr kumimoji="1" lang="ja-JP" altLang="en-US" sz="1100" dirty="0" smtClean="0"/>
              <a:t>　・</a:t>
            </a:r>
            <a:r>
              <a:rPr kumimoji="1" lang="ja-JP" altLang="en-US" sz="1100" b="1" dirty="0" smtClean="0">
                <a:solidFill>
                  <a:srgbClr val="FF0000"/>
                </a:solidFill>
              </a:rPr>
              <a:t>ローエンド</a:t>
            </a:r>
            <a:r>
              <a:rPr kumimoji="1" lang="ja-JP" altLang="en-US" sz="1100" dirty="0" smtClean="0"/>
              <a:t>の</a:t>
            </a:r>
            <a:r>
              <a:rPr kumimoji="1" lang="ja-JP" altLang="en-US" sz="1100" b="1" dirty="0" smtClean="0">
                <a:solidFill>
                  <a:srgbClr val="FF0000"/>
                </a:solidFill>
              </a:rPr>
              <a:t>産業用機器等</a:t>
            </a:r>
            <a:r>
              <a:rPr kumimoji="1" lang="ja-JP" altLang="en-US" sz="1100" dirty="0" smtClean="0"/>
              <a:t>を</a:t>
            </a:r>
            <a:r>
              <a:rPr kumimoji="1" lang="ja-JP" altLang="en-US" sz="1100" b="1" dirty="0" smtClean="0">
                <a:solidFill>
                  <a:srgbClr val="FF0000"/>
                </a:solidFill>
              </a:rPr>
              <a:t>リアルタイム</a:t>
            </a:r>
            <a:r>
              <a:rPr kumimoji="1" lang="en-US" altLang="ja-JP" sz="1100" b="1" dirty="0" smtClean="0">
                <a:solidFill>
                  <a:srgbClr val="FF0000"/>
                </a:solidFill>
              </a:rPr>
              <a:t>/OS</a:t>
            </a:r>
            <a:r>
              <a:rPr kumimoji="1" lang="ja-JP" altLang="en-US" sz="1100" b="1" dirty="0" smtClean="0">
                <a:solidFill>
                  <a:srgbClr val="FF0000"/>
                </a:solidFill>
              </a:rPr>
              <a:t>レス</a:t>
            </a:r>
            <a:r>
              <a:rPr kumimoji="1" lang="ja-JP" altLang="en-US" sz="1100" dirty="0" smtClean="0"/>
              <a:t>でインターネット対応させる方法を学ぶことで、</a:t>
            </a:r>
            <a:endParaRPr kumimoji="1" lang="en-US" altLang="ja-JP" sz="1100" dirty="0" smtClean="0"/>
          </a:p>
          <a:p>
            <a:pPr marL="177800" lvl="2" indent="0">
              <a:lnSpc>
                <a:spcPct val="100000"/>
              </a:lnSpc>
              <a:buNone/>
            </a:pPr>
            <a:r>
              <a:rPr kumimoji="1" lang="ja-JP" altLang="en-US" sz="1100" b="1" dirty="0" smtClean="0">
                <a:solidFill>
                  <a:srgbClr val="FF0000"/>
                </a:solidFill>
              </a:rPr>
              <a:t>　　　全仕組みにおいて共通となる基幹技術</a:t>
            </a:r>
            <a:r>
              <a:rPr kumimoji="1" lang="en-US" altLang="ja-JP" sz="1100" b="1" dirty="0" smtClean="0">
                <a:solidFill>
                  <a:srgbClr val="FF0000"/>
                </a:solidFill>
              </a:rPr>
              <a:t>(</a:t>
            </a:r>
            <a:r>
              <a:rPr kumimoji="1" lang="ja-JP" altLang="en-US" sz="1100" b="1" dirty="0" smtClean="0">
                <a:solidFill>
                  <a:srgbClr val="FF0000"/>
                </a:solidFill>
              </a:rPr>
              <a:t>プリミティブ</a:t>
            </a:r>
            <a:r>
              <a:rPr kumimoji="1" lang="en-US" altLang="ja-JP" sz="1100" b="1" dirty="0" smtClean="0">
                <a:solidFill>
                  <a:srgbClr val="FF0000"/>
                </a:solidFill>
              </a:rPr>
              <a:t>)</a:t>
            </a:r>
            <a:r>
              <a:rPr kumimoji="1" lang="ja-JP" altLang="en-US" sz="1100" dirty="0" err="1" smtClean="0"/>
              <a:t>を習</a:t>
            </a:r>
            <a:r>
              <a:rPr kumimoji="1" lang="ja-JP" altLang="en-US" sz="1100" dirty="0" smtClean="0"/>
              <a:t>得</a:t>
            </a:r>
            <a:endParaRPr kumimoji="1" lang="en-US" altLang="ja-JP" sz="1100" dirty="0" smtClean="0"/>
          </a:p>
          <a:p>
            <a:pPr marL="177800" lvl="2" indent="0">
              <a:lnSpc>
                <a:spcPct val="100000"/>
              </a:lnSpc>
              <a:buNone/>
            </a:pPr>
            <a:r>
              <a:rPr kumimoji="1" lang="ja-JP" altLang="en-US" sz="1100" dirty="0"/>
              <a:t>　</a:t>
            </a:r>
            <a:r>
              <a:rPr kumimoji="1" lang="ja-JP" altLang="en-US" sz="1100" dirty="0" smtClean="0"/>
              <a:t>　・産業用機器向けでインターネット接続代表格である</a:t>
            </a:r>
            <a:r>
              <a:rPr kumimoji="1" lang="en-US" altLang="ja-JP" sz="1100" dirty="0" smtClean="0"/>
              <a:t>Ethernet</a:t>
            </a:r>
            <a:r>
              <a:rPr kumimoji="1" lang="ja-JP" altLang="en-US" sz="1100" dirty="0" smtClean="0"/>
              <a:t>に対応した</a:t>
            </a:r>
            <a:r>
              <a:rPr kumimoji="1" lang="en-US" altLang="ja-JP" sz="1100" dirty="0" smtClean="0"/>
              <a:t>RX65N</a:t>
            </a:r>
            <a:r>
              <a:rPr kumimoji="1" lang="ja-JP" altLang="en-US" sz="1100" dirty="0" smtClean="0"/>
              <a:t>マイコンを使って学ぶ</a:t>
            </a:r>
          </a:p>
          <a:p>
            <a:pPr marL="177800" lvl="2" indent="0">
              <a:lnSpc>
                <a:spcPct val="100000"/>
              </a:lnSpc>
              <a:buNone/>
            </a:pPr>
            <a:r>
              <a:rPr kumimoji="1" lang="ja-JP" altLang="en-US" sz="1100" dirty="0" smtClean="0"/>
              <a:t>　業界最新動向</a:t>
            </a:r>
            <a:endParaRPr kumimoji="1" lang="en-US" altLang="ja-JP" sz="1100" dirty="0" smtClean="0"/>
          </a:p>
          <a:p>
            <a:pPr marL="177800" lvl="2" indent="0">
              <a:lnSpc>
                <a:spcPct val="100000"/>
              </a:lnSpc>
              <a:buNone/>
            </a:pPr>
            <a:r>
              <a:rPr kumimoji="1" lang="ja-JP" altLang="en-US" sz="1100" dirty="0" smtClean="0"/>
              <a:t>　　・</a:t>
            </a:r>
            <a:r>
              <a:rPr kumimoji="1" lang="en-US" altLang="ja-JP" sz="1100" dirty="0" smtClean="0"/>
              <a:t>Amazon</a:t>
            </a:r>
            <a:r>
              <a:rPr kumimoji="1" lang="ja-JP" altLang="en-US" sz="1100" dirty="0" smtClean="0"/>
              <a:t>がクラウドの世界</a:t>
            </a:r>
            <a:r>
              <a:rPr kumimoji="1" lang="en-US" altLang="ja-JP" sz="1100" dirty="0" smtClean="0"/>
              <a:t>(</a:t>
            </a:r>
            <a:r>
              <a:rPr kumimoji="1" lang="ja-JP" altLang="en-US" sz="1100" dirty="0" smtClean="0"/>
              <a:t>ハイエンド</a:t>
            </a:r>
            <a:r>
              <a:rPr kumimoji="1" lang="en-US" altLang="ja-JP" sz="1100" dirty="0" smtClean="0"/>
              <a:t>)</a:t>
            </a:r>
            <a:r>
              <a:rPr kumimoji="1" lang="ja-JP" altLang="en-US" sz="1100" dirty="0" smtClean="0"/>
              <a:t>から、組み込みの世界</a:t>
            </a:r>
            <a:r>
              <a:rPr kumimoji="1" lang="en-US" altLang="ja-JP" sz="1100" dirty="0" smtClean="0"/>
              <a:t>(</a:t>
            </a:r>
            <a:r>
              <a:rPr kumimoji="1" lang="ja-JP" altLang="en-US" sz="1100" dirty="0" smtClean="0"/>
              <a:t>ローエンド</a:t>
            </a:r>
            <a:r>
              <a:rPr kumimoji="1" lang="en-US" altLang="ja-JP" sz="1100" dirty="0" smtClean="0"/>
              <a:t>)</a:t>
            </a:r>
            <a:r>
              <a:rPr kumimoji="1" lang="ja-JP" altLang="en-US" sz="1100" dirty="0" smtClean="0"/>
              <a:t>に降りてきた話</a:t>
            </a:r>
            <a:endParaRPr kumimoji="1" lang="en-US" altLang="ja-JP" sz="1100" dirty="0" smtClean="0"/>
          </a:p>
        </p:txBody>
      </p:sp>
    </p:spTree>
    <p:extLst>
      <p:ext uri="{BB962C8B-B14F-4D97-AF65-F5344CB8AC3E}">
        <p14:creationId xmlns:p14="http://schemas.microsoft.com/office/powerpoint/2010/main" val="3348464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1"/>
          </p:nvPr>
        </p:nvSpPr>
        <p:spPr>
          <a:xfrm>
            <a:off x="468000" y="1080000"/>
            <a:ext cx="7920000" cy="1028313"/>
          </a:xfrm>
        </p:spPr>
        <p:txBody>
          <a:bodyPr/>
          <a:lstStyle/>
          <a:p>
            <a:r>
              <a:rPr kumimoji="1" lang="ja-JP" altLang="en-US" cap="none" dirty="0" smtClean="0"/>
              <a:t>ルネサス最新状況ご紹介</a:t>
            </a:r>
            <a:endParaRPr kumimoji="1" lang="en-US" altLang="ja-JP" cap="none" dirty="0"/>
          </a:p>
        </p:txBody>
      </p:sp>
    </p:spTree>
    <p:extLst>
      <p:ext uri="{BB962C8B-B14F-4D97-AF65-F5344CB8AC3E}">
        <p14:creationId xmlns:p14="http://schemas.microsoft.com/office/powerpoint/2010/main" val="19409130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lang="en-US" altLang="ja-JP" cap="none" dirty="0"/>
              <a:t>RX65N Amazon </a:t>
            </a:r>
            <a:r>
              <a:rPr lang="en-US" altLang="ja-JP" cap="none" dirty="0" err="1"/>
              <a:t>FreeRTOS</a:t>
            </a:r>
            <a:r>
              <a:rPr lang="ja-JP" altLang="en-US" cap="none" dirty="0"/>
              <a:t>対応</a:t>
            </a:r>
            <a:r>
              <a:rPr lang="ja-JP" altLang="en-US" cap="none" dirty="0" smtClean="0"/>
              <a:t>ボード</a:t>
            </a:r>
            <a:endParaRPr kumimoji="1" lang="ja-JP" altLang="en-US" cap="none" dirty="0"/>
          </a:p>
        </p:txBody>
      </p:sp>
      <p:sp>
        <p:nvSpPr>
          <p:cNvPr id="3" name="スライド番号プレースホルダー 2"/>
          <p:cNvSpPr>
            <a:spLocks noGrp="1"/>
          </p:cNvSpPr>
          <p:nvPr>
            <p:ph type="sldNum" sz="quarter" idx="10"/>
          </p:nvPr>
        </p:nvSpPr>
        <p:spPr/>
        <p:txBody>
          <a:bodyPr/>
          <a:lstStyle/>
          <a:p>
            <a:pPr algn="l"/>
            <a:r>
              <a:rPr lang="de-DE">
                <a:solidFill>
                  <a:srgbClr val="06418C"/>
                </a:solidFill>
              </a:rPr>
              <a:t>Page </a:t>
            </a:r>
            <a:fld id="{3FD030EF-7044-4946-962A-5D7D09BD1B34}" type="slidenum">
              <a:rPr lang="de-DE">
                <a:solidFill>
                  <a:srgbClr val="06418C"/>
                </a:solidFill>
              </a:rPr>
              <a:pPr algn="l"/>
              <a:t>31</a:t>
            </a:fld>
            <a:endParaRPr lang="de-DE" dirty="0">
              <a:solidFill>
                <a:srgbClr val="06418C"/>
              </a:solidFill>
            </a:endParaRPr>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411" y="1772816"/>
            <a:ext cx="5197061" cy="3896469"/>
          </a:xfrm>
          <a:prstGeom prst="rect">
            <a:avLst/>
          </a:prstGeom>
        </p:spPr>
      </p:pic>
      <p:sp>
        <p:nvSpPr>
          <p:cNvPr id="9" name="テキスト ボックス 8"/>
          <p:cNvSpPr txBox="1"/>
          <p:nvPr/>
        </p:nvSpPr>
        <p:spPr>
          <a:xfrm>
            <a:off x="47328" y="5669285"/>
            <a:ext cx="2309350" cy="369332"/>
          </a:xfrm>
          <a:prstGeom prst="rect">
            <a:avLst/>
          </a:prstGeom>
          <a:noFill/>
        </p:spPr>
        <p:txBody>
          <a:bodyPr wrap="none" rtlCol="0">
            <a:spAutoFit/>
          </a:bodyPr>
          <a:lstStyle/>
          <a:p>
            <a:r>
              <a:rPr kumimoji="1" lang="en-US" altLang="ja-JP" dirty="0" smtClean="0">
                <a:solidFill>
                  <a:srgbClr val="3C3C3B"/>
                </a:solidFill>
              </a:rPr>
              <a:t>RX65N</a:t>
            </a:r>
            <a:r>
              <a:rPr kumimoji="1" lang="ja-JP" altLang="en-US" dirty="0" smtClean="0">
                <a:solidFill>
                  <a:srgbClr val="3C3C3B"/>
                </a:solidFill>
              </a:rPr>
              <a:t> </a:t>
            </a:r>
            <a:r>
              <a:rPr kumimoji="1" lang="en-US" altLang="ja-JP" dirty="0" smtClean="0">
                <a:solidFill>
                  <a:srgbClr val="3C3C3B"/>
                </a:solidFill>
              </a:rPr>
              <a:t>Target</a:t>
            </a:r>
            <a:r>
              <a:rPr kumimoji="1" lang="ja-JP" altLang="en-US" dirty="0" smtClean="0">
                <a:solidFill>
                  <a:srgbClr val="3C3C3B"/>
                </a:solidFill>
              </a:rPr>
              <a:t> </a:t>
            </a:r>
            <a:r>
              <a:rPr kumimoji="1" lang="en-US" altLang="ja-JP" dirty="0" smtClean="0">
                <a:solidFill>
                  <a:srgbClr val="3C3C3B"/>
                </a:solidFill>
              </a:rPr>
              <a:t>Board</a:t>
            </a:r>
            <a:endParaRPr kumimoji="1" lang="ja-JP" altLang="en-US" dirty="0">
              <a:solidFill>
                <a:srgbClr val="3C3C3B"/>
              </a:solidFill>
            </a:endParaRPr>
          </a:p>
        </p:txBody>
      </p:sp>
      <p:sp>
        <p:nvSpPr>
          <p:cNvPr id="10" name="テキスト ボックス 9"/>
          <p:cNvSpPr txBox="1"/>
          <p:nvPr/>
        </p:nvSpPr>
        <p:spPr>
          <a:xfrm>
            <a:off x="2410866" y="5669285"/>
            <a:ext cx="2210862" cy="369332"/>
          </a:xfrm>
          <a:prstGeom prst="rect">
            <a:avLst/>
          </a:prstGeom>
          <a:noFill/>
        </p:spPr>
        <p:txBody>
          <a:bodyPr wrap="none" rtlCol="0">
            <a:spAutoFit/>
          </a:bodyPr>
          <a:lstStyle/>
          <a:p>
            <a:r>
              <a:rPr kumimoji="1" lang="en-US" altLang="ja-JP" dirty="0" smtClean="0">
                <a:solidFill>
                  <a:srgbClr val="3C3C3B"/>
                </a:solidFill>
              </a:rPr>
              <a:t>Cloud</a:t>
            </a:r>
            <a:r>
              <a:rPr kumimoji="1" lang="ja-JP" altLang="en-US" dirty="0" smtClean="0">
                <a:solidFill>
                  <a:srgbClr val="3C3C3B"/>
                </a:solidFill>
              </a:rPr>
              <a:t> </a:t>
            </a:r>
            <a:r>
              <a:rPr kumimoji="1" lang="en-US" altLang="ja-JP" dirty="0" smtClean="0">
                <a:solidFill>
                  <a:srgbClr val="3C3C3B"/>
                </a:solidFill>
              </a:rPr>
              <a:t>Option Board</a:t>
            </a:r>
            <a:endParaRPr kumimoji="1" lang="ja-JP" altLang="en-US" dirty="0">
              <a:solidFill>
                <a:srgbClr val="3C3C3B"/>
              </a:solidFill>
            </a:endParaRPr>
          </a:p>
        </p:txBody>
      </p:sp>
      <p:sp>
        <p:nvSpPr>
          <p:cNvPr id="11" name="テキスト ボックス 10"/>
          <p:cNvSpPr txBox="1"/>
          <p:nvPr/>
        </p:nvSpPr>
        <p:spPr>
          <a:xfrm>
            <a:off x="4621728" y="5693571"/>
            <a:ext cx="1800493" cy="369332"/>
          </a:xfrm>
          <a:prstGeom prst="rect">
            <a:avLst/>
          </a:prstGeom>
          <a:noFill/>
        </p:spPr>
        <p:txBody>
          <a:bodyPr wrap="none" rtlCol="0">
            <a:spAutoFit/>
          </a:bodyPr>
          <a:lstStyle/>
          <a:p>
            <a:r>
              <a:rPr kumimoji="1" lang="en-US" altLang="ja-JP" dirty="0" err="1" smtClean="0">
                <a:solidFill>
                  <a:srgbClr val="3C3C3B"/>
                </a:solidFill>
              </a:rPr>
              <a:t>WiFi</a:t>
            </a:r>
            <a:r>
              <a:rPr kumimoji="1" lang="ja-JP" altLang="en-US" dirty="0" smtClean="0">
                <a:solidFill>
                  <a:srgbClr val="3C3C3B"/>
                </a:solidFill>
              </a:rPr>
              <a:t>モジュール</a:t>
            </a:r>
            <a:endParaRPr kumimoji="1" lang="ja-JP" altLang="en-US" dirty="0">
              <a:solidFill>
                <a:srgbClr val="3C3C3B"/>
              </a:solidFill>
            </a:endParaRPr>
          </a:p>
        </p:txBody>
      </p:sp>
      <p:sp>
        <p:nvSpPr>
          <p:cNvPr id="12" name="テキスト ボックス 11"/>
          <p:cNvSpPr txBox="1"/>
          <p:nvPr/>
        </p:nvSpPr>
        <p:spPr>
          <a:xfrm>
            <a:off x="6532133" y="1379539"/>
            <a:ext cx="5659867" cy="4770537"/>
          </a:xfrm>
          <a:prstGeom prst="rect">
            <a:avLst/>
          </a:prstGeom>
          <a:noFill/>
        </p:spPr>
        <p:txBody>
          <a:bodyPr wrap="square" rtlCol="0">
            <a:spAutoFit/>
          </a:bodyPr>
          <a:lstStyle/>
          <a:p>
            <a:r>
              <a:rPr kumimoji="1" lang="ja-JP" altLang="en-US" sz="1600" dirty="0" smtClean="0">
                <a:solidFill>
                  <a:srgbClr val="3C3C3B"/>
                </a:solidFill>
              </a:rPr>
              <a:t>✔以下</a:t>
            </a:r>
            <a:r>
              <a:rPr kumimoji="1" lang="en-US" altLang="ja-JP" sz="1600" dirty="0" smtClean="0">
                <a:solidFill>
                  <a:srgbClr val="3C3C3B"/>
                </a:solidFill>
              </a:rPr>
              <a:t>3</a:t>
            </a:r>
            <a:r>
              <a:rPr kumimoji="1" lang="ja-JP" altLang="en-US" sz="1600" dirty="0" smtClean="0">
                <a:solidFill>
                  <a:srgbClr val="3C3C3B"/>
                </a:solidFill>
              </a:rPr>
              <a:t>点セット</a:t>
            </a:r>
            <a:endParaRPr kumimoji="1" lang="en-US" altLang="ja-JP" sz="1600" dirty="0" smtClean="0">
              <a:solidFill>
                <a:srgbClr val="3C3C3B"/>
              </a:solidFill>
            </a:endParaRPr>
          </a:p>
          <a:p>
            <a:r>
              <a:rPr kumimoji="1" lang="ja-JP" altLang="en-US" sz="1600" dirty="0" smtClean="0">
                <a:solidFill>
                  <a:srgbClr val="3C3C3B"/>
                </a:solidFill>
              </a:rPr>
              <a:t>　</a:t>
            </a:r>
            <a:r>
              <a:rPr kumimoji="1" lang="en-US" altLang="ja-JP" sz="1600" dirty="0" smtClean="0">
                <a:solidFill>
                  <a:srgbClr val="3C3C3B"/>
                </a:solidFill>
              </a:rPr>
              <a:t>RX65N</a:t>
            </a:r>
            <a:r>
              <a:rPr kumimoji="1" lang="ja-JP" altLang="en-US" sz="1600" dirty="0" smtClean="0">
                <a:solidFill>
                  <a:srgbClr val="3C3C3B"/>
                </a:solidFill>
              </a:rPr>
              <a:t> </a:t>
            </a:r>
            <a:r>
              <a:rPr kumimoji="1" lang="en-US" altLang="ja-JP" sz="1600" dirty="0">
                <a:solidFill>
                  <a:srgbClr val="3C3C3B"/>
                </a:solidFill>
              </a:rPr>
              <a:t>Target</a:t>
            </a:r>
            <a:r>
              <a:rPr kumimoji="1" lang="ja-JP" altLang="en-US" sz="1600" dirty="0">
                <a:solidFill>
                  <a:srgbClr val="3C3C3B"/>
                </a:solidFill>
              </a:rPr>
              <a:t> </a:t>
            </a:r>
            <a:r>
              <a:rPr kumimoji="1" lang="en-US" altLang="ja-JP" sz="1600" dirty="0" smtClean="0">
                <a:solidFill>
                  <a:srgbClr val="3C3C3B"/>
                </a:solidFill>
              </a:rPr>
              <a:t>Board</a:t>
            </a:r>
          </a:p>
          <a:p>
            <a:r>
              <a:rPr kumimoji="1" lang="ja-JP" altLang="en-US" sz="1600" dirty="0" smtClean="0">
                <a:solidFill>
                  <a:srgbClr val="3C3C3B"/>
                </a:solidFill>
              </a:rPr>
              <a:t>　</a:t>
            </a:r>
            <a:r>
              <a:rPr kumimoji="1" lang="en-US" altLang="ja-JP" sz="1600" dirty="0" smtClean="0">
                <a:solidFill>
                  <a:srgbClr val="3C3C3B"/>
                </a:solidFill>
              </a:rPr>
              <a:t>Cloud</a:t>
            </a:r>
            <a:r>
              <a:rPr kumimoji="1" lang="ja-JP" altLang="en-US" sz="1600" dirty="0" smtClean="0">
                <a:solidFill>
                  <a:srgbClr val="3C3C3B"/>
                </a:solidFill>
              </a:rPr>
              <a:t> </a:t>
            </a:r>
            <a:r>
              <a:rPr kumimoji="1" lang="en-US" altLang="ja-JP" sz="1600" dirty="0">
                <a:solidFill>
                  <a:srgbClr val="3C3C3B"/>
                </a:solidFill>
              </a:rPr>
              <a:t>Option </a:t>
            </a:r>
            <a:r>
              <a:rPr kumimoji="1" lang="en-US" altLang="ja-JP" sz="1600" dirty="0" smtClean="0">
                <a:solidFill>
                  <a:srgbClr val="3C3C3B"/>
                </a:solidFill>
              </a:rPr>
              <a:t>Board</a:t>
            </a:r>
          </a:p>
          <a:p>
            <a:r>
              <a:rPr kumimoji="1" lang="ja-JP" altLang="en-US" sz="1600" dirty="0" smtClean="0">
                <a:solidFill>
                  <a:srgbClr val="3C3C3B"/>
                </a:solidFill>
              </a:rPr>
              <a:t>　</a:t>
            </a:r>
            <a:r>
              <a:rPr kumimoji="1" lang="en-US" altLang="ja-JP" sz="1600" dirty="0" err="1" smtClean="0">
                <a:solidFill>
                  <a:srgbClr val="3C3C3B"/>
                </a:solidFill>
              </a:rPr>
              <a:t>WiFi</a:t>
            </a:r>
            <a:r>
              <a:rPr kumimoji="1" lang="ja-JP" altLang="en-US" sz="1600" dirty="0" smtClean="0">
                <a:solidFill>
                  <a:srgbClr val="3C3C3B"/>
                </a:solidFill>
              </a:rPr>
              <a:t>モジュール</a:t>
            </a:r>
            <a:endParaRPr kumimoji="1" lang="en-US" altLang="ja-JP" sz="1600" dirty="0" smtClean="0">
              <a:solidFill>
                <a:srgbClr val="3C3C3B"/>
              </a:solidFill>
            </a:endParaRPr>
          </a:p>
          <a:p>
            <a:endParaRPr kumimoji="1" lang="en-US" altLang="ja-JP" sz="1600" dirty="0">
              <a:solidFill>
                <a:srgbClr val="3C3C3B"/>
              </a:solidFill>
            </a:endParaRPr>
          </a:p>
          <a:p>
            <a:r>
              <a:rPr kumimoji="1" lang="ja-JP" altLang="en-US" sz="1600" dirty="0" smtClean="0">
                <a:solidFill>
                  <a:srgbClr val="3C3C3B"/>
                </a:solidFill>
              </a:rPr>
              <a:t>✔</a:t>
            </a:r>
            <a:r>
              <a:rPr kumimoji="1" lang="en-US" altLang="ja-JP" sz="1600" dirty="0" smtClean="0">
                <a:solidFill>
                  <a:srgbClr val="3C3C3B"/>
                </a:solidFill>
              </a:rPr>
              <a:t>Cloud</a:t>
            </a:r>
            <a:r>
              <a:rPr kumimoji="1" lang="ja-JP" altLang="en-US" sz="1600" dirty="0" smtClean="0">
                <a:solidFill>
                  <a:srgbClr val="3C3C3B"/>
                </a:solidFill>
              </a:rPr>
              <a:t> </a:t>
            </a:r>
            <a:r>
              <a:rPr kumimoji="1" lang="en-US" altLang="ja-JP" sz="1600" dirty="0" smtClean="0">
                <a:solidFill>
                  <a:srgbClr val="3C3C3B"/>
                </a:solidFill>
              </a:rPr>
              <a:t>Option</a:t>
            </a:r>
            <a:r>
              <a:rPr kumimoji="1" lang="ja-JP" altLang="en-US" sz="1600" dirty="0" smtClean="0">
                <a:solidFill>
                  <a:srgbClr val="3C3C3B"/>
                </a:solidFill>
              </a:rPr>
              <a:t> </a:t>
            </a:r>
            <a:r>
              <a:rPr kumimoji="1" lang="en-US" altLang="ja-JP" sz="1600" dirty="0" smtClean="0">
                <a:solidFill>
                  <a:srgbClr val="3C3C3B"/>
                </a:solidFill>
              </a:rPr>
              <a:t>Board</a:t>
            </a:r>
            <a:r>
              <a:rPr kumimoji="1" lang="ja-JP" altLang="en-US" sz="1600" dirty="0" err="1" smtClean="0">
                <a:solidFill>
                  <a:srgbClr val="3C3C3B"/>
                </a:solidFill>
              </a:rPr>
              <a:t>には</a:t>
            </a:r>
            <a:endParaRPr kumimoji="1" lang="en-US" altLang="ja-JP" sz="1600" dirty="0" smtClean="0">
              <a:solidFill>
                <a:srgbClr val="3C3C3B"/>
              </a:solidFill>
            </a:endParaRPr>
          </a:p>
          <a:p>
            <a:r>
              <a:rPr kumimoji="1" lang="ja-JP" altLang="en-US" sz="1600" dirty="0">
                <a:solidFill>
                  <a:srgbClr val="3C3C3B"/>
                </a:solidFill>
              </a:rPr>
              <a:t>　</a:t>
            </a:r>
            <a:r>
              <a:rPr kumimoji="1" lang="ja-JP" altLang="en-US" sz="1600" dirty="0" smtClean="0">
                <a:solidFill>
                  <a:srgbClr val="3C3C3B"/>
                </a:solidFill>
              </a:rPr>
              <a:t>温度・湿度・光・加速度センサを搭載</a:t>
            </a:r>
            <a:endParaRPr kumimoji="1" lang="en-US" altLang="ja-JP" sz="1600" dirty="0" smtClean="0">
              <a:solidFill>
                <a:srgbClr val="3C3C3B"/>
              </a:solidFill>
            </a:endParaRPr>
          </a:p>
          <a:p>
            <a:endParaRPr kumimoji="1" lang="en-US" altLang="ja-JP" sz="1600" dirty="0">
              <a:solidFill>
                <a:srgbClr val="3C3C3B"/>
              </a:solidFill>
            </a:endParaRPr>
          </a:p>
          <a:p>
            <a:r>
              <a:rPr kumimoji="1" lang="ja-JP" altLang="en-US" sz="1600" dirty="0" smtClean="0">
                <a:solidFill>
                  <a:srgbClr val="3C3C3B"/>
                </a:solidFill>
              </a:rPr>
              <a:t>✔販売価格イメージは</a:t>
            </a:r>
            <a:r>
              <a:rPr kumimoji="1" lang="en-US" altLang="ja-JP" sz="1600" dirty="0" smtClean="0">
                <a:solidFill>
                  <a:srgbClr val="3C3C3B"/>
                </a:solidFill>
              </a:rPr>
              <a:t>3</a:t>
            </a:r>
            <a:r>
              <a:rPr kumimoji="1" lang="ja-JP" altLang="en-US" sz="1600" dirty="0" smtClean="0">
                <a:solidFill>
                  <a:srgbClr val="3C3C3B"/>
                </a:solidFill>
              </a:rPr>
              <a:t>点セットで</a:t>
            </a:r>
            <a:r>
              <a:rPr kumimoji="1" lang="en-US" altLang="ja-JP" sz="1600" dirty="0" smtClean="0">
                <a:solidFill>
                  <a:srgbClr val="3C3C3B"/>
                </a:solidFill>
              </a:rPr>
              <a:t>5000</a:t>
            </a:r>
            <a:r>
              <a:rPr kumimoji="1" lang="ja-JP" altLang="en-US" sz="1600" dirty="0" smtClean="0">
                <a:solidFill>
                  <a:srgbClr val="3C3C3B"/>
                </a:solidFill>
              </a:rPr>
              <a:t>円</a:t>
            </a:r>
            <a:endParaRPr kumimoji="1" lang="ja-JP" altLang="en-US" sz="1600" dirty="0">
              <a:solidFill>
                <a:srgbClr val="3C3C3B"/>
              </a:solidFill>
            </a:endParaRPr>
          </a:p>
          <a:p>
            <a:endParaRPr kumimoji="1" lang="en-US" altLang="ja-JP" sz="1600" dirty="0" smtClean="0">
              <a:solidFill>
                <a:srgbClr val="3C3C3B"/>
              </a:solidFill>
            </a:endParaRPr>
          </a:p>
          <a:p>
            <a:r>
              <a:rPr kumimoji="1" lang="ja-JP" altLang="en-US" sz="1600" dirty="0" smtClean="0">
                <a:solidFill>
                  <a:srgbClr val="3C3C3B"/>
                </a:solidFill>
              </a:rPr>
              <a:t>✔エミュレータは</a:t>
            </a:r>
            <a:r>
              <a:rPr kumimoji="1" lang="en-US" altLang="ja-JP" sz="1600" dirty="0" smtClean="0">
                <a:solidFill>
                  <a:srgbClr val="3C3C3B"/>
                </a:solidFill>
              </a:rPr>
              <a:t>RX65N</a:t>
            </a:r>
            <a:r>
              <a:rPr kumimoji="1" lang="ja-JP" altLang="en-US" sz="1600" dirty="0" smtClean="0">
                <a:solidFill>
                  <a:srgbClr val="3C3C3B"/>
                </a:solidFill>
              </a:rPr>
              <a:t> </a:t>
            </a:r>
            <a:r>
              <a:rPr kumimoji="1" lang="en-US" altLang="ja-JP" sz="1600" dirty="0" smtClean="0">
                <a:solidFill>
                  <a:srgbClr val="3C3C3B"/>
                </a:solidFill>
              </a:rPr>
              <a:t>Target</a:t>
            </a:r>
            <a:r>
              <a:rPr kumimoji="1" lang="ja-JP" altLang="en-US" sz="1600" dirty="0" smtClean="0">
                <a:solidFill>
                  <a:srgbClr val="3C3C3B"/>
                </a:solidFill>
              </a:rPr>
              <a:t> </a:t>
            </a:r>
            <a:r>
              <a:rPr kumimoji="1" lang="en-US" altLang="ja-JP" sz="1600" dirty="0" smtClean="0">
                <a:solidFill>
                  <a:srgbClr val="3C3C3B"/>
                </a:solidFill>
              </a:rPr>
              <a:t>Board</a:t>
            </a:r>
            <a:r>
              <a:rPr kumimoji="1" lang="ja-JP" altLang="en-US" sz="1600" dirty="0" smtClean="0">
                <a:solidFill>
                  <a:srgbClr val="3C3C3B"/>
                </a:solidFill>
              </a:rPr>
              <a:t>にオンボード</a:t>
            </a:r>
            <a:endParaRPr kumimoji="1" lang="en-US" altLang="ja-JP" sz="1600" dirty="0" smtClean="0">
              <a:solidFill>
                <a:srgbClr val="3C3C3B"/>
              </a:solidFill>
            </a:endParaRPr>
          </a:p>
          <a:p>
            <a:r>
              <a:rPr kumimoji="1" lang="ja-JP" altLang="en-US" sz="1600" dirty="0">
                <a:solidFill>
                  <a:srgbClr val="3C3C3B"/>
                </a:solidFill>
              </a:rPr>
              <a:t>　</a:t>
            </a:r>
            <a:r>
              <a:rPr kumimoji="1" lang="ja-JP" altLang="en-US" sz="1600" dirty="0" smtClean="0">
                <a:solidFill>
                  <a:srgbClr val="3C3C3B"/>
                </a:solidFill>
              </a:rPr>
              <a:t>ソフトウェアの本格デバッグも可能</a:t>
            </a:r>
            <a:endParaRPr kumimoji="1" lang="en-US" altLang="ja-JP" sz="1600" dirty="0" smtClean="0">
              <a:solidFill>
                <a:srgbClr val="3C3C3B"/>
              </a:solidFill>
            </a:endParaRPr>
          </a:p>
          <a:p>
            <a:endParaRPr kumimoji="1" lang="en-US" altLang="ja-JP" sz="1600" dirty="0">
              <a:solidFill>
                <a:srgbClr val="3C3C3B"/>
              </a:solidFill>
            </a:endParaRPr>
          </a:p>
          <a:p>
            <a:r>
              <a:rPr kumimoji="1" lang="ja-JP" altLang="en-US" sz="1600" dirty="0" smtClean="0">
                <a:solidFill>
                  <a:srgbClr val="3C3C3B"/>
                </a:solidFill>
              </a:rPr>
              <a:t>✔</a:t>
            </a:r>
            <a:r>
              <a:rPr kumimoji="1" lang="en-US" altLang="ja-JP" sz="1600" dirty="0" smtClean="0">
                <a:solidFill>
                  <a:srgbClr val="3C3C3B"/>
                </a:solidFill>
              </a:rPr>
              <a:t>Amazon</a:t>
            </a:r>
            <a:r>
              <a:rPr kumimoji="1" lang="ja-JP" altLang="en-US" sz="1600" dirty="0" smtClean="0">
                <a:solidFill>
                  <a:srgbClr val="3C3C3B"/>
                </a:solidFill>
              </a:rPr>
              <a:t> </a:t>
            </a:r>
            <a:r>
              <a:rPr kumimoji="1" lang="en-US" altLang="ja-JP" sz="1600" dirty="0" smtClean="0">
                <a:solidFill>
                  <a:srgbClr val="3C3C3B"/>
                </a:solidFill>
              </a:rPr>
              <a:t>Web</a:t>
            </a:r>
            <a:r>
              <a:rPr kumimoji="1" lang="ja-JP" altLang="en-US" sz="1600" dirty="0" smtClean="0">
                <a:solidFill>
                  <a:srgbClr val="3C3C3B"/>
                </a:solidFill>
              </a:rPr>
              <a:t> </a:t>
            </a:r>
            <a:r>
              <a:rPr kumimoji="1" lang="en-US" altLang="ja-JP" sz="1600" dirty="0" smtClean="0">
                <a:solidFill>
                  <a:srgbClr val="3C3C3B"/>
                </a:solidFill>
              </a:rPr>
              <a:t>Service</a:t>
            </a:r>
            <a:r>
              <a:rPr kumimoji="1" lang="ja-JP" altLang="en-US" sz="1600" dirty="0" smtClean="0">
                <a:solidFill>
                  <a:srgbClr val="3C3C3B"/>
                </a:solidFill>
              </a:rPr>
              <a:t>に接続実験可能な</a:t>
            </a:r>
            <a:endParaRPr kumimoji="1" lang="en-US" altLang="ja-JP" sz="1600" dirty="0" smtClean="0">
              <a:solidFill>
                <a:srgbClr val="3C3C3B"/>
              </a:solidFill>
            </a:endParaRPr>
          </a:p>
          <a:p>
            <a:r>
              <a:rPr kumimoji="1" lang="ja-JP" altLang="en-US" sz="1600" dirty="0">
                <a:solidFill>
                  <a:srgbClr val="3C3C3B"/>
                </a:solidFill>
              </a:rPr>
              <a:t>　</a:t>
            </a:r>
            <a:r>
              <a:rPr kumimoji="1" lang="ja-JP" altLang="en-US" sz="1600" dirty="0" smtClean="0">
                <a:solidFill>
                  <a:srgbClr val="3C3C3B"/>
                </a:solidFill>
              </a:rPr>
              <a:t>ソースコードは</a:t>
            </a:r>
            <a:r>
              <a:rPr kumimoji="1" lang="en-US" altLang="ja-JP" sz="1600" dirty="0" smtClean="0">
                <a:solidFill>
                  <a:srgbClr val="3C3C3B"/>
                </a:solidFill>
              </a:rPr>
              <a:t>GitHub</a:t>
            </a:r>
            <a:r>
              <a:rPr kumimoji="1" lang="ja-JP" altLang="en-US" sz="1600" dirty="0" smtClean="0">
                <a:solidFill>
                  <a:srgbClr val="3C3C3B"/>
                </a:solidFill>
              </a:rPr>
              <a:t>からダウンロード可能</a:t>
            </a:r>
            <a:endParaRPr kumimoji="1" lang="en-US" altLang="ja-JP" sz="1600" dirty="0" smtClean="0">
              <a:solidFill>
                <a:srgbClr val="3C3C3B"/>
              </a:solidFill>
            </a:endParaRPr>
          </a:p>
          <a:p>
            <a:endParaRPr kumimoji="1" lang="en-US" altLang="ja-JP" sz="1600" dirty="0">
              <a:solidFill>
                <a:srgbClr val="3C3C3B"/>
              </a:solidFill>
            </a:endParaRPr>
          </a:p>
          <a:p>
            <a:r>
              <a:rPr kumimoji="1" lang="ja-JP" altLang="en-US" sz="1600" dirty="0" smtClean="0">
                <a:solidFill>
                  <a:srgbClr val="3C3C3B"/>
                </a:solidFill>
              </a:rPr>
              <a:t>✔製品適用レベルの</a:t>
            </a:r>
            <a:r>
              <a:rPr kumimoji="1" lang="en-US" altLang="ja-JP" sz="1600" dirty="0" smtClean="0">
                <a:solidFill>
                  <a:srgbClr val="3C3C3B"/>
                </a:solidFill>
              </a:rPr>
              <a:t>OTA</a:t>
            </a:r>
            <a:r>
              <a:rPr kumimoji="1" lang="ja-JP" altLang="en-US" sz="1600" dirty="0" smtClean="0">
                <a:solidFill>
                  <a:srgbClr val="3C3C3B"/>
                </a:solidFill>
              </a:rPr>
              <a:t>の仕組みも実験可能</a:t>
            </a:r>
            <a:endParaRPr kumimoji="1" lang="en-US" altLang="ja-JP" sz="1600" dirty="0" smtClean="0">
              <a:solidFill>
                <a:srgbClr val="3C3C3B"/>
              </a:solidFill>
            </a:endParaRPr>
          </a:p>
          <a:p>
            <a:endParaRPr kumimoji="1" lang="en-US" altLang="ja-JP" sz="1600" dirty="0">
              <a:solidFill>
                <a:srgbClr val="3C3C3B"/>
              </a:solidFill>
            </a:endParaRPr>
          </a:p>
          <a:p>
            <a:r>
              <a:rPr kumimoji="1" lang="ja-JP" altLang="en-US" sz="1600" dirty="0" smtClean="0">
                <a:solidFill>
                  <a:srgbClr val="3C3C3B"/>
                </a:solidFill>
              </a:rPr>
              <a:t>✔</a:t>
            </a:r>
            <a:r>
              <a:rPr kumimoji="1" lang="en-US" altLang="ja-JP" sz="1600" dirty="0" smtClean="0">
                <a:solidFill>
                  <a:srgbClr val="3C3C3B"/>
                </a:solidFill>
              </a:rPr>
              <a:t>Amazon</a:t>
            </a:r>
            <a:r>
              <a:rPr kumimoji="1" lang="ja-JP" altLang="en-US" sz="1600" dirty="0" smtClean="0">
                <a:solidFill>
                  <a:srgbClr val="3C3C3B"/>
                </a:solidFill>
              </a:rPr>
              <a:t> の検定に合格済み</a:t>
            </a:r>
            <a:endParaRPr kumimoji="1" lang="ja-JP" altLang="en-US" sz="1600" dirty="0">
              <a:solidFill>
                <a:srgbClr val="3C3C3B"/>
              </a:solidFill>
            </a:endParaRPr>
          </a:p>
        </p:txBody>
      </p:sp>
      <p:sp>
        <p:nvSpPr>
          <p:cNvPr id="13" name="右矢印 12"/>
          <p:cNvSpPr/>
          <p:nvPr/>
        </p:nvSpPr>
        <p:spPr>
          <a:xfrm rot="15957902">
            <a:off x="4299749" y="4902660"/>
            <a:ext cx="1402582" cy="1965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14" name="右矢印 13"/>
          <p:cNvSpPr/>
          <p:nvPr/>
        </p:nvSpPr>
        <p:spPr>
          <a:xfrm rot="15957902">
            <a:off x="3017708" y="5047172"/>
            <a:ext cx="1041351" cy="2696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15" name="右矢印 14"/>
          <p:cNvSpPr/>
          <p:nvPr/>
        </p:nvSpPr>
        <p:spPr>
          <a:xfrm rot="16700076">
            <a:off x="1069723" y="5047172"/>
            <a:ext cx="1041351" cy="2696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Tree>
    <p:extLst>
      <p:ext uri="{BB962C8B-B14F-4D97-AF65-F5344CB8AC3E}">
        <p14:creationId xmlns:p14="http://schemas.microsoft.com/office/powerpoint/2010/main" val="26787603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lang="en-US" altLang="ja-JP" cap="none" dirty="0"/>
              <a:t>RX65N Amazon </a:t>
            </a:r>
            <a:r>
              <a:rPr lang="en-US" altLang="ja-JP" cap="none" dirty="0" err="1"/>
              <a:t>FreeRTOS</a:t>
            </a:r>
            <a:r>
              <a:rPr lang="ja-JP" altLang="en-US" cap="none" dirty="0"/>
              <a:t>対応</a:t>
            </a:r>
            <a:r>
              <a:rPr lang="ja-JP" altLang="en-US" cap="none" dirty="0" smtClean="0"/>
              <a:t>ボードデモ </a:t>
            </a:r>
            <a:endParaRPr kumimoji="1" lang="ja-JP" altLang="en-US" cap="none" dirty="0"/>
          </a:p>
        </p:txBody>
      </p:sp>
      <p:sp>
        <p:nvSpPr>
          <p:cNvPr id="3" name="スライド番号プレースホルダー 2"/>
          <p:cNvSpPr>
            <a:spLocks noGrp="1"/>
          </p:cNvSpPr>
          <p:nvPr>
            <p:ph type="sldNum" sz="quarter" idx="10"/>
          </p:nvPr>
        </p:nvSpPr>
        <p:spPr/>
        <p:txBody>
          <a:bodyPr/>
          <a:lstStyle/>
          <a:p>
            <a:pPr algn="l"/>
            <a:r>
              <a:rPr lang="de-DE">
                <a:solidFill>
                  <a:srgbClr val="06418C"/>
                </a:solidFill>
              </a:rPr>
              <a:t>Page </a:t>
            </a:r>
            <a:fld id="{3FD030EF-7044-4946-962A-5D7D09BD1B34}" type="slidenum">
              <a:rPr lang="de-DE">
                <a:solidFill>
                  <a:srgbClr val="06418C"/>
                </a:solidFill>
              </a:rPr>
              <a:pPr algn="l"/>
              <a:t>32</a:t>
            </a:fld>
            <a:endParaRPr lang="de-DE" dirty="0">
              <a:solidFill>
                <a:srgbClr val="06418C"/>
              </a:solidFill>
            </a:endParaRPr>
          </a:p>
        </p:txBody>
      </p:sp>
      <p:pic>
        <p:nvPicPr>
          <p:cNvPr id="7" name="図 6"/>
          <p:cNvPicPr>
            <a:picLocks noChangeAspect="1"/>
          </p:cNvPicPr>
          <p:nvPr/>
        </p:nvPicPr>
        <p:blipFill>
          <a:blip r:embed="rId2"/>
          <a:stretch>
            <a:fillRect/>
          </a:stretch>
        </p:blipFill>
        <p:spPr>
          <a:xfrm>
            <a:off x="862079" y="4771374"/>
            <a:ext cx="2252065" cy="1192891"/>
          </a:xfrm>
          <a:prstGeom prst="rect">
            <a:avLst/>
          </a:prstGeom>
        </p:spPr>
      </p:pic>
      <p:pic>
        <p:nvPicPr>
          <p:cNvPr id="6" name="図 5"/>
          <p:cNvPicPr>
            <a:picLocks noChangeAspect="1"/>
          </p:cNvPicPr>
          <p:nvPr/>
        </p:nvPicPr>
        <p:blipFill>
          <a:blip r:embed="rId3"/>
          <a:stretch>
            <a:fillRect/>
          </a:stretch>
        </p:blipFill>
        <p:spPr>
          <a:xfrm>
            <a:off x="7733718" y="2690618"/>
            <a:ext cx="1050972" cy="568603"/>
          </a:xfrm>
          <a:prstGeom prst="rect">
            <a:avLst/>
          </a:prstGeom>
        </p:spPr>
      </p:pic>
      <p:sp>
        <p:nvSpPr>
          <p:cNvPr id="8" name="フローチャート: 磁気ディスク 7"/>
          <p:cNvSpPr/>
          <p:nvPr/>
        </p:nvSpPr>
        <p:spPr>
          <a:xfrm>
            <a:off x="7539124" y="1489427"/>
            <a:ext cx="1440160" cy="1201191"/>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8750" y="2522924"/>
            <a:ext cx="1594574" cy="1594574"/>
          </a:xfrm>
          <a:prstGeom prst="rect">
            <a:avLst/>
          </a:prstGeom>
        </p:spPr>
      </p:pic>
      <p:pic>
        <p:nvPicPr>
          <p:cNvPr id="10" name="図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6358" y="4686699"/>
            <a:ext cx="1187420" cy="1032280"/>
          </a:xfrm>
          <a:prstGeom prst="rect">
            <a:avLst/>
          </a:prstGeom>
        </p:spPr>
      </p:pic>
      <p:sp>
        <p:nvSpPr>
          <p:cNvPr id="12" name="右矢印 11"/>
          <p:cNvSpPr/>
          <p:nvPr/>
        </p:nvSpPr>
        <p:spPr>
          <a:xfrm>
            <a:off x="3341790" y="4770522"/>
            <a:ext cx="352098"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13" name="右矢印 12"/>
          <p:cNvSpPr/>
          <p:nvPr/>
        </p:nvSpPr>
        <p:spPr>
          <a:xfrm rot="19158093">
            <a:off x="4914863" y="3739597"/>
            <a:ext cx="409138" cy="3663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14" name="右矢印 13"/>
          <p:cNvSpPr/>
          <p:nvPr/>
        </p:nvSpPr>
        <p:spPr>
          <a:xfrm rot="19158093">
            <a:off x="6934448" y="2429853"/>
            <a:ext cx="409138" cy="3663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15" name="テキスト ボックス 14"/>
          <p:cNvSpPr txBox="1"/>
          <p:nvPr/>
        </p:nvSpPr>
        <p:spPr>
          <a:xfrm>
            <a:off x="3066434" y="5163478"/>
            <a:ext cx="902811" cy="369332"/>
          </a:xfrm>
          <a:prstGeom prst="rect">
            <a:avLst/>
          </a:prstGeom>
          <a:noFill/>
        </p:spPr>
        <p:txBody>
          <a:bodyPr wrap="none" rtlCol="0">
            <a:spAutoFit/>
          </a:bodyPr>
          <a:lstStyle/>
          <a:p>
            <a:r>
              <a:rPr kumimoji="1" lang="ja-JP" altLang="en-US" dirty="0" smtClean="0">
                <a:solidFill>
                  <a:srgbClr val="3C3C3B"/>
                </a:solidFill>
              </a:rPr>
              <a:t>①</a:t>
            </a:r>
            <a:r>
              <a:rPr kumimoji="1" lang="en-US" altLang="ja-JP" dirty="0" smtClean="0">
                <a:solidFill>
                  <a:srgbClr val="3C3C3B"/>
                </a:solidFill>
              </a:rPr>
              <a:t>WIFI</a:t>
            </a:r>
            <a:endParaRPr kumimoji="1" lang="ja-JP" altLang="en-US" dirty="0">
              <a:solidFill>
                <a:srgbClr val="3C3C3B"/>
              </a:solidFill>
            </a:endParaRPr>
          </a:p>
        </p:txBody>
      </p:sp>
      <p:sp>
        <p:nvSpPr>
          <p:cNvPr id="16" name="テキスト ボックス 15"/>
          <p:cNvSpPr txBox="1"/>
          <p:nvPr/>
        </p:nvSpPr>
        <p:spPr>
          <a:xfrm>
            <a:off x="4753434" y="4147297"/>
            <a:ext cx="821572" cy="369332"/>
          </a:xfrm>
          <a:prstGeom prst="rect">
            <a:avLst/>
          </a:prstGeom>
          <a:noFill/>
        </p:spPr>
        <p:txBody>
          <a:bodyPr wrap="none" rtlCol="0">
            <a:spAutoFit/>
          </a:bodyPr>
          <a:lstStyle/>
          <a:p>
            <a:r>
              <a:rPr kumimoji="1" lang="ja-JP" altLang="en-US" dirty="0" smtClean="0">
                <a:solidFill>
                  <a:srgbClr val="3C3C3B"/>
                </a:solidFill>
              </a:rPr>
              <a:t>②</a:t>
            </a:r>
            <a:r>
              <a:rPr kumimoji="1" lang="en-US" altLang="ja-JP" dirty="0" smtClean="0">
                <a:solidFill>
                  <a:srgbClr val="3C3C3B"/>
                </a:solidFill>
              </a:rPr>
              <a:t>LTE</a:t>
            </a:r>
          </a:p>
        </p:txBody>
      </p:sp>
      <p:sp>
        <p:nvSpPr>
          <p:cNvPr id="24" name="テキスト ボックス 23"/>
          <p:cNvSpPr txBox="1"/>
          <p:nvPr/>
        </p:nvSpPr>
        <p:spPr>
          <a:xfrm>
            <a:off x="7018234" y="2790253"/>
            <a:ext cx="415498" cy="369332"/>
          </a:xfrm>
          <a:prstGeom prst="rect">
            <a:avLst/>
          </a:prstGeom>
          <a:noFill/>
        </p:spPr>
        <p:txBody>
          <a:bodyPr wrap="none" rtlCol="0">
            <a:spAutoFit/>
          </a:bodyPr>
          <a:lstStyle/>
          <a:p>
            <a:r>
              <a:rPr kumimoji="1" lang="ja-JP" altLang="en-US" dirty="0" smtClean="0">
                <a:solidFill>
                  <a:srgbClr val="3C3C3B"/>
                </a:solidFill>
              </a:rPr>
              <a:t>③</a:t>
            </a:r>
            <a:endParaRPr kumimoji="1" lang="en-US" altLang="ja-JP" dirty="0" smtClean="0">
              <a:solidFill>
                <a:srgbClr val="3C3C3B"/>
              </a:solidFill>
            </a:endParaRPr>
          </a:p>
        </p:txBody>
      </p:sp>
      <p:sp>
        <p:nvSpPr>
          <p:cNvPr id="25" name="テキスト ボックス 24"/>
          <p:cNvSpPr txBox="1"/>
          <p:nvPr/>
        </p:nvSpPr>
        <p:spPr>
          <a:xfrm>
            <a:off x="65275" y="5962794"/>
            <a:ext cx="4151842" cy="369332"/>
          </a:xfrm>
          <a:prstGeom prst="rect">
            <a:avLst/>
          </a:prstGeom>
          <a:noFill/>
        </p:spPr>
        <p:txBody>
          <a:bodyPr wrap="none" rtlCol="0">
            <a:spAutoFit/>
          </a:bodyPr>
          <a:lstStyle/>
          <a:p>
            <a:r>
              <a:rPr kumimoji="1" lang="en-US" altLang="ja-JP" dirty="0" smtClean="0">
                <a:solidFill>
                  <a:srgbClr val="3C3C3B"/>
                </a:solidFill>
              </a:rPr>
              <a:t>RX65N</a:t>
            </a:r>
            <a:r>
              <a:rPr kumimoji="1" lang="ja-JP" altLang="en-US" dirty="0" smtClean="0">
                <a:solidFill>
                  <a:srgbClr val="3C3C3B"/>
                </a:solidFill>
              </a:rPr>
              <a:t> </a:t>
            </a:r>
            <a:r>
              <a:rPr kumimoji="1" lang="en-US" altLang="ja-JP" dirty="0" smtClean="0">
                <a:solidFill>
                  <a:srgbClr val="3C3C3B"/>
                </a:solidFill>
              </a:rPr>
              <a:t>Amazon</a:t>
            </a:r>
            <a:r>
              <a:rPr kumimoji="1" lang="ja-JP" altLang="en-US" dirty="0" smtClean="0">
                <a:solidFill>
                  <a:srgbClr val="3C3C3B"/>
                </a:solidFill>
              </a:rPr>
              <a:t> </a:t>
            </a:r>
            <a:r>
              <a:rPr kumimoji="1" lang="en-US" altLang="ja-JP" dirty="0" err="1" smtClean="0">
                <a:solidFill>
                  <a:srgbClr val="3C3C3B"/>
                </a:solidFill>
              </a:rPr>
              <a:t>FreeRTOS</a:t>
            </a:r>
            <a:r>
              <a:rPr kumimoji="1" lang="ja-JP" altLang="en-US" dirty="0" smtClean="0">
                <a:solidFill>
                  <a:srgbClr val="3C3C3B"/>
                </a:solidFill>
              </a:rPr>
              <a:t>対応ボード</a:t>
            </a:r>
            <a:endParaRPr kumimoji="1" lang="ja-JP" altLang="en-US" dirty="0">
              <a:solidFill>
                <a:srgbClr val="3C3C3B"/>
              </a:solidFill>
            </a:endParaRPr>
          </a:p>
        </p:txBody>
      </p:sp>
      <p:sp>
        <p:nvSpPr>
          <p:cNvPr id="27" name="テキスト ボックス 26"/>
          <p:cNvSpPr txBox="1"/>
          <p:nvPr/>
        </p:nvSpPr>
        <p:spPr>
          <a:xfrm>
            <a:off x="5703247" y="4122749"/>
            <a:ext cx="1800493" cy="369332"/>
          </a:xfrm>
          <a:prstGeom prst="rect">
            <a:avLst/>
          </a:prstGeom>
          <a:noFill/>
        </p:spPr>
        <p:txBody>
          <a:bodyPr wrap="none" rtlCol="0">
            <a:spAutoFit/>
          </a:bodyPr>
          <a:lstStyle/>
          <a:p>
            <a:r>
              <a:rPr kumimoji="1" lang="ja-JP" altLang="en-US" dirty="0" smtClean="0">
                <a:solidFill>
                  <a:srgbClr val="3C3C3B"/>
                </a:solidFill>
              </a:rPr>
              <a:t>インターネット</a:t>
            </a:r>
            <a:endParaRPr kumimoji="1" lang="ja-JP" altLang="en-US" dirty="0">
              <a:solidFill>
                <a:srgbClr val="3C3C3B"/>
              </a:solidFill>
            </a:endParaRPr>
          </a:p>
        </p:txBody>
      </p:sp>
      <p:sp>
        <p:nvSpPr>
          <p:cNvPr id="28" name="テキスト ボックス 27"/>
          <p:cNvSpPr txBox="1"/>
          <p:nvPr/>
        </p:nvSpPr>
        <p:spPr>
          <a:xfrm>
            <a:off x="7503740" y="3166096"/>
            <a:ext cx="2514471" cy="369332"/>
          </a:xfrm>
          <a:prstGeom prst="rect">
            <a:avLst/>
          </a:prstGeom>
          <a:noFill/>
        </p:spPr>
        <p:txBody>
          <a:bodyPr wrap="none" rtlCol="0">
            <a:spAutoFit/>
          </a:bodyPr>
          <a:lstStyle/>
          <a:p>
            <a:r>
              <a:rPr kumimoji="1" lang="en-US" altLang="ja-JP" dirty="0" smtClean="0">
                <a:solidFill>
                  <a:srgbClr val="3C3C3B"/>
                </a:solidFill>
              </a:rPr>
              <a:t>Amazon</a:t>
            </a:r>
            <a:r>
              <a:rPr kumimoji="1" lang="ja-JP" altLang="en-US" dirty="0" smtClean="0">
                <a:solidFill>
                  <a:srgbClr val="3C3C3B"/>
                </a:solidFill>
              </a:rPr>
              <a:t> </a:t>
            </a:r>
            <a:r>
              <a:rPr kumimoji="1" lang="en-US" altLang="ja-JP" dirty="0" smtClean="0">
                <a:solidFill>
                  <a:srgbClr val="3C3C3B"/>
                </a:solidFill>
              </a:rPr>
              <a:t>Web Services</a:t>
            </a:r>
            <a:endParaRPr kumimoji="1" lang="ja-JP" altLang="en-US" dirty="0">
              <a:solidFill>
                <a:srgbClr val="3C3C3B"/>
              </a:solidFill>
            </a:endParaRPr>
          </a:p>
        </p:txBody>
      </p:sp>
      <p:sp>
        <p:nvSpPr>
          <p:cNvPr id="29" name="上カーブ矢印 28"/>
          <p:cNvSpPr/>
          <p:nvPr/>
        </p:nvSpPr>
        <p:spPr>
          <a:xfrm rot="16200000" flipV="1">
            <a:off x="6966047" y="4023555"/>
            <a:ext cx="1793009" cy="85764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3C3C3B"/>
              </a:solidFill>
            </a:endParaRPr>
          </a:p>
        </p:txBody>
      </p:sp>
      <p:sp>
        <p:nvSpPr>
          <p:cNvPr id="31" name="テキスト ボックス 30"/>
          <p:cNvSpPr txBox="1"/>
          <p:nvPr/>
        </p:nvSpPr>
        <p:spPr>
          <a:xfrm>
            <a:off x="6970403" y="5692485"/>
            <a:ext cx="4160113" cy="646331"/>
          </a:xfrm>
          <a:prstGeom prst="rect">
            <a:avLst/>
          </a:prstGeom>
          <a:noFill/>
        </p:spPr>
        <p:txBody>
          <a:bodyPr wrap="none" rtlCol="0">
            <a:spAutoFit/>
          </a:bodyPr>
          <a:lstStyle/>
          <a:p>
            <a:r>
              <a:rPr kumimoji="1" lang="en-US" altLang="ja-JP" dirty="0" smtClean="0">
                <a:solidFill>
                  <a:srgbClr val="3C3C3B"/>
                </a:solidFill>
              </a:rPr>
              <a:t>Amazon Web Services</a:t>
            </a:r>
            <a:r>
              <a:rPr kumimoji="1" lang="ja-JP" altLang="en-US" dirty="0" smtClean="0">
                <a:solidFill>
                  <a:srgbClr val="3C3C3B"/>
                </a:solidFill>
              </a:rPr>
              <a:t>にログインして</a:t>
            </a:r>
            <a:endParaRPr kumimoji="1" lang="en-US" altLang="ja-JP" dirty="0" smtClean="0">
              <a:solidFill>
                <a:srgbClr val="3C3C3B"/>
              </a:solidFill>
            </a:endParaRPr>
          </a:p>
          <a:p>
            <a:r>
              <a:rPr kumimoji="1" lang="en-US" altLang="ja-JP" dirty="0" smtClean="0">
                <a:solidFill>
                  <a:srgbClr val="3C3C3B"/>
                </a:solidFill>
              </a:rPr>
              <a:t>RX65N</a:t>
            </a:r>
            <a:r>
              <a:rPr kumimoji="1" lang="ja-JP" altLang="en-US" dirty="0" smtClean="0">
                <a:solidFill>
                  <a:srgbClr val="3C3C3B"/>
                </a:solidFill>
              </a:rPr>
              <a:t>からのメッセージを確認可能</a:t>
            </a:r>
            <a:endParaRPr kumimoji="1" lang="ja-JP" altLang="en-US" dirty="0">
              <a:solidFill>
                <a:srgbClr val="3C3C3B"/>
              </a:solidFill>
            </a:endParaRPr>
          </a:p>
        </p:txBody>
      </p:sp>
      <p:sp>
        <p:nvSpPr>
          <p:cNvPr id="22" name="テキスト ボックス 21"/>
          <p:cNvSpPr txBox="1"/>
          <p:nvPr/>
        </p:nvSpPr>
        <p:spPr>
          <a:xfrm>
            <a:off x="3985173" y="5128571"/>
            <a:ext cx="877163" cy="369332"/>
          </a:xfrm>
          <a:prstGeom prst="rect">
            <a:avLst/>
          </a:prstGeom>
          <a:noFill/>
        </p:spPr>
        <p:txBody>
          <a:bodyPr wrap="none" rtlCol="0">
            <a:spAutoFit/>
          </a:bodyPr>
          <a:lstStyle/>
          <a:p>
            <a:r>
              <a:rPr kumimoji="1" lang="ja-JP" altLang="en-US" dirty="0" smtClean="0">
                <a:solidFill>
                  <a:srgbClr val="3C3C3B"/>
                </a:solidFill>
              </a:rPr>
              <a:t>ルータ</a:t>
            </a:r>
            <a:endParaRPr kumimoji="1" lang="ja-JP" altLang="en-US" dirty="0">
              <a:solidFill>
                <a:srgbClr val="3C3C3B"/>
              </a:solidFill>
            </a:endParaRPr>
          </a:p>
        </p:txBody>
      </p:sp>
      <p:pic>
        <p:nvPicPr>
          <p:cNvPr id="23" name="図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1323" y="4057161"/>
            <a:ext cx="1109025" cy="1109025"/>
          </a:xfrm>
          <a:prstGeom prst="rect">
            <a:avLst/>
          </a:prstGeom>
        </p:spPr>
      </p:pic>
    </p:spTree>
    <p:extLst>
      <p:ext uri="{BB962C8B-B14F-4D97-AF65-F5344CB8AC3E}">
        <p14:creationId xmlns:p14="http://schemas.microsoft.com/office/powerpoint/2010/main" val="21334525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36000"/>
            <a:ext cx="9000000" cy="443198"/>
          </a:xfrm>
        </p:spPr>
        <p:txBody>
          <a:bodyPr/>
          <a:lstStyle/>
          <a:p>
            <a:r>
              <a:rPr lang="en-US" altLang="ja-JP" cap="none" dirty="0" smtClean="0"/>
              <a:t>5</a:t>
            </a:r>
            <a:r>
              <a:rPr lang="ja-JP" altLang="en-US" cap="none" dirty="0" smtClean="0"/>
              <a:t>～</a:t>
            </a:r>
            <a:r>
              <a:rPr lang="en-US" altLang="ja-JP" cap="none" dirty="0" smtClean="0"/>
              <a:t>10</a:t>
            </a:r>
            <a:r>
              <a:rPr lang="ja-JP" altLang="en-US" cap="none" dirty="0" smtClean="0"/>
              <a:t>年後を見越して仕込みを進めている技術</a:t>
            </a:r>
            <a:endParaRPr kumimoji="1" lang="ja-JP" altLang="en-US" cap="none" dirty="0"/>
          </a:p>
        </p:txBody>
      </p:sp>
      <p:sp>
        <p:nvSpPr>
          <p:cNvPr id="3" name="スライド番号プレースホルダー 2"/>
          <p:cNvSpPr>
            <a:spLocks noGrp="1"/>
          </p:cNvSpPr>
          <p:nvPr>
            <p:ph type="sldNum" sz="quarter" idx="10"/>
          </p:nvPr>
        </p:nvSpPr>
        <p:spPr/>
        <p:txBody>
          <a:bodyPr/>
          <a:lstStyle/>
          <a:p>
            <a:pPr algn="l"/>
            <a:r>
              <a:rPr lang="de-DE">
                <a:solidFill>
                  <a:srgbClr val="06418C"/>
                </a:solidFill>
              </a:rPr>
              <a:t>Page </a:t>
            </a:r>
            <a:fld id="{3FD030EF-7044-4946-962A-5D7D09BD1B34}" type="slidenum">
              <a:rPr lang="de-DE">
                <a:solidFill>
                  <a:srgbClr val="06418C"/>
                </a:solidFill>
              </a:rPr>
              <a:pPr algn="l"/>
              <a:t>33</a:t>
            </a:fld>
            <a:endParaRPr lang="de-DE" dirty="0">
              <a:solidFill>
                <a:srgbClr val="06418C"/>
              </a:solidFill>
            </a:endParaRPr>
          </a:p>
        </p:txBody>
      </p:sp>
      <p:pic>
        <p:nvPicPr>
          <p:cNvPr id="7" name="図 6"/>
          <p:cNvPicPr>
            <a:picLocks noChangeAspect="1"/>
          </p:cNvPicPr>
          <p:nvPr/>
        </p:nvPicPr>
        <p:blipFill>
          <a:blip r:embed="rId2"/>
          <a:stretch>
            <a:fillRect/>
          </a:stretch>
        </p:blipFill>
        <p:spPr>
          <a:xfrm>
            <a:off x="862079" y="4771374"/>
            <a:ext cx="2252065" cy="1192891"/>
          </a:xfrm>
          <a:prstGeom prst="rect">
            <a:avLst/>
          </a:prstGeom>
        </p:spPr>
      </p:pic>
      <p:pic>
        <p:nvPicPr>
          <p:cNvPr id="6" name="図 5"/>
          <p:cNvPicPr>
            <a:picLocks noChangeAspect="1"/>
          </p:cNvPicPr>
          <p:nvPr/>
        </p:nvPicPr>
        <p:blipFill>
          <a:blip r:embed="rId3"/>
          <a:stretch>
            <a:fillRect/>
          </a:stretch>
        </p:blipFill>
        <p:spPr>
          <a:xfrm>
            <a:off x="7733718" y="2690618"/>
            <a:ext cx="1050972" cy="568603"/>
          </a:xfrm>
          <a:prstGeom prst="rect">
            <a:avLst/>
          </a:prstGeom>
        </p:spPr>
      </p:pic>
      <p:sp>
        <p:nvSpPr>
          <p:cNvPr id="8" name="フローチャート: 磁気ディスク 7"/>
          <p:cNvSpPr/>
          <p:nvPr/>
        </p:nvSpPr>
        <p:spPr>
          <a:xfrm>
            <a:off x="7539124" y="1489427"/>
            <a:ext cx="1440160" cy="1201191"/>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8750" y="2522924"/>
            <a:ext cx="1594574" cy="1594574"/>
          </a:xfrm>
          <a:prstGeom prst="rect">
            <a:avLst/>
          </a:prstGeom>
        </p:spPr>
      </p:pic>
      <p:sp>
        <p:nvSpPr>
          <p:cNvPr id="12" name="右矢印 11"/>
          <p:cNvSpPr/>
          <p:nvPr/>
        </p:nvSpPr>
        <p:spPr>
          <a:xfrm>
            <a:off x="3341790" y="4770522"/>
            <a:ext cx="352098"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13" name="右矢印 12"/>
          <p:cNvSpPr/>
          <p:nvPr/>
        </p:nvSpPr>
        <p:spPr>
          <a:xfrm rot="19158093">
            <a:off x="4914863" y="3739597"/>
            <a:ext cx="409138" cy="3663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14" name="右矢印 13"/>
          <p:cNvSpPr/>
          <p:nvPr/>
        </p:nvSpPr>
        <p:spPr>
          <a:xfrm rot="19158093">
            <a:off x="6934448" y="2429853"/>
            <a:ext cx="409138" cy="3663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15" name="テキスト ボックス 14"/>
          <p:cNvSpPr txBox="1"/>
          <p:nvPr/>
        </p:nvSpPr>
        <p:spPr>
          <a:xfrm>
            <a:off x="3066434" y="5163478"/>
            <a:ext cx="902811" cy="369332"/>
          </a:xfrm>
          <a:prstGeom prst="rect">
            <a:avLst/>
          </a:prstGeom>
          <a:noFill/>
        </p:spPr>
        <p:txBody>
          <a:bodyPr wrap="none" rtlCol="0">
            <a:spAutoFit/>
          </a:bodyPr>
          <a:lstStyle/>
          <a:p>
            <a:r>
              <a:rPr kumimoji="1" lang="ja-JP" altLang="en-US" dirty="0" smtClean="0">
                <a:solidFill>
                  <a:srgbClr val="3C3C3B"/>
                </a:solidFill>
              </a:rPr>
              <a:t>①</a:t>
            </a:r>
            <a:r>
              <a:rPr kumimoji="1" lang="en-US" altLang="ja-JP" dirty="0" smtClean="0">
                <a:solidFill>
                  <a:srgbClr val="3C3C3B"/>
                </a:solidFill>
              </a:rPr>
              <a:t>WIFI</a:t>
            </a:r>
            <a:endParaRPr kumimoji="1" lang="ja-JP" altLang="en-US" dirty="0">
              <a:solidFill>
                <a:srgbClr val="3C3C3B"/>
              </a:solidFill>
            </a:endParaRPr>
          </a:p>
        </p:txBody>
      </p:sp>
      <p:sp>
        <p:nvSpPr>
          <p:cNvPr id="16" name="テキスト ボックス 15"/>
          <p:cNvSpPr txBox="1"/>
          <p:nvPr/>
        </p:nvSpPr>
        <p:spPr>
          <a:xfrm>
            <a:off x="4753434" y="4147297"/>
            <a:ext cx="821572" cy="369332"/>
          </a:xfrm>
          <a:prstGeom prst="rect">
            <a:avLst/>
          </a:prstGeom>
          <a:noFill/>
        </p:spPr>
        <p:txBody>
          <a:bodyPr wrap="none" rtlCol="0">
            <a:spAutoFit/>
          </a:bodyPr>
          <a:lstStyle/>
          <a:p>
            <a:r>
              <a:rPr kumimoji="1" lang="ja-JP" altLang="en-US" dirty="0" smtClean="0">
                <a:solidFill>
                  <a:srgbClr val="3C3C3B"/>
                </a:solidFill>
              </a:rPr>
              <a:t>②</a:t>
            </a:r>
            <a:r>
              <a:rPr kumimoji="1" lang="en-US" altLang="ja-JP" dirty="0" smtClean="0">
                <a:solidFill>
                  <a:srgbClr val="3C3C3B"/>
                </a:solidFill>
              </a:rPr>
              <a:t>LTE</a:t>
            </a:r>
          </a:p>
        </p:txBody>
      </p:sp>
      <p:sp>
        <p:nvSpPr>
          <p:cNvPr id="24" name="テキスト ボックス 23"/>
          <p:cNvSpPr txBox="1"/>
          <p:nvPr/>
        </p:nvSpPr>
        <p:spPr>
          <a:xfrm>
            <a:off x="7018234" y="2790253"/>
            <a:ext cx="415498" cy="369332"/>
          </a:xfrm>
          <a:prstGeom prst="rect">
            <a:avLst/>
          </a:prstGeom>
          <a:noFill/>
        </p:spPr>
        <p:txBody>
          <a:bodyPr wrap="none" rtlCol="0">
            <a:spAutoFit/>
          </a:bodyPr>
          <a:lstStyle/>
          <a:p>
            <a:r>
              <a:rPr kumimoji="1" lang="ja-JP" altLang="en-US" dirty="0" smtClean="0">
                <a:solidFill>
                  <a:srgbClr val="3C3C3B"/>
                </a:solidFill>
              </a:rPr>
              <a:t>③</a:t>
            </a:r>
            <a:endParaRPr kumimoji="1" lang="en-US" altLang="ja-JP" dirty="0" smtClean="0">
              <a:solidFill>
                <a:srgbClr val="3C3C3B"/>
              </a:solidFill>
            </a:endParaRPr>
          </a:p>
        </p:txBody>
      </p:sp>
      <p:sp>
        <p:nvSpPr>
          <p:cNvPr id="25" name="テキスト ボックス 24"/>
          <p:cNvSpPr txBox="1"/>
          <p:nvPr/>
        </p:nvSpPr>
        <p:spPr>
          <a:xfrm>
            <a:off x="65275" y="5962794"/>
            <a:ext cx="4151842" cy="369332"/>
          </a:xfrm>
          <a:prstGeom prst="rect">
            <a:avLst/>
          </a:prstGeom>
          <a:noFill/>
        </p:spPr>
        <p:txBody>
          <a:bodyPr wrap="none" rtlCol="0">
            <a:spAutoFit/>
          </a:bodyPr>
          <a:lstStyle/>
          <a:p>
            <a:r>
              <a:rPr kumimoji="1" lang="en-US" altLang="ja-JP" dirty="0" smtClean="0">
                <a:solidFill>
                  <a:srgbClr val="3C3C3B"/>
                </a:solidFill>
              </a:rPr>
              <a:t>RX65N</a:t>
            </a:r>
            <a:r>
              <a:rPr kumimoji="1" lang="ja-JP" altLang="en-US" dirty="0" smtClean="0">
                <a:solidFill>
                  <a:srgbClr val="3C3C3B"/>
                </a:solidFill>
              </a:rPr>
              <a:t> </a:t>
            </a:r>
            <a:r>
              <a:rPr kumimoji="1" lang="en-US" altLang="ja-JP" dirty="0" smtClean="0">
                <a:solidFill>
                  <a:srgbClr val="3C3C3B"/>
                </a:solidFill>
              </a:rPr>
              <a:t>Amazon</a:t>
            </a:r>
            <a:r>
              <a:rPr kumimoji="1" lang="ja-JP" altLang="en-US" dirty="0" smtClean="0">
                <a:solidFill>
                  <a:srgbClr val="3C3C3B"/>
                </a:solidFill>
              </a:rPr>
              <a:t> </a:t>
            </a:r>
            <a:r>
              <a:rPr kumimoji="1" lang="en-US" altLang="ja-JP" dirty="0" err="1" smtClean="0">
                <a:solidFill>
                  <a:srgbClr val="3C3C3B"/>
                </a:solidFill>
              </a:rPr>
              <a:t>FreeRTOS</a:t>
            </a:r>
            <a:r>
              <a:rPr kumimoji="1" lang="ja-JP" altLang="en-US" dirty="0" smtClean="0">
                <a:solidFill>
                  <a:srgbClr val="3C3C3B"/>
                </a:solidFill>
              </a:rPr>
              <a:t>対応ボード</a:t>
            </a:r>
            <a:endParaRPr kumimoji="1" lang="ja-JP" altLang="en-US" dirty="0">
              <a:solidFill>
                <a:srgbClr val="3C3C3B"/>
              </a:solidFill>
            </a:endParaRPr>
          </a:p>
        </p:txBody>
      </p:sp>
      <p:sp>
        <p:nvSpPr>
          <p:cNvPr id="26" name="テキスト ボックス 25"/>
          <p:cNvSpPr txBox="1"/>
          <p:nvPr/>
        </p:nvSpPr>
        <p:spPr>
          <a:xfrm>
            <a:off x="3985173" y="5128571"/>
            <a:ext cx="877163" cy="369332"/>
          </a:xfrm>
          <a:prstGeom prst="rect">
            <a:avLst/>
          </a:prstGeom>
          <a:noFill/>
        </p:spPr>
        <p:txBody>
          <a:bodyPr wrap="none" rtlCol="0">
            <a:spAutoFit/>
          </a:bodyPr>
          <a:lstStyle/>
          <a:p>
            <a:r>
              <a:rPr kumimoji="1" lang="ja-JP" altLang="en-US" dirty="0" smtClean="0">
                <a:solidFill>
                  <a:srgbClr val="3C3C3B"/>
                </a:solidFill>
              </a:rPr>
              <a:t>ルータ</a:t>
            </a:r>
            <a:endParaRPr kumimoji="1" lang="ja-JP" altLang="en-US" dirty="0">
              <a:solidFill>
                <a:srgbClr val="3C3C3B"/>
              </a:solidFill>
            </a:endParaRPr>
          </a:p>
        </p:txBody>
      </p:sp>
      <p:sp>
        <p:nvSpPr>
          <p:cNvPr id="27" name="テキスト ボックス 26"/>
          <p:cNvSpPr txBox="1"/>
          <p:nvPr/>
        </p:nvSpPr>
        <p:spPr>
          <a:xfrm>
            <a:off x="5703247" y="4122749"/>
            <a:ext cx="1800493" cy="369332"/>
          </a:xfrm>
          <a:prstGeom prst="rect">
            <a:avLst/>
          </a:prstGeom>
          <a:noFill/>
        </p:spPr>
        <p:txBody>
          <a:bodyPr wrap="none" rtlCol="0">
            <a:spAutoFit/>
          </a:bodyPr>
          <a:lstStyle/>
          <a:p>
            <a:r>
              <a:rPr kumimoji="1" lang="ja-JP" altLang="en-US" dirty="0" smtClean="0">
                <a:solidFill>
                  <a:srgbClr val="3C3C3B"/>
                </a:solidFill>
              </a:rPr>
              <a:t>インターネット</a:t>
            </a:r>
            <a:endParaRPr kumimoji="1" lang="ja-JP" altLang="en-US" dirty="0">
              <a:solidFill>
                <a:srgbClr val="3C3C3B"/>
              </a:solidFill>
            </a:endParaRPr>
          </a:p>
        </p:txBody>
      </p:sp>
      <p:sp>
        <p:nvSpPr>
          <p:cNvPr id="28" name="テキスト ボックス 27"/>
          <p:cNvSpPr txBox="1"/>
          <p:nvPr/>
        </p:nvSpPr>
        <p:spPr>
          <a:xfrm>
            <a:off x="7503740" y="3166096"/>
            <a:ext cx="2514471" cy="369332"/>
          </a:xfrm>
          <a:prstGeom prst="rect">
            <a:avLst/>
          </a:prstGeom>
          <a:noFill/>
        </p:spPr>
        <p:txBody>
          <a:bodyPr wrap="none" rtlCol="0">
            <a:spAutoFit/>
          </a:bodyPr>
          <a:lstStyle/>
          <a:p>
            <a:r>
              <a:rPr kumimoji="1" lang="en-US" altLang="ja-JP" dirty="0" smtClean="0">
                <a:solidFill>
                  <a:srgbClr val="3C3C3B"/>
                </a:solidFill>
              </a:rPr>
              <a:t>Amazon</a:t>
            </a:r>
            <a:r>
              <a:rPr kumimoji="1" lang="ja-JP" altLang="en-US" dirty="0" smtClean="0">
                <a:solidFill>
                  <a:srgbClr val="3C3C3B"/>
                </a:solidFill>
              </a:rPr>
              <a:t> </a:t>
            </a:r>
            <a:r>
              <a:rPr kumimoji="1" lang="en-US" altLang="ja-JP" dirty="0" smtClean="0">
                <a:solidFill>
                  <a:srgbClr val="3C3C3B"/>
                </a:solidFill>
              </a:rPr>
              <a:t>Web Services</a:t>
            </a:r>
            <a:endParaRPr kumimoji="1" lang="ja-JP" altLang="en-US" dirty="0">
              <a:solidFill>
                <a:srgbClr val="3C3C3B"/>
              </a:solidFill>
            </a:endParaRPr>
          </a:p>
        </p:txBody>
      </p:sp>
      <p:pic>
        <p:nvPicPr>
          <p:cNvPr id="22" name="図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6358" y="4686699"/>
            <a:ext cx="1187420" cy="1032280"/>
          </a:xfrm>
          <a:prstGeom prst="rect">
            <a:avLst/>
          </a:prstGeom>
        </p:spPr>
      </p:pic>
      <p:sp>
        <p:nvSpPr>
          <p:cNvPr id="23" name="上カーブ矢印 22"/>
          <p:cNvSpPr/>
          <p:nvPr/>
        </p:nvSpPr>
        <p:spPr>
          <a:xfrm rot="16200000" flipV="1">
            <a:off x="6966047" y="4023555"/>
            <a:ext cx="1793009" cy="85764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3C3C3B"/>
              </a:solidFill>
            </a:endParaRPr>
          </a:p>
        </p:txBody>
      </p:sp>
      <p:sp>
        <p:nvSpPr>
          <p:cNvPr id="30" name="テキスト ボックス 29"/>
          <p:cNvSpPr txBox="1"/>
          <p:nvPr/>
        </p:nvSpPr>
        <p:spPr>
          <a:xfrm>
            <a:off x="6970403" y="5692485"/>
            <a:ext cx="4160113" cy="646331"/>
          </a:xfrm>
          <a:prstGeom prst="rect">
            <a:avLst/>
          </a:prstGeom>
          <a:noFill/>
        </p:spPr>
        <p:txBody>
          <a:bodyPr wrap="none" rtlCol="0">
            <a:spAutoFit/>
          </a:bodyPr>
          <a:lstStyle/>
          <a:p>
            <a:r>
              <a:rPr kumimoji="1" lang="en-US" altLang="ja-JP" dirty="0" smtClean="0">
                <a:solidFill>
                  <a:srgbClr val="3C3C3B"/>
                </a:solidFill>
              </a:rPr>
              <a:t>Amazon Web Service</a:t>
            </a:r>
            <a:r>
              <a:rPr kumimoji="1" lang="ja-JP" altLang="en-US" dirty="0" smtClean="0">
                <a:solidFill>
                  <a:srgbClr val="3C3C3B"/>
                </a:solidFill>
              </a:rPr>
              <a:t>にログインして</a:t>
            </a:r>
            <a:endParaRPr kumimoji="1" lang="en-US" altLang="ja-JP" dirty="0" smtClean="0">
              <a:solidFill>
                <a:srgbClr val="3C3C3B"/>
              </a:solidFill>
            </a:endParaRPr>
          </a:p>
          <a:p>
            <a:r>
              <a:rPr kumimoji="1" lang="en-US" altLang="ja-JP" dirty="0" smtClean="0">
                <a:solidFill>
                  <a:srgbClr val="3C3C3B"/>
                </a:solidFill>
              </a:rPr>
              <a:t>RX65N</a:t>
            </a:r>
            <a:r>
              <a:rPr kumimoji="1" lang="ja-JP" altLang="en-US" dirty="0" smtClean="0">
                <a:solidFill>
                  <a:srgbClr val="3C3C3B"/>
                </a:solidFill>
              </a:rPr>
              <a:t>からのメッセージを確認可能</a:t>
            </a:r>
            <a:endParaRPr kumimoji="1" lang="ja-JP" altLang="en-US" dirty="0">
              <a:solidFill>
                <a:srgbClr val="3C3C3B"/>
              </a:solidFill>
            </a:endParaRPr>
          </a:p>
        </p:txBody>
      </p:sp>
      <p:sp>
        <p:nvSpPr>
          <p:cNvPr id="4" name="曲折矢印 3"/>
          <p:cNvSpPr/>
          <p:nvPr/>
        </p:nvSpPr>
        <p:spPr>
          <a:xfrm>
            <a:off x="1542380" y="2783775"/>
            <a:ext cx="3456384" cy="1818697"/>
          </a:xfrm>
          <a:prstGeom prst="bentArrow">
            <a:avLst>
              <a:gd name="adj1" fmla="val 8337"/>
              <a:gd name="adj2" fmla="val 13991"/>
              <a:gd name="adj3" fmla="val 25000"/>
              <a:gd name="adj4" fmla="val 330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3C3C3B"/>
              </a:solidFill>
            </a:endParaRPr>
          </a:p>
        </p:txBody>
      </p:sp>
      <p:sp>
        <p:nvSpPr>
          <p:cNvPr id="11" name="テキスト ボックス 10"/>
          <p:cNvSpPr txBox="1"/>
          <p:nvPr/>
        </p:nvSpPr>
        <p:spPr>
          <a:xfrm>
            <a:off x="862079" y="1860445"/>
            <a:ext cx="4801314" cy="923330"/>
          </a:xfrm>
          <a:prstGeom prst="rect">
            <a:avLst/>
          </a:prstGeom>
          <a:noFill/>
        </p:spPr>
        <p:txBody>
          <a:bodyPr wrap="none" rtlCol="0">
            <a:spAutoFit/>
          </a:bodyPr>
          <a:lstStyle/>
          <a:p>
            <a:r>
              <a:rPr kumimoji="1" lang="ja-JP" altLang="en-US" b="1" dirty="0">
                <a:solidFill>
                  <a:srgbClr val="FF0000"/>
                </a:solidFill>
              </a:rPr>
              <a:t>ルータ</a:t>
            </a:r>
            <a:r>
              <a:rPr kumimoji="1" lang="ja-JP" altLang="en-US" b="1" dirty="0" smtClean="0">
                <a:solidFill>
                  <a:srgbClr val="FF0000"/>
                </a:solidFill>
              </a:rPr>
              <a:t>不要！</a:t>
            </a:r>
            <a:endParaRPr kumimoji="1" lang="en-US" altLang="ja-JP" b="1" dirty="0" smtClean="0">
              <a:solidFill>
                <a:srgbClr val="FF0000"/>
              </a:solidFill>
            </a:endParaRPr>
          </a:p>
          <a:p>
            <a:r>
              <a:rPr kumimoji="1" lang="ja-JP" altLang="en-US" b="1" dirty="0" smtClean="0">
                <a:solidFill>
                  <a:srgbClr val="FF0000"/>
                </a:solidFill>
              </a:rPr>
              <a:t>組み込みシステムが</a:t>
            </a:r>
            <a:r>
              <a:rPr kumimoji="1" lang="ja-JP" altLang="en-US" b="1" dirty="0">
                <a:solidFill>
                  <a:srgbClr val="FF0000"/>
                </a:solidFill>
              </a:rPr>
              <a:t>インターネット</a:t>
            </a:r>
            <a:r>
              <a:rPr kumimoji="1" lang="ja-JP" altLang="en-US" b="1" dirty="0" smtClean="0">
                <a:solidFill>
                  <a:srgbClr val="FF0000"/>
                </a:solidFill>
              </a:rPr>
              <a:t>に直結。</a:t>
            </a:r>
            <a:endParaRPr kumimoji="1" lang="en-US" altLang="ja-JP" b="1" dirty="0" smtClean="0">
              <a:solidFill>
                <a:srgbClr val="FF0000"/>
              </a:solidFill>
            </a:endParaRPr>
          </a:p>
          <a:p>
            <a:r>
              <a:rPr kumimoji="1" lang="ja-JP" altLang="en-US" b="1" dirty="0">
                <a:solidFill>
                  <a:srgbClr val="FF0000"/>
                </a:solidFill>
              </a:rPr>
              <a:t>次</a:t>
            </a:r>
            <a:r>
              <a:rPr kumimoji="1" lang="ja-JP" altLang="en-US" b="1" dirty="0" smtClean="0">
                <a:solidFill>
                  <a:srgbClr val="FF0000"/>
                </a:solidFill>
              </a:rPr>
              <a:t>世代無線の主役 </a:t>
            </a:r>
            <a:r>
              <a:rPr kumimoji="1" lang="en-US" altLang="ja-JP" b="1" dirty="0" smtClean="0">
                <a:solidFill>
                  <a:srgbClr val="FF0000"/>
                </a:solidFill>
              </a:rPr>
              <a:t>NB-IoT </a:t>
            </a:r>
            <a:r>
              <a:rPr kumimoji="1" lang="ja-JP" altLang="en-US" b="1" dirty="0" smtClean="0">
                <a:solidFill>
                  <a:srgbClr val="FF0000"/>
                </a:solidFill>
              </a:rPr>
              <a:t>の検討</a:t>
            </a:r>
            <a:endParaRPr kumimoji="1" lang="ja-JP" altLang="en-US" b="1" dirty="0">
              <a:solidFill>
                <a:srgbClr val="FF0000"/>
              </a:solidFill>
            </a:endParaRPr>
          </a:p>
        </p:txBody>
      </p:sp>
      <p:sp>
        <p:nvSpPr>
          <p:cNvPr id="32" name="テキスト ボックス 31"/>
          <p:cNvSpPr txBox="1"/>
          <p:nvPr/>
        </p:nvSpPr>
        <p:spPr>
          <a:xfrm>
            <a:off x="1889663" y="4423048"/>
            <a:ext cx="2095510" cy="369332"/>
          </a:xfrm>
          <a:prstGeom prst="rect">
            <a:avLst/>
          </a:prstGeom>
          <a:noFill/>
        </p:spPr>
        <p:txBody>
          <a:bodyPr wrap="none" rtlCol="0">
            <a:spAutoFit/>
          </a:bodyPr>
          <a:lstStyle/>
          <a:p>
            <a:r>
              <a:rPr kumimoji="1" lang="en-US" altLang="ja-JP" b="1" dirty="0" smtClean="0">
                <a:solidFill>
                  <a:srgbClr val="FF0000"/>
                </a:solidFill>
              </a:rPr>
              <a:t>BLE</a:t>
            </a:r>
            <a:r>
              <a:rPr kumimoji="1" lang="ja-JP" altLang="en-US" b="1" dirty="0" smtClean="0">
                <a:solidFill>
                  <a:srgbClr val="FF0000"/>
                </a:solidFill>
              </a:rPr>
              <a:t>でも</a:t>
            </a:r>
            <a:r>
              <a:rPr kumimoji="1" lang="en-US" altLang="ja-JP" b="1" dirty="0" smtClean="0">
                <a:solidFill>
                  <a:srgbClr val="FF0000"/>
                </a:solidFill>
              </a:rPr>
              <a:t>AWS</a:t>
            </a:r>
            <a:r>
              <a:rPr kumimoji="1" lang="ja-JP" altLang="en-US" b="1" dirty="0" smtClean="0">
                <a:solidFill>
                  <a:srgbClr val="FF0000"/>
                </a:solidFill>
              </a:rPr>
              <a:t>連携</a:t>
            </a:r>
            <a:endParaRPr kumimoji="1" lang="ja-JP" altLang="en-US" b="1" dirty="0">
              <a:solidFill>
                <a:srgbClr val="FF0000"/>
              </a:solidFill>
            </a:endParaRPr>
          </a:p>
        </p:txBody>
      </p:sp>
      <p:sp>
        <p:nvSpPr>
          <p:cNvPr id="33" name="テキスト ボックス 32"/>
          <p:cNvSpPr txBox="1"/>
          <p:nvPr/>
        </p:nvSpPr>
        <p:spPr>
          <a:xfrm>
            <a:off x="8979284" y="3733373"/>
            <a:ext cx="3018775" cy="923330"/>
          </a:xfrm>
          <a:prstGeom prst="rect">
            <a:avLst/>
          </a:prstGeom>
          <a:noFill/>
        </p:spPr>
        <p:txBody>
          <a:bodyPr wrap="none" rtlCol="0">
            <a:spAutoFit/>
          </a:bodyPr>
          <a:lstStyle/>
          <a:p>
            <a:r>
              <a:rPr kumimoji="1" lang="ja-JP" altLang="en-US" b="1" dirty="0" smtClean="0">
                <a:solidFill>
                  <a:srgbClr val="FF0000"/>
                </a:solidFill>
              </a:rPr>
              <a:t>世界中に出荷した組み込み</a:t>
            </a:r>
            <a:endParaRPr kumimoji="1" lang="en-US" altLang="ja-JP" b="1" dirty="0" smtClean="0">
              <a:solidFill>
                <a:srgbClr val="FF0000"/>
              </a:solidFill>
            </a:endParaRPr>
          </a:p>
          <a:p>
            <a:r>
              <a:rPr kumimoji="1" lang="ja-JP" altLang="en-US" b="1" dirty="0" smtClean="0">
                <a:solidFill>
                  <a:srgbClr val="FF0000"/>
                </a:solidFill>
              </a:rPr>
              <a:t>システムのファームウェア</a:t>
            </a:r>
            <a:endParaRPr kumimoji="1" lang="en-US" altLang="ja-JP" b="1" dirty="0" smtClean="0">
              <a:solidFill>
                <a:srgbClr val="FF0000"/>
              </a:solidFill>
            </a:endParaRPr>
          </a:p>
          <a:p>
            <a:r>
              <a:rPr kumimoji="1" lang="ja-JP" altLang="en-US" b="1" dirty="0" smtClean="0">
                <a:solidFill>
                  <a:srgbClr val="FF0000"/>
                </a:solidFill>
              </a:rPr>
              <a:t>バージョン管理</a:t>
            </a:r>
            <a:r>
              <a:rPr kumimoji="1" lang="en-US" altLang="ja-JP" b="1" dirty="0" smtClean="0">
                <a:solidFill>
                  <a:srgbClr val="FF0000"/>
                </a:solidFill>
              </a:rPr>
              <a:t>/</a:t>
            </a:r>
            <a:r>
              <a:rPr kumimoji="1" lang="ja-JP" altLang="en-US" b="1" dirty="0" smtClean="0">
                <a:solidFill>
                  <a:srgbClr val="FF0000"/>
                </a:solidFill>
              </a:rPr>
              <a:t>配信</a:t>
            </a:r>
            <a:endParaRPr kumimoji="1" lang="en-US" altLang="ja-JP" b="1" dirty="0" smtClean="0">
              <a:solidFill>
                <a:srgbClr val="FF0000"/>
              </a:solidFill>
            </a:endParaRPr>
          </a:p>
        </p:txBody>
      </p:sp>
      <p:sp>
        <p:nvSpPr>
          <p:cNvPr id="34" name="テキスト ボックス 33"/>
          <p:cNvSpPr txBox="1"/>
          <p:nvPr/>
        </p:nvSpPr>
        <p:spPr>
          <a:xfrm>
            <a:off x="3985173" y="6034053"/>
            <a:ext cx="2576346" cy="369332"/>
          </a:xfrm>
          <a:prstGeom prst="rect">
            <a:avLst/>
          </a:prstGeom>
          <a:noFill/>
        </p:spPr>
        <p:txBody>
          <a:bodyPr wrap="none" rtlCol="0">
            <a:spAutoFit/>
          </a:bodyPr>
          <a:lstStyle/>
          <a:p>
            <a:r>
              <a:rPr kumimoji="1" lang="en-US" altLang="ja-JP" b="1" dirty="0" smtClean="0">
                <a:solidFill>
                  <a:srgbClr val="FF0000"/>
                </a:solidFill>
              </a:rPr>
              <a:t>RX65N+eAI</a:t>
            </a:r>
            <a:r>
              <a:rPr kumimoji="1" lang="ja-JP" altLang="en-US" b="1" dirty="0" smtClean="0">
                <a:solidFill>
                  <a:srgbClr val="FF0000"/>
                </a:solidFill>
              </a:rPr>
              <a:t>で予知保全</a:t>
            </a:r>
            <a:endParaRPr kumimoji="1" lang="ja-JP" altLang="en-US" b="1" dirty="0">
              <a:solidFill>
                <a:srgbClr val="FF0000"/>
              </a:solidFill>
            </a:endParaRPr>
          </a:p>
        </p:txBody>
      </p:sp>
      <p:sp>
        <p:nvSpPr>
          <p:cNvPr id="35" name="テキスト ボックス 34"/>
          <p:cNvSpPr txBox="1"/>
          <p:nvPr/>
        </p:nvSpPr>
        <p:spPr>
          <a:xfrm>
            <a:off x="8930068" y="1560293"/>
            <a:ext cx="3206968" cy="646331"/>
          </a:xfrm>
          <a:prstGeom prst="rect">
            <a:avLst/>
          </a:prstGeom>
          <a:noFill/>
        </p:spPr>
        <p:txBody>
          <a:bodyPr wrap="none" rtlCol="0">
            <a:spAutoFit/>
          </a:bodyPr>
          <a:lstStyle/>
          <a:p>
            <a:r>
              <a:rPr kumimoji="1" lang="en-US" altLang="ja-JP" b="1" dirty="0" smtClean="0">
                <a:solidFill>
                  <a:srgbClr val="FF0000"/>
                </a:solidFill>
              </a:rPr>
              <a:t>Amazon</a:t>
            </a:r>
            <a:r>
              <a:rPr kumimoji="1" lang="ja-JP" altLang="en-US" b="1" dirty="0" smtClean="0">
                <a:solidFill>
                  <a:srgbClr val="FF0000"/>
                </a:solidFill>
              </a:rPr>
              <a:t> </a:t>
            </a:r>
            <a:r>
              <a:rPr kumimoji="1" lang="en-US" altLang="ja-JP" b="1" dirty="0" smtClean="0">
                <a:solidFill>
                  <a:srgbClr val="FF0000"/>
                </a:solidFill>
              </a:rPr>
              <a:t>Web Service</a:t>
            </a:r>
            <a:r>
              <a:rPr kumimoji="1" lang="ja-JP" altLang="en-US" b="1" dirty="0" smtClean="0">
                <a:solidFill>
                  <a:srgbClr val="FF0000"/>
                </a:solidFill>
              </a:rPr>
              <a:t>経由で</a:t>
            </a:r>
            <a:endParaRPr kumimoji="1" lang="en-US" altLang="ja-JP" b="1" dirty="0" smtClean="0">
              <a:solidFill>
                <a:srgbClr val="FF0000"/>
              </a:solidFill>
            </a:endParaRPr>
          </a:p>
          <a:p>
            <a:r>
              <a:rPr kumimoji="1" lang="ja-JP" altLang="en-US" b="1" dirty="0" smtClean="0">
                <a:solidFill>
                  <a:srgbClr val="FF0000"/>
                </a:solidFill>
              </a:rPr>
              <a:t>異業種との連携加速</a:t>
            </a:r>
            <a:endParaRPr kumimoji="1" lang="ja-JP" altLang="en-US" b="1" dirty="0">
              <a:solidFill>
                <a:srgbClr val="FF0000"/>
              </a:solidFill>
            </a:endParaRPr>
          </a:p>
        </p:txBody>
      </p:sp>
      <p:pic>
        <p:nvPicPr>
          <p:cNvPr id="10" name="図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1323" y="4057161"/>
            <a:ext cx="1109025" cy="1109025"/>
          </a:xfrm>
          <a:prstGeom prst="rect">
            <a:avLst/>
          </a:prstGeom>
        </p:spPr>
      </p:pic>
    </p:spTree>
    <p:extLst>
      <p:ext uri="{BB962C8B-B14F-4D97-AF65-F5344CB8AC3E}">
        <p14:creationId xmlns:p14="http://schemas.microsoft.com/office/powerpoint/2010/main" val="18393457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cap="none" dirty="0" smtClean="0"/>
              <a:t>IoT</a:t>
            </a:r>
            <a:r>
              <a:rPr lang="ja-JP" altLang="en-US" cap="none" dirty="0" smtClean="0"/>
              <a:t>を支える裏方側の技術：セキュリティ</a:t>
            </a:r>
            <a:endParaRPr kumimoji="1" lang="ja-JP" altLang="en-US" cap="none" dirty="0"/>
          </a:p>
        </p:txBody>
      </p:sp>
      <p:sp>
        <p:nvSpPr>
          <p:cNvPr id="3" name="スライド番号プレースホルダー 2"/>
          <p:cNvSpPr>
            <a:spLocks noGrp="1"/>
          </p:cNvSpPr>
          <p:nvPr>
            <p:ph type="sldNum" sz="quarter" idx="10"/>
          </p:nvPr>
        </p:nvSpPr>
        <p:spPr/>
        <p:txBody>
          <a:bodyPr/>
          <a:lstStyle/>
          <a:p>
            <a:pPr algn="l"/>
            <a:r>
              <a:rPr lang="de-DE">
                <a:solidFill>
                  <a:srgbClr val="06418C"/>
                </a:solidFill>
              </a:rPr>
              <a:t>Page </a:t>
            </a:r>
            <a:fld id="{3FD030EF-7044-4946-962A-5D7D09BD1B34}" type="slidenum">
              <a:rPr lang="de-DE">
                <a:solidFill>
                  <a:srgbClr val="06418C"/>
                </a:solidFill>
              </a:rPr>
              <a:pPr algn="l"/>
              <a:t>34</a:t>
            </a:fld>
            <a:endParaRPr lang="de-DE" dirty="0">
              <a:solidFill>
                <a:srgbClr val="06418C"/>
              </a:solidFill>
            </a:endParaRPr>
          </a:p>
        </p:txBody>
      </p:sp>
      <p:sp>
        <p:nvSpPr>
          <p:cNvPr id="5" name="正方形/長方形 4"/>
          <p:cNvSpPr/>
          <p:nvPr/>
        </p:nvSpPr>
        <p:spPr>
          <a:xfrm>
            <a:off x="-640" y="2060848"/>
            <a:ext cx="11521280" cy="369332"/>
          </a:xfrm>
          <a:prstGeom prst="rect">
            <a:avLst/>
          </a:prstGeom>
        </p:spPr>
        <p:txBody>
          <a:bodyPr wrap="square">
            <a:spAutoFit/>
          </a:bodyPr>
          <a:lstStyle/>
          <a:p>
            <a:r>
              <a:rPr lang="ja-JP" altLang="en-US" dirty="0">
                <a:solidFill>
                  <a:srgbClr val="3C3C3B"/>
                </a:solidFill>
                <a:hlinkClick r:id="rId2"/>
              </a:rPr>
              <a:t>https://github.com/renesas-rx/amazon-freertos/blob/master/demos/common/include/aws_clientcredential_keys.</a:t>
            </a:r>
            <a:r>
              <a:rPr lang="ja-JP" altLang="en-US" dirty="0" smtClean="0">
                <a:solidFill>
                  <a:srgbClr val="3C3C3B"/>
                </a:solidFill>
                <a:hlinkClick r:id="rId2"/>
              </a:rPr>
              <a:t>h</a:t>
            </a:r>
            <a:endParaRPr lang="ja-JP" altLang="en-US" dirty="0">
              <a:solidFill>
                <a:srgbClr val="3C3C3B"/>
              </a:solidFill>
            </a:endParaRPr>
          </a:p>
        </p:txBody>
      </p:sp>
      <p:sp>
        <p:nvSpPr>
          <p:cNvPr id="6" name="テキスト ボックス 5"/>
          <p:cNvSpPr txBox="1"/>
          <p:nvPr/>
        </p:nvSpPr>
        <p:spPr>
          <a:xfrm>
            <a:off x="71368" y="1658417"/>
            <a:ext cx="7956024" cy="369332"/>
          </a:xfrm>
          <a:prstGeom prst="rect">
            <a:avLst/>
          </a:prstGeom>
          <a:noFill/>
        </p:spPr>
        <p:txBody>
          <a:bodyPr wrap="none" rtlCol="0">
            <a:spAutoFit/>
          </a:bodyPr>
          <a:lstStyle/>
          <a:p>
            <a:r>
              <a:rPr kumimoji="1" lang="ja-JP" altLang="en-US" dirty="0" smtClean="0">
                <a:solidFill>
                  <a:srgbClr val="3C3C3B"/>
                </a:solidFill>
              </a:rPr>
              <a:t>ソースコードに記された、</a:t>
            </a:r>
            <a:r>
              <a:rPr kumimoji="1" lang="en-US" altLang="ja-JP" dirty="0" smtClean="0">
                <a:solidFill>
                  <a:srgbClr val="3C3C3B"/>
                </a:solidFill>
              </a:rPr>
              <a:t>Amazon</a:t>
            </a:r>
            <a:r>
              <a:rPr kumimoji="1" lang="ja-JP" altLang="en-US" dirty="0" smtClean="0">
                <a:solidFill>
                  <a:srgbClr val="3C3C3B"/>
                </a:solidFill>
              </a:rPr>
              <a:t>の切実なるセキュリティ・メッセージ：</a:t>
            </a:r>
            <a:endParaRPr kumimoji="1" lang="ja-JP" altLang="en-US" dirty="0">
              <a:solidFill>
                <a:srgbClr val="3C3C3B"/>
              </a:solidFill>
            </a:endParaRPr>
          </a:p>
        </p:txBody>
      </p:sp>
      <p:pic>
        <p:nvPicPr>
          <p:cNvPr id="7" name="図 6"/>
          <p:cNvPicPr>
            <a:picLocks noChangeAspect="1"/>
          </p:cNvPicPr>
          <p:nvPr/>
        </p:nvPicPr>
        <p:blipFill>
          <a:blip r:embed="rId3"/>
          <a:stretch>
            <a:fillRect/>
          </a:stretch>
        </p:blipFill>
        <p:spPr>
          <a:xfrm>
            <a:off x="79008" y="2463279"/>
            <a:ext cx="7427915" cy="3694431"/>
          </a:xfrm>
          <a:prstGeom prst="rect">
            <a:avLst/>
          </a:prstGeom>
        </p:spPr>
      </p:pic>
      <p:sp>
        <p:nvSpPr>
          <p:cNvPr id="9" name="正方形/長方形 8"/>
          <p:cNvSpPr/>
          <p:nvPr/>
        </p:nvSpPr>
        <p:spPr>
          <a:xfrm>
            <a:off x="119336" y="5157192"/>
            <a:ext cx="6624736" cy="8640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10" name="テキスト ボックス 9"/>
          <p:cNvSpPr txBox="1"/>
          <p:nvPr/>
        </p:nvSpPr>
        <p:spPr>
          <a:xfrm>
            <a:off x="3569753" y="2679534"/>
            <a:ext cx="5724644" cy="1477328"/>
          </a:xfrm>
          <a:prstGeom prst="rect">
            <a:avLst/>
          </a:prstGeom>
          <a:solidFill>
            <a:schemeClr val="bg1"/>
          </a:solidFill>
          <a:ln w="28575">
            <a:solidFill>
              <a:srgbClr val="FF0000"/>
            </a:solidFill>
          </a:ln>
        </p:spPr>
        <p:txBody>
          <a:bodyPr wrap="none" rtlCol="0">
            <a:spAutoFit/>
          </a:bodyPr>
          <a:lstStyle/>
          <a:p>
            <a:r>
              <a:rPr kumimoji="1" lang="ja-JP" altLang="en-US" dirty="0" smtClean="0">
                <a:solidFill>
                  <a:srgbClr val="3C3C3B"/>
                </a:solidFill>
              </a:rPr>
              <a:t>意訳：</a:t>
            </a:r>
            <a:endParaRPr kumimoji="1" lang="en-US" altLang="ja-JP" dirty="0" smtClean="0">
              <a:solidFill>
                <a:srgbClr val="3C3C3B"/>
              </a:solidFill>
            </a:endParaRPr>
          </a:p>
          <a:p>
            <a:r>
              <a:rPr kumimoji="1" lang="ja-JP" altLang="en-US" dirty="0" smtClean="0">
                <a:solidFill>
                  <a:srgbClr val="3C3C3B"/>
                </a:solidFill>
              </a:rPr>
              <a:t>　ここに秘密鍵を書けば動きます。</a:t>
            </a:r>
            <a:endParaRPr kumimoji="1" lang="en-US" altLang="ja-JP" dirty="0" smtClean="0">
              <a:solidFill>
                <a:srgbClr val="3C3C3B"/>
              </a:solidFill>
            </a:endParaRPr>
          </a:p>
          <a:p>
            <a:r>
              <a:rPr kumimoji="1" lang="ja-JP" altLang="en-US" dirty="0">
                <a:solidFill>
                  <a:srgbClr val="3C3C3B"/>
                </a:solidFill>
              </a:rPr>
              <a:t>　</a:t>
            </a:r>
            <a:r>
              <a:rPr kumimoji="1" lang="ja-JP" altLang="en-US" dirty="0" smtClean="0">
                <a:solidFill>
                  <a:srgbClr val="3C3C3B"/>
                </a:solidFill>
              </a:rPr>
              <a:t>この仕掛けは開発者向けの便利機能であり、</a:t>
            </a:r>
            <a:endParaRPr kumimoji="1" lang="en-US" altLang="ja-JP" dirty="0" smtClean="0">
              <a:solidFill>
                <a:srgbClr val="3C3C3B"/>
              </a:solidFill>
            </a:endParaRPr>
          </a:p>
          <a:p>
            <a:r>
              <a:rPr kumimoji="1" lang="ja-JP" altLang="en-US" dirty="0">
                <a:solidFill>
                  <a:srgbClr val="3C3C3B"/>
                </a:solidFill>
              </a:rPr>
              <a:t>　</a:t>
            </a:r>
            <a:r>
              <a:rPr kumimoji="1" lang="ja-JP" altLang="en-US" dirty="0" smtClean="0">
                <a:solidFill>
                  <a:srgbClr val="3C3C3B"/>
                </a:solidFill>
              </a:rPr>
              <a:t>量産製品を検討する場合は好ましくない実装です。</a:t>
            </a:r>
            <a:endParaRPr kumimoji="1" lang="en-US" altLang="ja-JP" dirty="0" smtClean="0">
              <a:solidFill>
                <a:srgbClr val="3C3C3B"/>
              </a:solidFill>
            </a:endParaRPr>
          </a:p>
          <a:p>
            <a:r>
              <a:rPr kumimoji="1" lang="ja-JP" altLang="en-US" dirty="0">
                <a:solidFill>
                  <a:srgbClr val="3C3C3B"/>
                </a:solidFill>
              </a:rPr>
              <a:t>　</a:t>
            </a:r>
            <a:r>
              <a:rPr kumimoji="1" lang="ja-JP" altLang="en-US" dirty="0" smtClean="0">
                <a:solidFill>
                  <a:srgbClr val="3C3C3B"/>
                </a:solidFill>
              </a:rPr>
              <a:t>本来は秘密鍵は安全に保管されるべきです。</a:t>
            </a:r>
            <a:endParaRPr kumimoji="1" lang="ja-JP" altLang="en-US" dirty="0">
              <a:solidFill>
                <a:srgbClr val="3C3C3B"/>
              </a:solidFill>
            </a:endParaRPr>
          </a:p>
        </p:txBody>
      </p:sp>
      <p:sp>
        <p:nvSpPr>
          <p:cNvPr id="11" name="テキスト ボックス 10"/>
          <p:cNvSpPr txBox="1"/>
          <p:nvPr/>
        </p:nvSpPr>
        <p:spPr>
          <a:xfrm>
            <a:off x="6888088" y="4376480"/>
            <a:ext cx="4952381" cy="2062103"/>
          </a:xfrm>
          <a:prstGeom prst="rect">
            <a:avLst/>
          </a:prstGeom>
          <a:noFill/>
        </p:spPr>
        <p:txBody>
          <a:bodyPr wrap="none" rtlCol="0">
            <a:spAutoFit/>
          </a:bodyPr>
          <a:lstStyle/>
          <a:p>
            <a:r>
              <a:rPr kumimoji="1" lang="ja-JP" altLang="en-US" sz="1600" dirty="0" smtClean="0">
                <a:solidFill>
                  <a:srgbClr val="3C3C3B"/>
                </a:solidFill>
              </a:rPr>
              <a:t>石黒コメント：</a:t>
            </a:r>
            <a:endParaRPr kumimoji="1" lang="en-US" altLang="ja-JP" sz="1600" dirty="0" smtClean="0">
              <a:solidFill>
                <a:srgbClr val="3C3C3B"/>
              </a:solidFill>
            </a:endParaRPr>
          </a:p>
          <a:p>
            <a:r>
              <a:rPr kumimoji="1" lang="ja-JP" altLang="en-US" sz="1600" dirty="0">
                <a:solidFill>
                  <a:srgbClr val="3C3C3B"/>
                </a:solidFill>
              </a:rPr>
              <a:t>　</a:t>
            </a:r>
            <a:r>
              <a:rPr kumimoji="1" lang="ja-JP" altLang="en-US" sz="1600" dirty="0" smtClean="0">
                <a:solidFill>
                  <a:srgbClr val="3C3C3B"/>
                </a:solidFill>
              </a:rPr>
              <a:t>人間が</a:t>
            </a:r>
            <a:r>
              <a:rPr kumimoji="1" lang="en-US" altLang="ja-JP" sz="1600" dirty="0" smtClean="0">
                <a:solidFill>
                  <a:srgbClr val="3C3C3B"/>
                </a:solidFill>
              </a:rPr>
              <a:t>AWS</a:t>
            </a:r>
            <a:r>
              <a:rPr kumimoji="1" lang="ja-JP" altLang="en-US" sz="1600" dirty="0" smtClean="0">
                <a:solidFill>
                  <a:srgbClr val="3C3C3B"/>
                </a:solidFill>
              </a:rPr>
              <a:t>接続する際：</a:t>
            </a:r>
            <a:r>
              <a:rPr kumimoji="1" lang="en-US" altLang="ja-JP" sz="1600" dirty="0" smtClean="0">
                <a:solidFill>
                  <a:srgbClr val="3C3C3B"/>
                </a:solidFill>
              </a:rPr>
              <a:t>ID/PASS</a:t>
            </a:r>
          </a:p>
          <a:p>
            <a:r>
              <a:rPr kumimoji="1" lang="ja-JP" altLang="en-US" sz="1600" dirty="0">
                <a:solidFill>
                  <a:srgbClr val="3C3C3B"/>
                </a:solidFill>
              </a:rPr>
              <a:t>　</a:t>
            </a:r>
            <a:r>
              <a:rPr kumimoji="1" lang="ja-JP" altLang="en-US" sz="1600" dirty="0" smtClean="0">
                <a:solidFill>
                  <a:srgbClr val="3C3C3B"/>
                </a:solidFill>
              </a:rPr>
              <a:t>機</a:t>
            </a:r>
            <a:r>
              <a:rPr kumimoji="1" lang="ja-JP" altLang="en-US" sz="1600" dirty="0">
                <a:solidFill>
                  <a:srgbClr val="3C3C3B"/>
                </a:solidFill>
              </a:rPr>
              <a:t>械</a:t>
            </a:r>
            <a:r>
              <a:rPr kumimoji="1" lang="ja-JP" altLang="en-US" sz="1600" dirty="0" smtClean="0">
                <a:solidFill>
                  <a:srgbClr val="3C3C3B"/>
                </a:solidFill>
              </a:rPr>
              <a:t>が</a:t>
            </a:r>
            <a:r>
              <a:rPr kumimoji="1" lang="en-US" altLang="ja-JP" sz="1600" dirty="0" smtClean="0">
                <a:solidFill>
                  <a:srgbClr val="3C3C3B"/>
                </a:solidFill>
              </a:rPr>
              <a:t>AWS</a:t>
            </a:r>
            <a:r>
              <a:rPr kumimoji="1" lang="ja-JP" altLang="en-US" sz="1600" dirty="0" smtClean="0">
                <a:solidFill>
                  <a:srgbClr val="3C3C3B"/>
                </a:solidFill>
              </a:rPr>
              <a:t>接続する際：デバイス証明書</a:t>
            </a:r>
            <a:r>
              <a:rPr kumimoji="1" lang="en-US" altLang="ja-JP" sz="1600" dirty="0" smtClean="0">
                <a:solidFill>
                  <a:srgbClr val="3C3C3B"/>
                </a:solidFill>
              </a:rPr>
              <a:t>/</a:t>
            </a:r>
            <a:r>
              <a:rPr kumimoji="1" lang="ja-JP" altLang="en-US" sz="1600" dirty="0" smtClean="0">
                <a:solidFill>
                  <a:srgbClr val="3C3C3B"/>
                </a:solidFill>
              </a:rPr>
              <a:t>秘密鍵</a:t>
            </a:r>
            <a:endParaRPr kumimoji="1" lang="en-US" altLang="ja-JP" sz="1600" dirty="0" smtClean="0">
              <a:solidFill>
                <a:srgbClr val="3C3C3B"/>
              </a:solidFill>
            </a:endParaRPr>
          </a:p>
          <a:p>
            <a:endParaRPr kumimoji="1" lang="en-US" altLang="ja-JP" sz="1600" dirty="0">
              <a:solidFill>
                <a:srgbClr val="3C3C3B"/>
              </a:solidFill>
            </a:endParaRPr>
          </a:p>
          <a:p>
            <a:r>
              <a:rPr kumimoji="1" lang="ja-JP" altLang="en-US" sz="1600" dirty="0" smtClean="0">
                <a:solidFill>
                  <a:srgbClr val="3C3C3B"/>
                </a:solidFill>
              </a:rPr>
              <a:t>　つまり、秘密鍵は</a:t>
            </a:r>
            <a:r>
              <a:rPr kumimoji="1" lang="en-US" altLang="ja-JP" sz="1600" dirty="0" smtClean="0">
                <a:solidFill>
                  <a:srgbClr val="3C3C3B"/>
                </a:solidFill>
              </a:rPr>
              <a:t>PASS</a:t>
            </a:r>
            <a:r>
              <a:rPr kumimoji="1" lang="ja-JP" altLang="en-US" sz="1600" dirty="0" smtClean="0">
                <a:solidFill>
                  <a:srgbClr val="3C3C3B"/>
                </a:solidFill>
              </a:rPr>
              <a:t>に相当する重要情報。</a:t>
            </a:r>
            <a:endParaRPr kumimoji="1" lang="en-US" altLang="ja-JP" sz="1600" dirty="0" smtClean="0">
              <a:solidFill>
                <a:srgbClr val="3C3C3B"/>
              </a:solidFill>
            </a:endParaRPr>
          </a:p>
          <a:p>
            <a:r>
              <a:rPr kumimoji="1" lang="ja-JP" altLang="en-US" sz="1600" dirty="0">
                <a:solidFill>
                  <a:srgbClr val="3C3C3B"/>
                </a:solidFill>
              </a:rPr>
              <a:t>　</a:t>
            </a:r>
            <a:r>
              <a:rPr kumimoji="1" lang="en-US" altLang="ja-JP" sz="1600" dirty="0" smtClean="0">
                <a:solidFill>
                  <a:srgbClr val="3C3C3B"/>
                </a:solidFill>
              </a:rPr>
              <a:t>RX65N</a:t>
            </a:r>
            <a:r>
              <a:rPr kumimoji="1" lang="ja-JP" altLang="en-US" sz="1600" dirty="0" smtClean="0">
                <a:solidFill>
                  <a:srgbClr val="3C3C3B"/>
                </a:solidFill>
              </a:rPr>
              <a:t>の</a:t>
            </a:r>
            <a:r>
              <a:rPr kumimoji="1" lang="en-US" altLang="ja-JP" sz="1600" dirty="0" smtClean="0">
                <a:solidFill>
                  <a:srgbClr val="3C3C3B"/>
                </a:solidFill>
              </a:rPr>
              <a:t>Trusted</a:t>
            </a:r>
            <a:r>
              <a:rPr kumimoji="1" lang="ja-JP" altLang="en-US" sz="1600" dirty="0" smtClean="0">
                <a:solidFill>
                  <a:srgbClr val="3C3C3B"/>
                </a:solidFill>
              </a:rPr>
              <a:t> </a:t>
            </a:r>
            <a:r>
              <a:rPr kumimoji="1" lang="en-US" altLang="ja-JP" sz="1600" dirty="0" smtClean="0">
                <a:solidFill>
                  <a:srgbClr val="3C3C3B"/>
                </a:solidFill>
              </a:rPr>
              <a:t>Secure</a:t>
            </a:r>
            <a:r>
              <a:rPr kumimoji="1" lang="ja-JP" altLang="en-US" sz="1600" dirty="0" smtClean="0">
                <a:solidFill>
                  <a:srgbClr val="3C3C3B"/>
                </a:solidFill>
              </a:rPr>
              <a:t> </a:t>
            </a:r>
            <a:r>
              <a:rPr kumimoji="1" lang="en-US" altLang="ja-JP" sz="1600" dirty="0" smtClean="0">
                <a:solidFill>
                  <a:srgbClr val="3C3C3B"/>
                </a:solidFill>
              </a:rPr>
              <a:t>IP</a:t>
            </a:r>
            <a:r>
              <a:rPr kumimoji="1" lang="ja-JP" altLang="en-US" sz="1600" dirty="0" smtClean="0">
                <a:solidFill>
                  <a:srgbClr val="3C3C3B"/>
                </a:solidFill>
              </a:rPr>
              <a:t>はこういったデータを</a:t>
            </a:r>
            <a:endParaRPr kumimoji="1" lang="en-US" altLang="ja-JP" sz="1600" dirty="0" smtClean="0">
              <a:solidFill>
                <a:srgbClr val="3C3C3B"/>
              </a:solidFill>
            </a:endParaRPr>
          </a:p>
          <a:p>
            <a:r>
              <a:rPr kumimoji="1" lang="ja-JP" altLang="en-US" sz="1600" dirty="0">
                <a:solidFill>
                  <a:srgbClr val="3C3C3B"/>
                </a:solidFill>
              </a:rPr>
              <a:t>　</a:t>
            </a:r>
            <a:r>
              <a:rPr kumimoji="1" lang="ja-JP" altLang="en-US" sz="1600" dirty="0" smtClean="0">
                <a:solidFill>
                  <a:srgbClr val="3C3C3B"/>
                </a:solidFill>
              </a:rPr>
              <a:t>守る仕掛けがあります。</a:t>
            </a:r>
            <a:endParaRPr kumimoji="1" lang="en-US" altLang="ja-JP" sz="1600" dirty="0" smtClean="0">
              <a:solidFill>
                <a:srgbClr val="3C3C3B"/>
              </a:solidFill>
            </a:endParaRPr>
          </a:p>
          <a:p>
            <a:r>
              <a:rPr kumimoji="1" lang="ja-JP" altLang="en-US" sz="1600" dirty="0">
                <a:solidFill>
                  <a:srgbClr val="3C3C3B"/>
                </a:solidFill>
              </a:rPr>
              <a:t>　</a:t>
            </a:r>
            <a:r>
              <a:rPr kumimoji="1" lang="ja-JP" altLang="en-US" sz="1600" b="1" dirty="0" smtClean="0">
                <a:solidFill>
                  <a:srgbClr val="FF0000"/>
                </a:solidFill>
              </a:rPr>
              <a:t>暗号処理が早いだけの暗号回路は時代遅れです</a:t>
            </a:r>
            <a:endParaRPr kumimoji="1" lang="ja-JP" altLang="en-US" sz="1600" dirty="0">
              <a:solidFill>
                <a:srgbClr val="3C3C3B"/>
              </a:solidFill>
            </a:endParaRPr>
          </a:p>
        </p:txBody>
      </p:sp>
      <p:sp>
        <p:nvSpPr>
          <p:cNvPr id="12" name="上下矢印 11"/>
          <p:cNvSpPr/>
          <p:nvPr/>
        </p:nvSpPr>
        <p:spPr>
          <a:xfrm>
            <a:off x="4944478" y="4189961"/>
            <a:ext cx="288032" cy="93413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Tree>
    <p:extLst>
      <p:ext uri="{BB962C8B-B14F-4D97-AF65-F5344CB8AC3E}">
        <p14:creationId xmlns:p14="http://schemas.microsoft.com/office/powerpoint/2010/main" val="16605590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cap="none" dirty="0" smtClean="0"/>
              <a:t>RX65N / Amazon </a:t>
            </a:r>
            <a:r>
              <a:rPr kumimoji="1" lang="en-US" altLang="ja-JP" cap="none" dirty="0" err="1" smtClean="0"/>
              <a:t>FreeRTOS</a:t>
            </a:r>
            <a:r>
              <a:rPr kumimoji="1" lang="en-US" altLang="ja-JP" cap="none" dirty="0" smtClean="0"/>
              <a:t> </a:t>
            </a:r>
            <a:r>
              <a:rPr kumimoji="1" lang="ja-JP" altLang="en-US" cap="none" dirty="0" smtClean="0"/>
              <a:t>実製品事例</a:t>
            </a:r>
            <a:endParaRPr kumimoji="1" lang="ja-JP" altLang="en-US" cap="none" dirty="0"/>
          </a:p>
        </p:txBody>
      </p:sp>
      <p:sp>
        <p:nvSpPr>
          <p:cNvPr id="3" name="スライド番号プレースホルダー 2"/>
          <p:cNvSpPr>
            <a:spLocks noGrp="1"/>
          </p:cNvSpPr>
          <p:nvPr>
            <p:ph type="sldNum" sz="quarter" idx="10"/>
          </p:nvPr>
        </p:nvSpPr>
        <p:spPr/>
        <p:txBody>
          <a:bodyPr/>
          <a:lstStyle/>
          <a:p>
            <a:pPr algn="l"/>
            <a:r>
              <a:rPr lang="de-DE">
                <a:solidFill>
                  <a:srgbClr val="06418C"/>
                </a:solidFill>
              </a:rPr>
              <a:t>Page </a:t>
            </a:r>
            <a:fld id="{3FD030EF-7044-4946-962A-5D7D09BD1B34}" type="slidenum">
              <a:rPr lang="de-DE">
                <a:solidFill>
                  <a:srgbClr val="06418C"/>
                </a:solidFill>
              </a:rPr>
              <a:pPr algn="l"/>
              <a:t>35</a:t>
            </a:fld>
            <a:endParaRPr lang="de-DE" dirty="0">
              <a:solidFill>
                <a:srgbClr val="06418C"/>
              </a:solidFill>
            </a:endParaRPr>
          </a:p>
        </p:txBody>
      </p:sp>
      <p:sp>
        <p:nvSpPr>
          <p:cNvPr id="5" name="フローチャート: 磁気ディスク 4"/>
          <p:cNvSpPr/>
          <p:nvPr/>
        </p:nvSpPr>
        <p:spPr>
          <a:xfrm>
            <a:off x="3739672" y="1626830"/>
            <a:ext cx="1905000" cy="1362075"/>
          </a:xfrm>
          <a:prstGeom prst="flowChartMagneticDisk">
            <a:avLst/>
          </a:prstGeom>
          <a:ln w="28575">
            <a:solidFill>
              <a:schemeClr val="accent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en-US" altLang="ja-JP" dirty="0" smtClean="0">
                <a:solidFill>
                  <a:srgbClr val="3C3C3B"/>
                </a:solidFill>
              </a:rPr>
              <a:t>Amazon</a:t>
            </a:r>
            <a:r>
              <a:rPr kumimoji="1" lang="ja-JP" altLang="en-US" dirty="0" smtClean="0">
                <a:solidFill>
                  <a:srgbClr val="3C3C3B"/>
                </a:solidFill>
              </a:rPr>
              <a:t> </a:t>
            </a:r>
            <a:r>
              <a:rPr kumimoji="1" lang="en-US" altLang="ja-JP" dirty="0" smtClean="0">
                <a:solidFill>
                  <a:srgbClr val="3C3C3B"/>
                </a:solidFill>
              </a:rPr>
              <a:t>Web</a:t>
            </a:r>
            <a:r>
              <a:rPr kumimoji="1" lang="ja-JP" altLang="en-US" dirty="0" smtClean="0">
                <a:solidFill>
                  <a:srgbClr val="3C3C3B"/>
                </a:solidFill>
              </a:rPr>
              <a:t> </a:t>
            </a:r>
            <a:r>
              <a:rPr kumimoji="1" lang="en-US" altLang="ja-JP" dirty="0" smtClean="0">
                <a:solidFill>
                  <a:srgbClr val="3C3C3B"/>
                </a:solidFill>
              </a:rPr>
              <a:t>Services</a:t>
            </a:r>
            <a:endParaRPr kumimoji="1" lang="ja-JP" altLang="en-US" dirty="0">
              <a:solidFill>
                <a:srgbClr val="3C3C3B"/>
              </a:solidFill>
            </a:endParaRPr>
          </a:p>
        </p:txBody>
      </p:sp>
      <p:sp>
        <p:nvSpPr>
          <p:cNvPr id="6" name="左矢印 5"/>
          <p:cNvSpPr/>
          <p:nvPr/>
        </p:nvSpPr>
        <p:spPr>
          <a:xfrm>
            <a:off x="5692296" y="1960201"/>
            <a:ext cx="1866900" cy="600075"/>
          </a:xfrm>
          <a:prstGeom prst="leftArrow">
            <a:avLst/>
          </a:prstGeom>
          <a:ln w="28575">
            <a:solidFill>
              <a:schemeClr val="accent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ja-JP" altLang="en-US" dirty="0" smtClean="0">
                <a:solidFill>
                  <a:srgbClr val="3C3C3B"/>
                </a:solidFill>
              </a:rPr>
              <a:t>センサ情報</a:t>
            </a:r>
            <a:endParaRPr kumimoji="1" lang="ja-JP" altLang="en-US" dirty="0">
              <a:solidFill>
                <a:srgbClr val="3C3C3B"/>
              </a:solidFill>
            </a:endParaRPr>
          </a:p>
        </p:txBody>
      </p:sp>
      <p:sp>
        <p:nvSpPr>
          <p:cNvPr id="7" name="正方形/長方形 6"/>
          <p:cNvSpPr/>
          <p:nvPr/>
        </p:nvSpPr>
        <p:spPr>
          <a:xfrm>
            <a:off x="8673623" y="3493730"/>
            <a:ext cx="1343024" cy="297481"/>
          </a:xfrm>
          <a:prstGeom prst="rect">
            <a:avLst/>
          </a:prstGeom>
          <a:ln w="28575">
            <a:solidFill>
              <a:schemeClr val="accent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ja-JP" altLang="en-US" dirty="0" smtClean="0">
                <a:solidFill>
                  <a:srgbClr val="3C3C3B"/>
                </a:solidFill>
              </a:rPr>
              <a:t>各種センサ</a:t>
            </a:r>
            <a:endParaRPr kumimoji="1" lang="ja-JP" altLang="en-US" dirty="0">
              <a:solidFill>
                <a:srgbClr val="3C3C3B"/>
              </a:solidFill>
            </a:endParaRPr>
          </a:p>
        </p:txBody>
      </p:sp>
      <p:sp>
        <p:nvSpPr>
          <p:cNvPr id="8" name="正方形/長方形 7"/>
          <p:cNvSpPr/>
          <p:nvPr/>
        </p:nvSpPr>
        <p:spPr>
          <a:xfrm>
            <a:off x="7825897" y="2055451"/>
            <a:ext cx="1695450" cy="409577"/>
          </a:xfrm>
          <a:prstGeom prst="rect">
            <a:avLst/>
          </a:prstGeom>
          <a:ln w="28575">
            <a:solidFill>
              <a:schemeClr val="accent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en-US" altLang="ja-JP" dirty="0" smtClean="0">
                <a:solidFill>
                  <a:srgbClr val="3C3C3B"/>
                </a:solidFill>
              </a:rPr>
              <a:t>3G</a:t>
            </a:r>
            <a:r>
              <a:rPr kumimoji="1" lang="ja-JP" altLang="en-US" dirty="0" smtClean="0">
                <a:solidFill>
                  <a:srgbClr val="3C3C3B"/>
                </a:solidFill>
              </a:rPr>
              <a:t>モジュール</a:t>
            </a:r>
            <a:endParaRPr kumimoji="1" lang="ja-JP" altLang="en-US" dirty="0">
              <a:solidFill>
                <a:srgbClr val="3C3C3B"/>
              </a:solidFill>
            </a:endParaRPr>
          </a:p>
        </p:txBody>
      </p:sp>
      <p:sp>
        <p:nvSpPr>
          <p:cNvPr id="9" name="正方形/長方形 8"/>
          <p:cNvSpPr/>
          <p:nvPr/>
        </p:nvSpPr>
        <p:spPr>
          <a:xfrm>
            <a:off x="7683022" y="1807806"/>
            <a:ext cx="2399940" cy="2038350"/>
          </a:xfrm>
          <a:prstGeom prst="rect">
            <a:avLst/>
          </a:prstGeom>
          <a:ln w="28575">
            <a:solidFill>
              <a:schemeClr val="accent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solidFill>
                <a:srgbClr val="3C3C3B"/>
              </a:solidFill>
            </a:endParaRPr>
          </a:p>
        </p:txBody>
      </p:sp>
      <p:sp>
        <p:nvSpPr>
          <p:cNvPr id="10" name="テキスト ボックス 9"/>
          <p:cNvSpPr txBox="1"/>
          <p:nvPr/>
        </p:nvSpPr>
        <p:spPr bwMode="auto">
          <a:xfrm>
            <a:off x="7606822" y="3566239"/>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r>
              <a:rPr kumimoji="1" lang="ja-JP" altLang="en-US" kern="0" dirty="0" smtClean="0">
                <a:solidFill>
                  <a:srgbClr val="3C3C3B"/>
                </a:solidFill>
              </a:rPr>
              <a:t>通信基板</a:t>
            </a:r>
          </a:p>
        </p:txBody>
      </p:sp>
      <p:cxnSp>
        <p:nvCxnSpPr>
          <p:cNvPr id="11" name="カギ線コネクタ 10"/>
          <p:cNvCxnSpPr>
            <a:stCxn id="18" idx="1"/>
            <a:endCxn id="8" idx="2"/>
          </p:cNvCxnSpPr>
          <p:nvPr/>
        </p:nvCxnSpPr>
        <p:spPr>
          <a:xfrm rot="10800000">
            <a:off x="8673622" y="2465029"/>
            <a:ext cx="209550" cy="491385"/>
          </a:xfrm>
          <a:prstGeom prst="bentConnector2">
            <a:avLst/>
          </a:prstGeom>
          <a:ln w="190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カギ線コネクタ 11"/>
          <p:cNvCxnSpPr>
            <a:stCxn id="8" idx="1"/>
            <a:endCxn id="6" idx="3"/>
          </p:cNvCxnSpPr>
          <p:nvPr/>
        </p:nvCxnSpPr>
        <p:spPr>
          <a:xfrm rot="10800000">
            <a:off x="7559197" y="2260240"/>
            <a:ext cx="266701" cy="1"/>
          </a:xfrm>
          <a:prstGeom prst="bentConnector3">
            <a:avLst/>
          </a:prstGeom>
          <a:ln w="190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正方形/長方形 12"/>
          <p:cNvSpPr/>
          <p:nvPr/>
        </p:nvSpPr>
        <p:spPr>
          <a:xfrm>
            <a:off x="9264352" y="3935571"/>
            <a:ext cx="2634054" cy="1659608"/>
          </a:xfrm>
          <a:prstGeom prst="rect">
            <a:avLst/>
          </a:prstGeom>
          <a:ln w="28575">
            <a:solidFill>
              <a:schemeClr val="accent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solidFill>
                <a:srgbClr val="3C3C3B"/>
              </a:solidFill>
            </a:endParaRPr>
          </a:p>
        </p:txBody>
      </p:sp>
      <p:sp>
        <p:nvSpPr>
          <p:cNvPr id="14" name="テキスト ボックス 13"/>
          <p:cNvSpPr txBox="1"/>
          <p:nvPr/>
        </p:nvSpPr>
        <p:spPr bwMode="auto">
          <a:xfrm>
            <a:off x="9264352" y="5225847"/>
            <a:ext cx="26340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r>
              <a:rPr kumimoji="1" lang="ja-JP" altLang="en-US" kern="0" dirty="0" smtClean="0">
                <a:solidFill>
                  <a:srgbClr val="3C3C3B"/>
                </a:solidFill>
              </a:rPr>
              <a:t>システム基板</a:t>
            </a:r>
            <a:r>
              <a:rPr kumimoji="1" lang="en-US" altLang="ja-JP" kern="0" dirty="0" smtClean="0">
                <a:solidFill>
                  <a:srgbClr val="3C3C3B"/>
                </a:solidFill>
              </a:rPr>
              <a:t>(</a:t>
            </a:r>
            <a:r>
              <a:rPr kumimoji="1" lang="ja-JP" altLang="en-US" kern="0" dirty="0" smtClean="0">
                <a:solidFill>
                  <a:srgbClr val="3C3C3B"/>
                </a:solidFill>
              </a:rPr>
              <a:t>従来製品</a:t>
            </a:r>
            <a:r>
              <a:rPr kumimoji="1" lang="en-US" altLang="ja-JP" kern="0" dirty="0" smtClean="0">
                <a:solidFill>
                  <a:srgbClr val="3C3C3B"/>
                </a:solidFill>
              </a:rPr>
              <a:t>)</a:t>
            </a:r>
            <a:endParaRPr kumimoji="1" lang="ja-JP" altLang="en-US" kern="0" dirty="0" smtClean="0">
              <a:solidFill>
                <a:srgbClr val="3C3C3B"/>
              </a:solidFill>
            </a:endParaRPr>
          </a:p>
        </p:txBody>
      </p:sp>
      <p:sp>
        <p:nvSpPr>
          <p:cNvPr id="15" name="正方形/長方形 14"/>
          <p:cNvSpPr/>
          <p:nvPr/>
        </p:nvSpPr>
        <p:spPr>
          <a:xfrm>
            <a:off x="10511947" y="4043263"/>
            <a:ext cx="1295400" cy="514350"/>
          </a:xfrm>
          <a:prstGeom prst="rect">
            <a:avLst/>
          </a:prstGeom>
          <a:ln w="28575">
            <a:solidFill>
              <a:schemeClr val="accent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ja-JP" altLang="en-US" dirty="0" smtClean="0">
                <a:solidFill>
                  <a:srgbClr val="3C3C3B"/>
                </a:solidFill>
              </a:rPr>
              <a:t>基幹部品</a:t>
            </a:r>
            <a:endParaRPr kumimoji="1" lang="ja-JP" altLang="en-US" dirty="0">
              <a:solidFill>
                <a:srgbClr val="3C3C3B"/>
              </a:solidFill>
            </a:endParaRPr>
          </a:p>
        </p:txBody>
      </p:sp>
      <p:sp>
        <p:nvSpPr>
          <p:cNvPr id="16" name="正方形/長方形 15"/>
          <p:cNvSpPr/>
          <p:nvPr/>
        </p:nvSpPr>
        <p:spPr>
          <a:xfrm>
            <a:off x="9778162" y="4591664"/>
            <a:ext cx="1295400" cy="514350"/>
          </a:xfrm>
          <a:prstGeom prst="rect">
            <a:avLst/>
          </a:prstGeom>
          <a:ln w="28575">
            <a:solidFill>
              <a:schemeClr val="accent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ja-JP" altLang="en-US" dirty="0" smtClean="0">
                <a:solidFill>
                  <a:srgbClr val="3C3C3B"/>
                </a:solidFill>
              </a:rPr>
              <a:t>基幹部品</a:t>
            </a:r>
            <a:endParaRPr kumimoji="1" lang="ja-JP" altLang="en-US" dirty="0">
              <a:solidFill>
                <a:srgbClr val="3C3C3B"/>
              </a:solidFill>
            </a:endParaRPr>
          </a:p>
        </p:txBody>
      </p:sp>
      <p:sp>
        <p:nvSpPr>
          <p:cNvPr id="17" name="テキスト ボックス 16"/>
          <p:cNvSpPr txBox="1"/>
          <p:nvPr/>
        </p:nvSpPr>
        <p:spPr bwMode="auto">
          <a:xfrm>
            <a:off x="552033" y="3103147"/>
            <a:ext cx="9961381"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r>
              <a:rPr kumimoji="1" lang="ja-JP" altLang="en-US" kern="0" dirty="0" smtClean="0">
                <a:solidFill>
                  <a:srgbClr val="3C3C3B"/>
                </a:solidFill>
              </a:rPr>
              <a:t>✔ すでに量産済みのシステム基板</a:t>
            </a:r>
            <a:r>
              <a:rPr lang="ja-JP" altLang="en-US" kern="0" dirty="0">
                <a:solidFill>
                  <a:srgbClr val="3C3C3B"/>
                </a:solidFill>
              </a:rPr>
              <a:t>上</a:t>
            </a:r>
            <a:r>
              <a:rPr lang="ja-JP" altLang="en-US" kern="0" dirty="0" smtClean="0">
                <a:solidFill>
                  <a:srgbClr val="3C3C3B"/>
                </a:solidFill>
              </a:rPr>
              <a:t>の基幹部品</a:t>
            </a:r>
            <a:endParaRPr lang="en-US" altLang="ja-JP" kern="0" dirty="0">
              <a:solidFill>
                <a:srgbClr val="3C3C3B"/>
              </a:solidFill>
            </a:endParaRPr>
          </a:p>
          <a:p>
            <a:r>
              <a:rPr kumimoji="1" lang="ja-JP" altLang="en-US" kern="0" dirty="0" smtClean="0">
                <a:solidFill>
                  <a:srgbClr val="3C3C3B"/>
                </a:solidFill>
              </a:rPr>
              <a:t>　状態監視用の</a:t>
            </a:r>
            <a:r>
              <a:rPr lang="ja-JP" altLang="en-US" kern="0" dirty="0" smtClean="0">
                <a:solidFill>
                  <a:srgbClr val="3C3C3B"/>
                </a:solidFill>
              </a:rPr>
              <a:t>通信基板向けに</a:t>
            </a:r>
            <a:r>
              <a:rPr lang="en-US" altLang="ja-JP" kern="0" dirty="0" smtClean="0">
                <a:solidFill>
                  <a:srgbClr val="3C3C3B"/>
                </a:solidFill>
              </a:rPr>
              <a:t>RX65N</a:t>
            </a:r>
            <a:r>
              <a:rPr lang="ja-JP" altLang="en-US" kern="0" dirty="0" smtClean="0">
                <a:solidFill>
                  <a:srgbClr val="3C3C3B"/>
                </a:solidFill>
              </a:rPr>
              <a:t>が採用</a:t>
            </a:r>
            <a:endParaRPr lang="en-US" altLang="ja-JP" kern="0" dirty="0" smtClean="0">
              <a:solidFill>
                <a:srgbClr val="3C3C3B"/>
              </a:solidFill>
            </a:endParaRPr>
          </a:p>
          <a:p>
            <a:endParaRPr kumimoji="1" lang="en-US" altLang="ja-JP" kern="0" dirty="0">
              <a:solidFill>
                <a:srgbClr val="3C3C3B"/>
              </a:solidFill>
            </a:endParaRPr>
          </a:p>
          <a:p>
            <a:r>
              <a:rPr lang="ja-JP" altLang="en-US" kern="0" dirty="0" smtClean="0">
                <a:solidFill>
                  <a:srgbClr val="3C3C3B"/>
                </a:solidFill>
              </a:rPr>
              <a:t>✔ ユースケースの種別は「予知保全」</a:t>
            </a:r>
            <a:endParaRPr lang="en-US" altLang="ja-JP" kern="0" dirty="0" smtClean="0">
              <a:solidFill>
                <a:srgbClr val="3C3C3B"/>
              </a:solidFill>
            </a:endParaRPr>
          </a:p>
          <a:p>
            <a:r>
              <a:rPr kumimoji="1" lang="ja-JP" altLang="en-US" kern="0" dirty="0">
                <a:solidFill>
                  <a:srgbClr val="3C3C3B"/>
                </a:solidFill>
              </a:rPr>
              <a:t>　</a:t>
            </a:r>
            <a:r>
              <a:rPr lang="ja-JP" altLang="en-US" kern="0" dirty="0">
                <a:solidFill>
                  <a:srgbClr val="3C3C3B"/>
                </a:solidFill>
              </a:rPr>
              <a:t>故障</a:t>
            </a:r>
            <a:r>
              <a:rPr lang="ja-JP" altLang="en-US" kern="0" dirty="0" smtClean="0">
                <a:solidFill>
                  <a:srgbClr val="3C3C3B"/>
                </a:solidFill>
              </a:rPr>
              <a:t>状態を事前予測するためセンサ情報を統計する</a:t>
            </a:r>
            <a:endParaRPr lang="en-US" altLang="ja-JP" kern="0" dirty="0" smtClean="0">
              <a:solidFill>
                <a:srgbClr val="3C3C3B"/>
              </a:solidFill>
            </a:endParaRPr>
          </a:p>
          <a:p>
            <a:endParaRPr kumimoji="1" lang="en-US" altLang="ja-JP" kern="0" dirty="0">
              <a:solidFill>
                <a:srgbClr val="3C3C3B"/>
              </a:solidFill>
            </a:endParaRPr>
          </a:p>
          <a:p>
            <a:r>
              <a:rPr kumimoji="1" lang="ja-JP" altLang="en-US" kern="0" dirty="0" smtClean="0">
                <a:solidFill>
                  <a:srgbClr val="3C3C3B"/>
                </a:solidFill>
              </a:rPr>
              <a:t>✔ 現時点では、従来製品のアドオンとして通信基板を開発する傾向が強い</a:t>
            </a:r>
            <a:endParaRPr kumimoji="1" lang="en-US" altLang="ja-JP" kern="0" dirty="0" smtClean="0">
              <a:solidFill>
                <a:srgbClr val="3C3C3B"/>
              </a:solidFill>
            </a:endParaRPr>
          </a:p>
          <a:p>
            <a:endParaRPr lang="en-US" altLang="ja-JP" kern="0" dirty="0">
              <a:solidFill>
                <a:srgbClr val="3C3C3B"/>
              </a:solidFill>
            </a:endParaRPr>
          </a:p>
          <a:p>
            <a:r>
              <a:rPr kumimoji="1" lang="ja-JP" altLang="en-US" kern="0" dirty="0" smtClean="0">
                <a:solidFill>
                  <a:srgbClr val="3C3C3B"/>
                </a:solidFill>
              </a:rPr>
              <a:t>✔ 新規製品はシステム基板に通信部分も取り込まれていくと予想</a:t>
            </a:r>
            <a:endParaRPr kumimoji="1" lang="en-US" altLang="ja-JP" kern="0" dirty="0" smtClean="0">
              <a:solidFill>
                <a:srgbClr val="3C3C3B"/>
              </a:solidFill>
            </a:endParaRPr>
          </a:p>
          <a:p>
            <a:endParaRPr lang="en-US" altLang="ja-JP" kern="0" dirty="0">
              <a:solidFill>
                <a:srgbClr val="3C3C3B"/>
              </a:solidFill>
            </a:endParaRPr>
          </a:p>
          <a:p>
            <a:r>
              <a:rPr kumimoji="1" lang="ja-JP" altLang="en-US" kern="0" dirty="0" smtClean="0">
                <a:solidFill>
                  <a:srgbClr val="3C3C3B"/>
                </a:solidFill>
              </a:rPr>
              <a:t>✔ 通信基板の重要技術要件は「</a:t>
            </a:r>
            <a:r>
              <a:rPr kumimoji="1" lang="en-US" altLang="ja-JP" kern="0" dirty="0" smtClean="0">
                <a:solidFill>
                  <a:srgbClr val="3C3C3B"/>
                </a:solidFill>
              </a:rPr>
              <a:t>AWS</a:t>
            </a:r>
            <a:r>
              <a:rPr kumimoji="1" lang="ja-JP" altLang="en-US" kern="0" dirty="0" smtClean="0">
                <a:solidFill>
                  <a:srgbClr val="3C3C3B"/>
                </a:solidFill>
              </a:rPr>
              <a:t>対応」「</a:t>
            </a:r>
            <a:r>
              <a:rPr kumimoji="1" lang="en-US" altLang="ja-JP" kern="0" dirty="0" smtClean="0">
                <a:solidFill>
                  <a:srgbClr val="3C3C3B"/>
                </a:solidFill>
              </a:rPr>
              <a:t>SSL/TLS</a:t>
            </a:r>
            <a:r>
              <a:rPr kumimoji="1" lang="ja-JP" altLang="en-US" kern="0" dirty="0" smtClean="0">
                <a:solidFill>
                  <a:srgbClr val="3C3C3B"/>
                </a:solidFill>
              </a:rPr>
              <a:t>接続」「ファームウェアアップデート」</a:t>
            </a:r>
            <a:endParaRPr kumimoji="1" lang="en-US" altLang="ja-JP" kern="0" dirty="0" smtClean="0">
              <a:solidFill>
                <a:srgbClr val="3C3C3B"/>
              </a:solidFill>
            </a:endParaRPr>
          </a:p>
        </p:txBody>
      </p:sp>
      <p:sp>
        <p:nvSpPr>
          <p:cNvPr id="18" name="正方形/長方形 17"/>
          <p:cNvSpPr/>
          <p:nvPr/>
        </p:nvSpPr>
        <p:spPr>
          <a:xfrm>
            <a:off x="8883172" y="2584861"/>
            <a:ext cx="1133475" cy="743103"/>
          </a:xfrm>
          <a:prstGeom prst="rect">
            <a:avLst/>
          </a:prstGeom>
          <a:ln w="28575">
            <a:solidFill>
              <a:schemeClr val="accent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en-US" altLang="ja-JP" dirty="0" smtClean="0">
                <a:solidFill>
                  <a:srgbClr val="3C3C3B"/>
                </a:solidFill>
              </a:rPr>
              <a:t>RX65N</a:t>
            </a:r>
            <a:endParaRPr kumimoji="1" lang="ja-JP" altLang="en-US" dirty="0">
              <a:solidFill>
                <a:srgbClr val="3C3C3B"/>
              </a:solidFill>
            </a:endParaRPr>
          </a:p>
        </p:txBody>
      </p:sp>
      <p:cxnSp>
        <p:nvCxnSpPr>
          <p:cNvPr id="19" name="カギ線コネクタ 18"/>
          <p:cNvCxnSpPr>
            <a:stCxn id="15" idx="0"/>
            <a:endCxn id="7" idx="3"/>
          </p:cNvCxnSpPr>
          <p:nvPr/>
        </p:nvCxnSpPr>
        <p:spPr>
          <a:xfrm rot="16200000" flipV="1">
            <a:off x="10387751" y="3271367"/>
            <a:ext cx="400792" cy="1143000"/>
          </a:xfrm>
          <a:prstGeom prst="bentConnector2">
            <a:avLst/>
          </a:prstGeom>
          <a:ln w="190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カギ線コネクタ 19"/>
          <p:cNvCxnSpPr>
            <a:stCxn id="16" idx="0"/>
            <a:endCxn id="7" idx="3"/>
          </p:cNvCxnSpPr>
          <p:nvPr/>
        </p:nvCxnSpPr>
        <p:spPr>
          <a:xfrm rot="16200000" flipV="1">
            <a:off x="9746659" y="3912460"/>
            <a:ext cx="949193" cy="409215"/>
          </a:xfrm>
          <a:prstGeom prst="bentConnector2">
            <a:avLst/>
          </a:prstGeom>
          <a:ln w="190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カギ線コネクタ 20"/>
          <p:cNvCxnSpPr>
            <a:stCxn id="7" idx="0"/>
            <a:endCxn id="18" idx="2"/>
          </p:cNvCxnSpPr>
          <p:nvPr/>
        </p:nvCxnSpPr>
        <p:spPr>
          <a:xfrm rot="5400000" flipH="1" flipV="1">
            <a:off x="9314639" y="3358460"/>
            <a:ext cx="165766" cy="104775"/>
          </a:xfrm>
          <a:prstGeom prst="bentConnector3">
            <a:avLst/>
          </a:prstGeom>
          <a:ln w="190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029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第</a:t>
            </a:r>
            <a:r>
              <a:rPr kumimoji="1" lang="en-US" altLang="ja-JP" dirty="0" smtClean="0"/>
              <a:t>1</a:t>
            </a:r>
            <a:r>
              <a:rPr kumimoji="1" lang="ja-JP" altLang="en-US" dirty="0" smtClean="0"/>
              <a:t>章 おわりに</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Page </a:t>
            </a:r>
            <a:fld id="{3FD030EF-7044-4946-962A-5D7D09BD1B34}" type="slidenum">
              <a:rPr lang="de-DE" smtClean="0"/>
              <a:pPr algn="l"/>
              <a:t>36</a:t>
            </a:fld>
            <a:endParaRPr lang="de-DE" dirty="0"/>
          </a:p>
        </p:txBody>
      </p:sp>
      <p:sp>
        <p:nvSpPr>
          <p:cNvPr id="8" name="テキスト ボックス 7"/>
          <p:cNvSpPr txBox="1"/>
          <p:nvPr/>
        </p:nvSpPr>
        <p:spPr>
          <a:xfrm>
            <a:off x="335360" y="5434408"/>
            <a:ext cx="1723549" cy="461665"/>
          </a:xfrm>
          <a:prstGeom prst="rect">
            <a:avLst/>
          </a:prstGeom>
          <a:noFill/>
        </p:spPr>
        <p:txBody>
          <a:bodyPr wrap="none" rtlCol="0">
            <a:spAutoFit/>
          </a:bodyPr>
          <a:lstStyle/>
          <a:p>
            <a:r>
              <a:rPr kumimoji="1" lang="ja-JP" altLang="en-US" sz="2400" dirty="0" smtClean="0"/>
              <a:t>ローエンド</a:t>
            </a:r>
            <a:endParaRPr kumimoji="1" lang="ja-JP" altLang="en-US" sz="2400" dirty="0"/>
          </a:p>
        </p:txBody>
      </p:sp>
      <p:pic>
        <p:nvPicPr>
          <p:cNvPr id="9" name="図 8"/>
          <p:cNvPicPr>
            <a:picLocks noChangeAspect="1"/>
          </p:cNvPicPr>
          <p:nvPr/>
        </p:nvPicPr>
        <p:blipFill>
          <a:blip r:embed="rId2"/>
          <a:stretch>
            <a:fillRect/>
          </a:stretch>
        </p:blipFill>
        <p:spPr>
          <a:xfrm>
            <a:off x="2870609" y="5013176"/>
            <a:ext cx="800212" cy="1095528"/>
          </a:xfrm>
          <a:prstGeom prst="rect">
            <a:avLst/>
          </a:prstGeom>
        </p:spPr>
      </p:pic>
      <p:sp>
        <p:nvSpPr>
          <p:cNvPr id="10" name="テキスト ボックス 9"/>
          <p:cNvSpPr txBox="1"/>
          <p:nvPr/>
        </p:nvSpPr>
        <p:spPr>
          <a:xfrm>
            <a:off x="4560768" y="5099275"/>
            <a:ext cx="4554452" cy="923330"/>
          </a:xfrm>
          <a:prstGeom prst="rect">
            <a:avLst/>
          </a:prstGeom>
          <a:noFill/>
        </p:spPr>
        <p:txBody>
          <a:bodyPr wrap="none" rtlCol="0">
            <a:spAutoFit/>
          </a:bodyPr>
          <a:lstStyle/>
          <a:p>
            <a:r>
              <a:rPr kumimoji="1" lang="ja-JP" altLang="en-US" dirty="0"/>
              <a:t>数</a:t>
            </a:r>
            <a:r>
              <a:rPr kumimoji="1" lang="en-US" altLang="ja-JP" dirty="0" smtClean="0"/>
              <a:t>MHz~</a:t>
            </a:r>
            <a:r>
              <a:rPr kumimoji="1" lang="ja-JP" altLang="en-US" dirty="0" smtClean="0"/>
              <a:t>数百</a:t>
            </a:r>
            <a:r>
              <a:rPr kumimoji="1" lang="en-US" altLang="ja-JP" dirty="0" smtClean="0"/>
              <a:t>MHz </a:t>
            </a:r>
            <a:r>
              <a:rPr kumimoji="1" lang="ja-JP" altLang="en-US" dirty="0" smtClean="0"/>
              <a:t>動作周波数の</a:t>
            </a:r>
            <a:r>
              <a:rPr kumimoji="1" lang="en-US" altLang="ja-JP" dirty="0" smtClean="0"/>
              <a:t>CPU</a:t>
            </a:r>
            <a:r>
              <a:rPr kumimoji="1" lang="ja-JP" altLang="en-US" dirty="0" smtClean="0"/>
              <a:t>を</a:t>
            </a:r>
            <a:r>
              <a:rPr kumimoji="1" lang="en-US" altLang="ja-JP" dirty="0" smtClean="0"/>
              <a:t>1</a:t>
            </a:r>
            <a:r>
              <a:rPr kumimoji="1" lang="ja-JP" altLang="en-US" dirty="0" smtClean="0"/>
              <a:t>個</a:t>
            </a:r>
            <a:endParaRPr kumimoji="1" lang="en-US" altLang="ja-JP" dirty="0" smtClean="0"/>
          </a:p>
          <a:p>
            <a:r>
              <a:rPr kumimoji="1" lang="ja-JP" altLang="en-US" dirty="0" smtClean="0"/>
              <a:t>低速なストレージを外付け</a:t>
            </a:r>
            <a:endParaRPr kumimoji="1" lang="en-US" altLang="ja-JP" dirty="0" smtClean="0"/>
          </a:p>
          <a:p>
            <a:r>
              <a:rPr kumimoji="1" lang="ja-JP" altLang="en-US" dirty="0"/>
              <a:t>低速</a:t>
            </a:r>
            <a:r>
              <a:rPr kumimoji="1" lang="ja-JP" altLang="en-US" dirty="0" smtClean="0"/>
              <a:t>なメモリを外付け</a:t>
            </a:r>
            <a:r>
              <a:rPr kumimoji="1" lang="en-US" altLang="ja-JP" dirty="0" smtClean="0"/>
              <a:t>/</a:t>
            </a:r>
            <a:r>
              <a:rPr kumimoji="1" lang="ja-JP" altLang="en-US" dirty="0" smtClean="0"/>
              <a:t>内</a:t>
            </a:r>
            <a:r>
              <a:rPr kumimoji="1" lang="ja-JP" altLang="en-US" dirty="0"/>
              <a:t>蔵</a:t>
            </a:r>
          </a:p>
        </p:txBody>
      </p:sp>
      <p:sp>
        <p:nvSpPr>
          <p:cNvPr id="11" name="テキスト ボックス 10"/>
          <p:cNvSpPr txBox="1"/>
          <p:nvPr/>
        </p:nvSpPr>
        <p:spPr>
          <a:xfrm>
            <a:off x="9146999" y="5099275"/>
            <a:ext cx="2925801" cy="1200329"/>
          </a:xfrm>
          <a:prstGeom prst="rect">
            <a:avLst/>
          </a:prstGeom>
          <a:noFill/>
        </p:spPr>
        <p:txBody>
          <a:bodyPr wrap="none" rtlCol="0">
            <a:spAutoFit/>
          </a:bodyPr>
          <a:lstStyle/>
          <a:p>
            <a:r>
              <a:rPr kumimoji="1" lang="en-US" altLang="ja-JP" dirty="0" err="1" smtClean="0"/>
              <a:t>FreeRTOS</a:t>
            </a:r>
            <a:r>
              <a:rPr kumimoji="1" lang="en-US" altLang="ja-JP" dirty="0" smtClean="0"/>
              <a:t>/ITRON</a:t>
            </a:r>
            <a:r>
              <a:rPr kumimoji="1" lang="ja-JP" altLang="en-US" dirty="0" smtClean="0"/>
              <a:t>などの</a:t>
            </a:r>
            <a:endParaRPr kumimoji="1" lang="en-US" altLang="ja-JP" dirty="0" smtClean="0"/>
          </a:p>
          <a:p>
            <a:r>
              <a:rPr kumimoji="1" lang="ja-JP" altLang="en-US" dirty="0"/>
              <a:t>組み込</a:t>
            </a:r>
            <a:r>
              <a:rPr kumimoji="1" lang="ja-JP" altLang="en-US" dirty="0" smtClean="0"/>
              <a:t>み機向け</a:t>
            </a:r>
            <a:r>
              <a:rPr kumimoji="1" lang="en-US" altLang="ja-JP" dirty="0" smtClean="0"/>
              <a:t>OS</a:t>
            </a:r>
            <a:r>
              <a:rPr kumimoji="1" lang="ja-JP" altLang="en-US" dirty="0" smtClean="0"/>
              <a:t>を搭載</a:t>
            </a:r>
            <a:endParaRPr kumimoji="1" lang="en-US" altLang="ja-JP" dirty="0" smtClean="0"/>
          </a:p>
          <a:p>
            <a:r>
              <a:rPr kumimoji="1" lang="ja-JP" altLang="en-US" dirty="0" smtClean="0"/>
              <a:t>あるいは</a:t>
            </a:r>
            <a:r>
              <a:rPr kumimoji="1" lang="en-US" altLang="ja-JP" dirty="0" smtClean="0"/>
              <a:t>OS</a:t>
            </a:r>
            <a:r>
              <a:rPr kumimoji="1" lang="ja-JP" altLang="en-US" dirty="0" smtClean="0"/>
              <a:t>レス。</a:t>
            </a:r>
            <a:endParaRPr kumimoji="1" lang="en-US" altLang="ja-JP" dirty="0" smtClean="0"/>
          </a:p>
          <a:p>
            <a:r>
              <a:rPr kumimoji="1" lang="en-US" altLang="ja-JP" dirty="0" smtClean="0"/>
              <a:t>(</a:t>
            </a:r>
            <a:r>
              <a:rPr kumimoji="1" lang="ja-JP" altLang="en-US" b="1" dirty="0" smtClean="0">
                <a:solidFill>
                  <a:srgbClr val="FF0000"/>
                </a:solidFill>
              </a:rPr>
              <a:t>インターネット機能無し</a:t>
            </a:r>
            <a:r>
              <a:rPr kumimoji="1" lang="en-US" altLang="ja-JP" dirty="0" smtClean="0"/>
              <a:t>)</a:t>
            </a:r>
            <a:endParaRPr kumimoji="1" lang="ja-JP" altLang="en-US" dirty="0"/>
          </a:p>
        </p:txBody>
      </p:sp>
      <p:sp>
        <p:nvSpPr>
          <p:cNvPr id="12" name="正方形/長方形 11"/>
          <p:cNvSpPr/>
          <p:nvPr/>
        </p:nvSpPr>
        <p:spPr>
          <a:xfrm>
            <a:off x="335360" y="5013176"/>
            <a:ext cx="11737440" cy="12864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986946" y="1616987"/>
            <a:ext cx="11205054" cy="2677656"/>
          </a:xfrm>
          <a:prstGeom prst="rect">
            <a:avLst/>
          </a:prstGeom>
          <a:noFill/>
        </p:spPr>
        <p:txBody>
          <a:bodyPr wrap="square" rtlCol="0">
            <a:spAutoFit/>
          </a:bodyPr>
          <a:lstStyle/>
          <a:p>
            <a:r>
              <a:rPr kumimoji="1" lang="ja-JP" altLang="en-US" sz="2400" dirty="0" smtClean="0"/>
              <a:t>✔ 第</a:t>
            </a:r>
            <a:r>
              <a:rPr kumimoji="1" lang="en-US" altLang="ja-JP" sz="2400" dirty="0" smtClean="0"/>
              <a:t>1</a:t>
            </a:r>
            <a:r>
              <a:rPr kumimoji="1" lang="ja-JP" altLang="en-US" sz="2400" dirty="0" smtClean="0"/>
              <a:t>章では業界動向を中心としたビジネスライクな話をさせていただきました</a:t>
            </a:r>
            <a:endParaRPr kumimoji="1" lang="en-US" altLang="ja-JP" sz="2400" dirty="0" smtClean="0"/>
          </a:p>
          <a:p>
            <a:endParaRPr kumimoji="1" lang="en-US" altLang="ja-JP" sz="2400" dirty="0"/>
          </a:p>
          <a:p>
            <a:r>
              <a:rPr kumimoji="1" lang="ja-JP" altLang="en-US" sz="2400" dirty="0" smtClean="0"/>
              <a:t>✔ 第</a:t>
            </a:r>
            <a:r>
              <a:rPr kumimoji="1" lang="en-US" altLang="ja-JP" sz="2400" dirty="0" smtClean="0"/>
              <a:t>2</a:t>
            </a:r>
            <a:r>
              <a:rPr kumimoji="1" lang="ja-JP" altLang="en-US" sz="2400" dirty="0" smtClean="0"/>
              <a:t>章以降では本題である、インターネット機能を実現するための</a:t>
            </a:r>
            <a:endParaRPr kumimoji="1" lang="en-US" altLang="ja-JP" sz="2400" dirty="0" smtClean="0"/>
          </a:p>
          <a:p>
            <a:r>
              <a:rPr kumimoji="1" lang="ja-JP" altLang="en-US" sz="2400" dirty="0"/>
              <a:t>　</a:t>
            </a:r>
            <a:r>
              <a:rPr kumimoji="1" lang="ja-JP" altLang="en-US" sz="2400" dirty="0" smtClean="0"/>
              <a:t>ハードウェア・ソフトウェアのメカニズムにフォーカスを当てていきます</a:t>
            </a:r>
            <a:endParaRPr kumimoji="1" lang="en-US" altLang="ja-JP" sz="2400" dirty="0" smtClean="0"/>
          </a:p>
          <a:p>
            <a:endParaRPr kumimoji="1" lang="en-US" altLang="ja-JP" sz="2400" dirty="0"/>
          </a:p>
          <a:p>
            <a:r>
              <a:rPr kumimoji="1" lang="ja-JP" altLang="en-US" sz="2400" dirty="0"/>
              <a:t>✔ </a:t>
            </a:r>
            <a:r>
              <a:rPr kumimoji="1" lang="en-US" altLang="ja-JP" sz="2400" dirty="0" smtClean="0"/>
              <a:t>OS</a:t>
            </a:r>
            <a:r>
              <a:rPr kumimoji="1" lang="ja-JP" altLang="en-US" sz="2400" dirty="0" smtClean="0"/>
              <a:t>の助けを借りず、プリミティブな実装を行いますので</a:t>
            </a:r>
            <a:endParaRPr kumimoji="1" lang="en-US" altLang="ja-JP" sz="2400" dirty="0" smtClean="0"/>
          </a:p>
          <a:p>
            <a:r>
              <a:rPr kumimoji="1" lang="ja-JP" altLang="en-US" sz="2400" dirty="0"/>
              <a:t>　</a:t>
            </a:r>
            <a:r>
              <a:rPr kumimoji="1" lang="ja-JP" altLang="en-US" sz="2400" dirty="0" smtClean="0"/>
              <a:t>よりインターネットのメカニズムそのものを感じられると思います。</a:t>
            </a:r>
            <a:endParaRPr kumimoji="1" lang="ja-JP" altLang="en-US" sz="2400" dirty="0"/>
          </a:p>
        </p:txBody>
      </p:sp>
    </p:spTree>
    <p:extLst>
      <p:ext uri="{BB962C8B-B14F-4D97-AF65-F5344CB8AC3E}">
        <p14:creationId xmlns:p14="http://schemas.microsoft.com/office/powerpoint/2010/main" val="11182275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p:cNvSpPr>
            <a:spLocks noGrp="1"/>
          </p:cNvSpPr>
          <p:nvPr>
            <p:ph type="body" sz="quarter" idx="11"/>
          </p:nvPr>
        </p:nvSpPr>
        <p:spPr>
          <a:xfrm>
            <a:off x="468000" y="1080000"/>
            <a:ext cx="9876472" cy="1795703"/>
          </a:xfrm>
        </p:spPr>
        <p:txBody>
          <a:bodyPr/>
          <a:lstStyle/>
          <a:p>
            <a:r>
              <a:rPr kumimoji="1" lang="ja-JP" altLang="en-US" cap="all" dirty="0" smtClean="0"/>
              <a:t>第</a:t>
            </a:r>
            <a:r>
              <a:rPr kumimoji="1" lang="en-US" altLang="ja-JP" cap="all" dirty="0" smtClean="0"/>
              <a:t>2</a:t>
            </a:r>
            <a:r>
              <a:rPr kumimoji="1" lang="ja-JP" altLang="en-US" cap="all" dirty="0" smtClean="0"/>
              <a:t>章：</a:t>
            </a:r>
            <a:endParaRPr kumimoji="1" lang="en-US" altLang="ja-JP" cap="all" dirty="0" smtClean="0"/>
          </a:p>
          <a:p>
            <a:r>
              <a:rPr kumimoji="1" lang="ja-JP" altLang="en-US" cap="all" dirty="0" smtClean="0"/>
              <a:t>製品</a:t>
            </a:r>
            <a:r>
              <a:rPr kumimoji="1" lang="ja-JP" altLang="en-US" cap="all" dirty="0" smtClean="0">
                <a:latin typeface="Meiryo UI" panose="020B0604030504040204" pitchFamily="34" charset="-128"/>
                <a:ea typeface="Meiryo UI" panose="020B0604030504040204" pitchFamily="34" charset="-128"/>
                <a:cs typeface="Meiryo UI" panose="020B0604030504040204" pitchFamily="34" charset="-128"/>
              </a:rPr>
              <a:t>紹介</a:t>
            </a:r>
            <a:endParaRPr kumimoji="1" lang="en-US" altLang="ja-JP" cap="all"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3" name="スライド番号プレースホルダー 2"/>
          <p:cNvSpPr>
            <a:spLocks noGrp="1"/>
          </p:cNvSpPr>
          <p:nvPr>
            <p:ph type="sldNum" sz="quarter" idx="4294967295"/>
          </p:nvPr>
        </p:nvSpPr>
        <p:spPr>
          <a:xfrm>
            <a:off x="5591944" y="6525344"/>
            <a:ext cx="933450" cy="161925"/>
          </a:xfrm>
        </p:spPr>
        <p:txBody>
          <a:bodyPr/>
          <a:lstStyle/>
          <a:p>
            <a:pPr algn="l"/>
            <a:r>
              <a:rPr lang="de-DE" smtClean="0"/>
              <a:t>ページ </a:t>
            </a:r>
            <a:fld id="{3FD030EF-7044-4946-962A-5D7D09BD1B34}" type="slidenum">
              <a:rPr lang="de-DE" smtClean="0"/>
              <a:pPr algn="l"/>
              <a:t>37</a:t>
            </a:fld>
            <a:endParaRPr lang="de-DE" dirty="0"/>
          </a:p>
        </p:txBody>
      </p:sp>
    </p:spTree>
    <p:extLst>
      <p:ext uri="{BB962C8B-B14F-4D97-AF65-F5344CB8AC3E}">
        <p14:creationId xmlns:p14="http://schemas.microsoft.com/office/powerpoint/2010/main" val="24609750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kumimoji="1" lang="en-US" altLang="ja-JP" dirty="0"/>
              <a:t>RX</a:t>
            </a:r>
            <a:r>
              <a:rPr kumimoji="1" lang="ja-JP" altLang="en-US" dirty="0"/>
              <a:t>ファミリ 製品ラインナップ</a:t>
            </a:r>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38</a:t>
            </a:fld>
            <a:endParaRPr lang="de-DE" dirty="0"/>
          </a:p>
        </p:txBody>
      </p:sp>
      <p:pic>
        <p:nvPicPr>
          <p:cNvPr id="5" name="図 4"/>
          <p:cNvPicPr>
            <a:picLocks noChangeAspect="1"/>
          </p:cNvPicPr>
          <p:nvPr/>
        </p:nvPicPr>
        <p:blipFill>
          <a:blip r:embed="rId2"/>
          <a:stretch>
            <a:fillRect/>
          </a:stretch>
        </p:blipFill>
        <p:spPr>
          <a:xfrm>
            <a:off x="47328" y="1581708"/>
            <a:ext cx="9734788" cy="4731276"/>
          </a:xfrm>
          <a:prstGeom prst="rect">
            <a:avLst/>
          </a:prstGeom>
        </p:spPr>
      </p:pic>
      <p:sp>
        <p:nvSpPr>
          <p:cNvPr id="6" name="右矢印 5"/>
          <p:cNvSpPr/>
          <p:nvPr/>
        </p:nvSpPr>
        <p:spPr>
          <a:xfrm>
            <a:off x="9546484" y="3573016"/>
            <a:ext cx="274324" cy="10801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9929842" y="3573016"/>
            <a:ext cx="2262158" cy="1200329"/>
          </a:xfrm>
          <a:prstGeom prst="rect">
            <a:avLst/>
          </a:prstGeom>
          <a:noFill/>
        </p:spPr>
        <p:txBody>
          <a:bodyPr wrap="none" rtlCol="0">
            <a:spAutoFit/>
          </a:bodyPr>
          <a:lstStyle/>
          <a:p>
            <a:r>
              <a:rPr kumimoji="1" lang="ja-JP" altLang="en-US" dirty="0" smtClean="0"/>
              <a:t>本研修では</a:t>
            </a:r>
            <a:endParaRPr kumimoji="1" lang="en-US" altLang="ja-JP" dirty="0" smtClean="0"/>
          </a:p>
          <a:p>
            <a:r>
              <a:rPr kumimoji="1" lang="ja-JP" altLang="en-US" dirty="0" smtClean="0"/>
              <a:t>メインストリームの</a:t>
            </a:r>
            <a:endParaRPr kumimoji="1" lang="en-US" altLang="ja-JP" dirty="0" smtClean="0"/>
          </a:p>
          <a:p>
            <a:r>
              <a:rPr kumimoji="1" lang="en-US" altLang="ja-JP" dirty="0" smtClean="0"/>
              <a:t>RX65N</a:t>
            </a:r>
            <a:r>
              <a:rPr kumimoji="1" lang="ja-JP" altLang="en-US" dirty="0" smtClean="0"/>
              <a:t>マイコンを</a:t>
            </a:r>
            <a:endParaRPr kumimoji="1" lang="en-US" altLang="ja-JP" dirty="0" smtClean="0"/>
          </a:p>
          <a:p>
            <a:r>
              <a:rPr kumimoji="1" lang="ja-JP" altLang="en-US" dirty="0"/>
              <a:t>使用</a:t>
            </a:r>
            <a:r>
              <a:rPr kumimoji="1" lang="ja-JP" altLang="en-US" dirty="0" smtClean="0"/>
              <a:t>します</a:t>
            </a:r>
            <a:r>
              <a:rPr kumimoji="1" lang="ja-JP" altLang="en-US" dirty="0"/>
              <a:t>。</a:t>
            </a:r>
          </a:p>
        </p:txBody>
      </p:sp>
      <p:sp>
        <p:nvSpPr>
          <p:cNvPr id="8" name="正方形/長方形 7"/>
          <p:cNvSpPr/>
          <p:nvPr/>
        </p:nvSpPr>
        <p:spPr>
          <a:xfrm>
            <a:off x="7104112" y="3861048"/>
            <a:ext cx="1103843" cy="216024"/>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0808" y="1682843"/>
            <a:ext cx="2068214" cy="1687663"/>
          </a:xfrm>
          <a:prstGeom prst="rect">
            <a:avLst/>
          </a:prstGeom>
        </p:spPr>
      </p:pic>
    </p:spTree>
    <p:extLst>
      <p:ext uri="{BB962C8B-B14F-4D97-AF65-F5344CB8AC3E}">
        <p14:creationId xmlns:p14="http://schemas.microsoft.com/office/powerpoint/2010/main" val="33186163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36000"/>
            <a:ext cx="8520000" cy="443198"/>
          </a:xfrm>
        </p:spPr>
        <p:txBody>
          <a:bodyPr/>
          <a:lstStyle/>
          <a:p>
            <a:r>
              <a:rPr kumimoji="1" lang="ja-JP" altLang="en-US" dirty="0" smtClean="0"/>
              <a:t>システム構成：ハードウェア</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39</a:t>
            </a:fld>
            <a:endParaRPr lang="de-DE" dirty="0"/>
          </a:p>
        </p:txBody>
      </p:sp>
      <p:pic>
        <p:nvPicPr>
          <p:cNvPr id="5" name="Picture 3" descr="rsk_rx62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360" y="1556792"/>
            <a:ext cx="32766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a:spLocks noChangeArrowheads="1"/>
          </p:cNvSpPr>
          <p:nvPr/>
        </p:nvSpPr>
        <p:spPr bwMode="auto">
          <a:xfrm>
            <a:off x="1271985" y="3788817"/>
            <a:ext cx="1368425" cy="647700"/>
          </a:xfrm>
          <a:prstGeom prst="ellipse">
            <a:avLst/>
          </a:prstGeom>
          <a:noFill/>
          <a:ln w="28575" algn="ctr">
            <a:solidFill>
              <a:srgbClr val="FF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7" name="Line 6"/>
          <p:cNvSpPr>
            <a:spLocks noChangeShapeType="1"/>
          </p:cNvSpPr>
          <p:nvPr/>
        </p:nvSpPr>
        <p:spPr bwMode="auto">
          <a:xfrm flipV="1">
            <a:off x="2351485" y="2348954"/>
            <a:ext cx="2520950" cy="1512888"/>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10" name="Text Box 9"/>
          <p:cNvSpPr txBox="1">
            <a:spLocks noChangeArrowheads="1"/>
          </p:cNvSpPr>
          <p:nvPr/>
        </p:nvSpPr>
        <p:spPr bwMode="auto">
          <a:xfrm>
            <a:off x="6815534" y="2709317"/>
            <a:ext cx="2664841" cy="5847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en-US" altLang="ja-JP" sz="1600" dirty="0" smtClean="0">
                <a:latin typeface="Arial" panose="020B0604020202020204" pitchFamily="34" charset="0"/>
                <a:ea typeface="ＭＳ Ｐゴシック" panose="020B0600070205080204" pitchFamily="50" charset="-128"/>
              </a:rPr>
              <a:t>RX65N</a:t>
            </a:r>
            <a:endParaRPr lang="en-US" altLang="ja-JP" sz="1600" dirty="0">
              <a:latin typeface="Arial" panose="020B0604020202020204" pitchFamily="34" charset="0"/>
              <a:ea typeface="ＭＳ Ｐゴシック" panose="020B0600070205080204" pitchFamily="50" charset="-128"/>
            </a:endParaRPr>
          </a:p>
          <a:p>
            <a:pPr eaLnBrk="1" hangingPunct="1">
              <a:lnSpc>
                <a:spcPct val="100000"/>
              </a:lnSpc>
              <a:buClrTx/>
              <a:buFontTx/>
              <a:buNone/>
            </a:pPr>
            <a:r>
              <a:rPr lang="en-US" altLang="ja-JP" sz="1600" dirty="0">
                <a:latin typeface="Arial" panose="020B0604020202020204" pitchFamily="34" charset="0"/>
                <a:ea typeface="ＭＳ Ｐゴシック" panose="020B0600070205080204" pitchFamily="50" charset="-128"/>
              </a:rPr>
              <a:t>(Ethernet</a:t>
            </a:r>
            <a:r>
              <a:rPr lang="ja-JP" altLang="en-US" sz="1600" dirty="0">
                <a:latin typeface="Arial" panose="020B0604020202020204" pitchFamily="34" charset="0"/>
                <a:ea typeface="ＭＳ Ｐゴシック" panose="020B0600070205080204" pitchFamily="50" charset="-128"/>
              </a:rPr>
              <a:t>ｺﾝﾄﾛｰﾗ</a:t>
            </a:r>
            <a:r>
              <a:rPr lang="ja-JP" altLang="en-US" sz="1600" dirty="0" smtClean="0">
                <a:latin typeface="Arial" panose="020B0604020202020204" pitchFamily="34" charset="0"/>
                <a:ea typeface="ＭＳ Ｐゴシック" panose="020B0600070205080204" pitchFamily="50" charset="-128"/>
              </a:rPr>
              <a:t>内蔵 </a:t>
            </a:r>
            <a:r>
              <a:rPr lang="en-US" altLang="ja-JP" sz="1600" dirty="0" smtClean="0">
                <a:latin typeface="Arial" panose="020B0604020202020204" pitchFamily="34" charset="0"/>
                <a:ea typeface="ＭＳ Ｐゴシック" panose="020B0600070205080204" pitchFamily="50" charset="-128"/>
              </a:rPr>
              <a:t>*1)</a:t>
            </a:r>
            <a:endParaRPr lang="en-US" altLang="ja-JP" sz="1600" dirty="0">
              <a:latin typeface="Arial" panose="020B0604020202020204" pitchFamily="34" charset="0"/>
              <a:ea typeface="ＭＳ Ｐゴシック" panose="020B0600070205080204" pitchFamily="50" charset="-128"/>
            </a:endParaRPr>
          </a:p>
        </p:txBody>
      </p:sp>
      <p:pic>
        <p:nvPicPr>
          <p:cNvPr id="11" name="Picture 10"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8335" y="4941342"/>
            <a:ext cx="112395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2"/>
          <p:cNvSpPr txBox="1">
            <a:spLocks noChangeArrowheads="1"/>
          </p:cNvSpPr>
          <p:nvPr/>
        </p:nvSpPr>
        <p:spPr bwMode="auto">
          <a:xfrm>
            <a:off x="6888560" y="3861842"/>
            <a:ext cx="1128835" cy="5847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en-US" altLang="ja-JP" sz="1600" dirty="0" smtClean="0">
                <a:latin typeface="Arial" panose="020B0604020202020204" pitchFamily="34" charset="0"/>
                <a:ea typeface="ＭＳ Ｐゴシック" panose="020B0600070205080204" pitchFamily="50" charset="-128"/>
              </a:rPr>
              <a:t>DP83620</a:t>
            </a:r>
            <a:endParaRPr lang="en-US" altLang="ja-JP" sz="1600" dirty="0">
              <a:latin typeface="Arial" panose="020B0604020202020204" pitchFamily="34" charset="0"/>
              <a:ea typeface="ＭＳ Ｐゴシック" panose="020B0600070205080204" pitchFamily="50" charset="-128"/>
            </a:endParaRPr>
          </a:p>
          <a:p>
            <a:pPr eaLnBrk="1" hangingPunct="1">
              <a:lnSpc>
                <a:spcPct val="100000"/>
              </a:lnSpc>
              <a:buClrTx/>
              <a:buFontTx/>
              <a:buNone/>
            </a:pPr>
            <a:r>
              <a:rPr lang="en-US" altLang="ja-JP" sz="1600" dirty="0">
                <a:latin typeface="Arial" panose="020B0604020202020204" pitchFamily="34" charset="0"/>
                <a:ea typeface="ＭＳ Ｐゴシック" panose="020B0600070205080204" pitchFamily="50" charset="-128"/>
              </a:rPr>
              <a:t>(PHY</a:t>
            </a:r>
            <a:r>
              <a:rPr lang="ja-JP" altLang="en-US" sz="1600" dirty="0" smtClean="0">
                <a:latin typeface="Arial" panose="020B0604020202020204" pitchFamily="34" charset="0"/>
                <a:ea typeface="ＭＳ Ｐゴシック" panose="020B0600070205080204" pitchFamily="50" charset="-128"/>
              </a:rPr>
              <a:t>ﾁｯﾌﾟ</a:t>
            </a:r>
            <a:r>
              <a:rPr lang="en-US" altLang="ja-JP" sz="1600" dirty="0" smtClean="0">
                <a:latin typeface="Arial" panose="020B0604020202020204" pitchFamily="34" charset="0"/>
                <a:ea typeface="ＭＳ Ｐゴシック" panose="020B0600070205080204" pitchFamily="50" charset="-128"/>
              </a:rPr>
              <a:t>)</a:t>
            </a:r>
            <a:endParaRPr lang="en-US" altLang="ja-JP" sz="1600" dirty="0">
              <a:latin typeface="Arial" panose="020B0604020202020204" pitchFamily="34" charset="0"/>
              <a:ea typeface="ＭＳ Ｐゴシック" panose="020B0600070205080204" pitchFamily="50" charset="-128"/>
            </a:endParaRPr>
          </a:p>
        </p:txBody>
      </p:sp>
      <p:sp>
        <p:nvSpPr>
          <p:cNvPr id="13" name="Text Box 13"/>
          <p:cNvSpPr txBox="1">
            <a:spLocks noChangeArrowheads="1"/>
          </p:cNvSpPr>
          <p:nvPr/>
        </p:nvSpPr>
        <p:spPr bwMode="auto">
          <a:xfrm>
            <a:off x="6888560" y="5157242"/>
            <a:ext cx="1033462"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en-US" altLang="ja-JP" sz="1600">
                <a:latin typeface="Arial" panose="020B0604020202020204" pitchFamily="34" charset="0"/>
                <a:ea typeface="ＭＳ Ｐゴシック" panose="020B0600070205080204" pitchFamily="50" charset="-128"/>
              </a:rPr>
              <a:t>LAN</a:t>
            </a:r>
            <a:r>
              <a:rPr lang="ja-JP" altLang="en-US" sz="1600">
                <a:latin typeface="Arial" panose="020B0604020202020204" pitchFamily="34" charset="0"/>
                <a:ea typeface="ＭＳ Ｐゴシック" panose="020B0600070205080204" pitchFamily="50" charset="-128"/>
              </a:rPr>
              <a:t>ｺﾈｸﾀ</a:t>
            </a:r>
          </a:p>
        </p:txBody>
      </p:sp>
      <p:sp>
        <p:nvSpPr>
          <p:cNvPr id="14" name="Rectangle 15"/>
          <p:cNvSpPr>
            <a:spLocks noChangeArrowheads="1"/>
          </p:cNvSpPr>
          <p:nvPr/>
        </p:nvSpPr>
        <p:spPr bwMode="auto">
          <a:xfrm>
            <a:off x="5015310" y="2204492"/>
            <a:ext cx="4609082" cy="374491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15" name="Line 16"/>
          <p:cNvSpPr>
            <a:spLocks noChangeShapeType="1"/>
          </p:cNvSpPr>
          <p:nvPr/>
        </p:nvSpPr>
        <p:spPr bwMode="auto">
          <a:xfrm>
            <a:off x="5807472" y="3428454"/>
            <a:ext cx="0" cy="433388"/>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16" name="Line 17"/>
          <p:cNvSpPr>
            <a:spLocks noChangeShapeType="1"/>
          </p:cNvSpPr>
          <p:nvPr/>
        </p:nvSpPr>
        <p:spPr bwMode="auto">
          <a:xfrm>
            <a:off x="5807472" y="4509542"/>
            <a:ext cx="0" cy="43338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17" name="Text Box 18"/>
          <p:cNvSpPr txBox="1">
            <a:spLocks noChangeArrowheads="1"/>
          </p:cNvSpPr>
          <p:nvPr/>
        </p:nvSpPr>
        <p:spPr bwMode="auto">
          <a:xfrm>
            <a:off x="5807472" y="3512592"/>
            <a:ext cx="1668463"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ja-JP" altLang="en-US" sz="1600">
                <a:latin typeface="Arial" panose="020B0604020202020204" pitchFamily="34" charset="0"/>
                <a:ea typeface="ＭＳ Ｐゴシック" panose="020B0600070205080204" pitchFamily="50" charset="-128"/>
              </a:rPr>
              <a:t>ﾃﾞｼﾞﾀﾙﾃﾞｰﾀ＠</a:t>
            </a:r>
            <a:r>
              <a:rPr lang="en-US" altLang="ja-JP" sz="1600">
                <a:latin typeface="Arial" panose="020B0604020202020204" pitchFamily="34" charset="0"/>
                <a:ea typeface="ＭＳ Ｐゴシック" panose="020B0600070205080204" pitchFamily="50" charset="-128"/>
              </a:rPr>
              <a:t>MII</a:t>
            </a:r>
          </a:p>
        </p:txBody>
      </p:sp>
      <p:sp>
        <p:nvSpPr>
          <p:cNvPr id="18" name="Text Box 19"/>
          <p:cNvSpPr txBox="1">
            <a:spLocks noChangeArrowheads="1"/>
          </p:cNvSpPr>
          <p:nvPr/>
        </p:nvSpPr>
        <p:spPr bwMode="auto">
          <a:xfrm>
            <a:off x="5807472" y="4580979"/>
            <a:ext cx="996950"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ja-JP" altLang="en-US" sz="1600">
                <a:latin typeface="Arial" panose="020B0604020202020204" pitchFamily="34" charset="0"/>
                <a:ea typeface="ＭＳ Ｐゴシック" panose="020B0600070205080204" pitchFamily="50" charset="-128"/>
              </a:rPr>
              <a:t>電気信号</a:t>
            </a:r>
          </a:p>
        </p:txBody>
      </p:sp>
      <p:sp>
        <p:nvSpPr>
          <p:cNvPr id="19" name="Text Box 21"/>
          <p:cNvSpPr txBox="1">
            <a:spLocks noChangeArrowheads="1"/>
          </p:cNvSpPr>
          <p:nvPr/>
        </p:nvSpPr>
        <p:spPr bwMode="auto">
          <a:xfrm>
            <a:off x="4872434" y="1988592"/>
            <a:ext cx="2303685" cy="338554"/>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ja-JP" altLang="en-US" sz="1600" dirty="0">
                <a:latin typeface="Arial" panose="020B0604020202020204" pitchFamily="34" charset="0"/>
                <a:ea typeface="ＭＳ Ｐゴシック" panose="020B0600070205080204" pitchFamily="50" charset="-128"/>
              </a:rPr>
              <a:t>主要</a:t>
            </a:r>
            <a:r>
              <a:rPr lang="ja-JP" altLang="en-US" sz="1600" dirty="0" smtClean="0">
                <a:latin typeface="Arial" panose="020B0604020202020204" pitchFamily="34" charset="0"/>
                <a:ea typeface="ＭＳ Ｐゴシック" panose="020B0600070205080204" pitchFamily="50" charset="-128"/>
              </a:rPr>
              <a:t>必要ハードウェア</a:t>
            </a:r>
            <a:endParaRPr lang="ja-JP" altLang="en-US" sz="1600" dirty="0">
              <a:latin typeface="Arial" panose="020B0604020202020204" pitchFamily="34" charset="0"/>
              <a:ea typeface="ＭＳ Ｐゴシック" panose="020B0600070205080204" pitchFamily="50" charset="-128"/>
            </a:endParaRPr>
          </a:p>
        </p:txBody>
      </p:sp>
      <p:sp>
        <p:nvSpPr>
          <p:cNvPr id="20" name="テキスト ボックス 19"/>
          <p:cNvSpPr txBox="1"/>
          <p:nvPr/>
        </p:nvSpPr>
        <p:spPr>
          <a:xfrm>
            <a:off x="5852731" y="5959097"/>
            <a:ext cx="5211821" cy="369332"/>
          </a:xfrm>
          <a:prstGeom prst="rect">
            <a:avLst/>
          </a:prstGeom>
          <a:noFill/>
        </p:spPr>
        <p:txBody>
          <a:bodyPr wrap="square" rtlCol="0">
            <a:spAutoFit/>
          </a:bodyPr>
          <a:lstStyle/>
          <a:p>
            <a:r>
              <a:rPr kumimoji="1" lang="ja-JP" altLang="en-US" dirty="0" smtClean="0"/>
              <a:t>*</a:t>
            </a:r>
            <a:r>
              <a:rPr kumimoji="1" lang="en-US" altLang="ja-JP" dirty="0" smtClean="0"/>
              <a:t>1 MII</a:t>
            </a:r>
            <a:r>
              <a:rPr kumimoji="1" lang="ja-JP" altLang="en-US" dirty="0" smtClean="0"/>
              <a:t>または</a:t>
            </a:r>
            <a:r>
              <a:rPr kumimoji="1" lang="en-US" altLang="ja-JP" dirty="0" smtClean="0"/>
              <a:t>RMII</a:t>
            </a:r>
            <a:r>
              <a:rPr kumimoji="1" lang="ja-JP" altLang="en-US" dirty="0" smtClean="0"/>
              <a:t>対応の</a:t>
            </a:r>
            <a:r>
              <a:rPr kumimoji="1" lang="en-US" altLang="ja-JP" dirty="0" smtClean="0"/>
              <a:t>PHY</a:t>
            </a:r>
            <a:r>
              <a:rPr kumimoji="1" lang="ja-JP" altLang="en-US" dirty="0" smtClean="0"/>
              <a:t>チップが接続可能</a:t>
            </a:r>
            <a:endParaRPr kumimoji="1" lang="en-US" altLang="ja-JP" dirty="0" smtClean="0"/>
          </a:p>
        </p:txBody>
      </p:sp>
      <p:sp>
        <p:nvSpPr>
          <p:cNvPr id="21" name="右矢印 20"/>
          <p:cNvSpPr/>
          <p:nvPr/>
        </p:nvSpPr>
        <p:spPr>
          <a:xfrm>
            <a:off x="9840416" y="2852936"/>
            <a:ext cx="54006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右中かっこ 21"/>
          <p:cNvSpPr/>
          <p:nvPr/>
        </p:nvSpPr>
        <p:spPr>
          <a:xfrm>
            <a:off x="9840416" y="3788817"/>
            <a:ext cx="144016" cy="200025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3" name="右矢印 22"/>
          <p:cNvSpPr/>
          <p:nvPr/>
        </p:nvSpPr>
        <p:spPr>
          <a:xfrm>
            <a:off x="10020436" y="4638284"/>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10391507" y="2789203"/>
            <a:ext cx="1800493" cy="415498"/>
          </a:xfrm>
          <a:prstGeom prst="rect">
            <a:avLst/>
          </a:prstGeom>
          <a:noFill/>
        </p:spPr>
        <p:txBody>
          <a:bodyPr wrap="none" rtlCol="0">
            <a:spAutoFit/>
          </a:bodyPr>
          <a:lstStyle/>
          <a:p>
            <a:r>
              <a:rPr kumimoji="1" lang="en-US" altLang="ja-JP" sz="1050" dirty="0" smtClean="0"/>
              <a:t>Ethernet</a:t>
            </a:r>
            <a:r>
              <a:rPr kumimoji="1" lang="ja-JP" altLang="en-US" sz="1050" dirty="0" smtClean="0"/>
              <a:t>コントローラ</a:t>
            </a:r>
            <a:endParaRPr kumimoji="1" lang="en-US" altLang="ja-JP" sz="1050" dirty="0" smtClean="0"/>
          </a:p>
          <a:p>
            <a:r>
              <a:rPr kumimoji="1" lang="ja-JP" altLang="en-US" sz="1050" dirty="0" smtClean="0"/>
              <a:t>内蔵製品から選定ください</a:t>
            </a:r>
            <a:endParaRPr kumimoji="1" lang="en-US" altLang="ja-JP" sz="1050" dirty="0" smtClean="0"/>
          </a:p>
        </p:txBody>
      </p:sp>
      <p:sp>
        <p:nvSpPr>
          <p:cNvPr id="25" name="テキスト ボックス 24"/>
          <p:cNvSpPr txBox="1"/>
          <p:nvPr/>
        </p:nvSpPr>
        <p:spPr>
          <a:xfrm>
            <a:off x="10391507" y="4574551"/>
            <a:ext cx="1531188" cy="415498"/>
          </a:xfrm>
          <a:prstGeom prst="rect">
            <a:avLst/>
          </a:prstGeom>
          <a:noFill/>
        </p:spPr>
        <p:txBody>
          <a:bodyPr wrap="none" rtlCol="0">
            <a:spAutoFit/>
          </a:bodyPr>
          <a:lstStyle/>
          <a:p>
            <a:r>
              <a:rPr kumimoji="1" lang="ja-JP" altLang="en-US" sz="1050" dirty="0" smtClean="0"/>
              <a:t>お客様のシステムに</a:t>
            </a:r>
            <a:endParaRPr kumimoji="1" lang="en-US" altLang="ja-JP" sz="1050" dirty="0" smtClean="0"/>
          </a:p>
          <a:p>
            <a:r>
              <a:rPr kumimoji="1" lang="ja-JP" altLang="en-US" sz="1050" dirty="0"/>
              <a:t>合</a:t>
            </a:r>
            <a:r>
              <a:rPr kumimoji="1" lang="ja-JP" altLang="en-US" sz="1050" dirty="0" smtClean="0"/>
              <a:t>わせて選定ください</a:t>
            </a:r>
            <a:endParaRPr kumimoji="1" lang="en-US" altLang="ja-JP" sz="1050" dirty="0" smtClean="0"/>
          </a:p>
        </p:txBody>
      </p:sp>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6293" y="2537113"/>
            <a:ext cx="1072875" cy="875466"/>
          </a:xfrm>
          <a:prstGeom prst="rect">
            <a:avLst/>
          </a:prstGeom>
        </p:spPr>
      </p:pic>
      <p:pic>
        <p:nvPicPr>
          <p:cNvPr id="26" name="図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2987" y="3913036"/>
            <a:ext cx="818580" cy="582928"/>
          </a:xfrm>
          <a:prstGeom prst="rect">
            <a:avLst/>
          </a:prstGeom>
        </p:spPr>
      </p:pic>
    </p:spTree>
    <p:extLst>
      <p:ext uri="{BB962C8B-B14F-4D97-AF65-F5344CB8AC3E}">
        <p14:creationId xmlns:p14="http://schemas.microsoft.com/office/powerpoint/2010/main" val="14356485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10344592" cy="455509"/>
          </a:xfrm>
        </p:spPr>
        <p:txBody>
          <a:bodyPr/>
          <a:lstStyle/>
          <a:p>
            <a:r>
              <a:rPr kumimoji="1" lang="ja-JP" altLang="en-US" dirty="0" smtClean="0"/>
              <a:t>目次</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4</a:t>
            </a:fld>
            <a:endParaRPr lang="de-DE" dirty="0"/>
          </a:p>
        </p:txBody>
      </p:sp>
      <p:sp>
        <p:nvSpPr>
          <p:cNvPr id="4" name="コンテンツ プレースホルダー 3"/>
          <p:cNvSpPr>
            <a:spLocks noGrp="1"/>
          </p:cNvSpPr>
          <p:nvPr>
            <p:ph idx="1"/>
          </p:nvPr>
        </p:nvSpPr>
        <p:spPr>
          <a:xfrm>
            <a:off x="1199456" y="1556792"/>
            <a:ext cx="9145016" cy="2816156"/>
          </a:xfrm>
        </p:spPr>
        <p:txBody>
          <a:bodyPr/>
          <a:lstStyle/>
          <a:p>
            <a:pPr marL="177800" lvl="2" indent="0">
              <a:lnSpc>
                <a:spcPct val="100000"/>
              </a:lnSpc>
              <a:buNone/>
            </a:pPr>
            <a:r>
              <a:rPr kumimoji="1" lang="ja-JP" altLang="en-US" sz="2400" dirty="0" smtClean="0"/>
              <a:t>第</a:t>
            </a:r>
            <a:r>
              <a:rPr kumimoji="1" lang="en-US" altLang="ja-JP" sz="2400" dirty="0"/>
              <a:t>2</a:t>
            </a:r>
            <a:r>
              <a:rPr kumimoji="1" lang="ja-JP" altLang="en-US" sz="2400" dirty="0" smtClean="0"/>
              <a:t>章　</a:t>
            </a:r>
            <a:r>
              <a:rPr kumimoji="1" lang="ja-JP" altLang="en-US" sz="2400" dirty="0"/>
              <a:t>製品</a:t>
            </a:r>
            <a:r>
              <a:rPr kumimoji="1" lang="ja-JP" altLang="en-US" sz="2400" dirty="0" smtClean="0"/>
              <a:t>紹介</a:t>
            </a:r>
          </a:p>
          <a:p>
            <a:pPr marL="177800" lvl="2" indent="0">
              <a:lnSpc>
                <a:spcPct val="100000"/>
              </a:lnSpc>
              <a:buNone/>
            </a:pPr>
            <a:r>
              <a:rPr kumimoji="1" lang="ja-JP" altLang="en-US" sz="1100" dirty="0" smtClean="0"/>
              <a:t>　</a:t>
            </a:r>
            <a:r>
              <a:rPr kumimoji="1" lang="en-US" altLang="ja-JP" sz="1100" dirty="0" smtClean="0"/>
              <a:t>RX</a:t>
            </a:r>
            <a:r>
              <a:rPr kumimoji="1" lang="ja-JP" altLang="en-US" sz="1100" dirty="0" smtClean="0"/>
              <a:t>ファミリロードマップ</a:t>
            </a:r>
            <a:endParaRPr kumimoji="1" lang="en-US" altLang="ja-JP" sz="1100" dirty="0" smtClean="0"/>
          </a:p>
          <a:p>
            <a:pPr marL="177800" lvl="2" indent="0">
              <a:lnSpc>
                <a:spcPct val="100000"/>
              </a:lnSpc>
              <a:buNone/>
            </a:pPr>
            <a:r>
              <a:rPr kumimoji="1" lang="ja-JP" altLang="en-US" sz="1100" dirty="0"/>
              <a:t>　</a:t>
            </a:r>
            <a:r>
              <a:rPr kumimoji="1" lang="ja-JP" altLang="en-US" sz="1100" dirty="0" smtClean="0"/>
              <a:t>システム構成</a:t>
            </a:r>
            <a:endParaRPr kumimoji="1" lang="en-US" altLang="ja-JP" sz="1100" dirty="0" smtClean="0"/>
          </a:p>
          <a:p>
            <a:pPr marL="177800" lvl="2" indent="0">
              <a:lnSpc>
                <a:spcPct val="100000"/>
              </a:lnSpc>
              <a:buNone/>
            </a:pPr>
            <a:r>
              <a:rPr kumimoji="1" lang="ja-JP" altLang="en-US" sz="1100" dirty="0"/>
              <a:t>　</a:t>
            </a:r>
            <a:r>
              <a:rPr kumimoji="1" lang="ja-JP" altLang="en-US" sz="1100" dirty="0" smtClean="0"/>
              <a:t>　ハードウェア</a:t>
            </a:r>
            <a:endParaRPr kumimoji="1" lang="en-US" altLang="ja-JP" sz="1100" dirty="0" smtClean="0"/>
          </a:p>
          <a:p>
            <a:pPr marL="177800" lvl="2" indent="0">
              <a:lnSpc>
                <a:spcPct val="100000"/>
              </a:lnSpc>
              <a:buNone/>
            </a:pPr>
            <a:r>
              <a:rPr kumimoji="1" lang="ja-JP" altLang="en-US" sz="1100" dirty="0"/>
              <a:t>　</a:t>
            </a:r>
            <a:r>
              <a:rPr kumimoji="1" lang="ja-JP" altLang="en-US" sz="1100" dirty="0" smtClean="0"/>
              <a:t>　ソフトウェア</a:t>
            </a:r>
            <a:endParaRPr kumimoji="1" lang="en-US" altLang="ja-JP" sz="1100" dirty="0" smtClean="0"/>
          </a:p>
          <a:p>
            <a:pPr marL="177800" lvl="2" indent="0">
              <a:lnSpc>
                <a:spcPct val="100000"/>
              </a:lnSpc>
              <a:buNone/>
            </a:pPr>
            <a:r>
              <a:rPr kumimoji="1" lang="ja-JP" altLang="en-US" sz="1100" dirty="0"/>
              <a:t>　</a:t>
            </a:r>
            <a:r>
              <a:rPr kumimoji="1" lang="ja-JP" altLang="en-US" sz="1100" dirty="0" smtClean="0"/>
              <a:t>情報収集ガイド</a:t>
            </a:r>
            <a:endParaRPr kumimoji="1" lang="en-US" altLang="ja-JP" sz="1100" dirty="0" smtClean="0"/>
          </a:p>
          <a:p>
            <a:pPr marL="177800" lvl="2" indent="0">
              <a:lnSpc>
                <a:spcPct val="100000"/>
              </a:lnSpc>
              <a:buNone/>
            </a:pPr>
            <a:r>
              <a:rPr kumimoji="1" lang="ja-JP" altLang="en-US" sz="1100" dirty="0"/>
              <a:t>　</a:t>
            </a:r>
            <a:r>
              <a:rPr kumimoji="1" lang="ja-JP" altLang="en-US" sz="1100" dirty="0" smtClean="0"/>
              <a:t>　マイコン製品</a:t>
            </a:r>
            <a:endParaRPr kumimoji="1" lang="en-US" altLang="ja-JP" sz="1100" dirty="0" smtClean="0"/>
          </a:p>
          <a:p>
            <a:pPr marL="177800" lvl="2" indent="0">
              <a:lnSpc>
                <a:spcPct val="100000"/>
              </a:lnSpc>
              <a:buNone/>
            </a:pPr>
            <a:r>
              <a:rPr kumimoji="1" lang="ja-JP" altLang="en-US" sz="1100" dirty="0"/>
              <a:t>　</a:t>
            </a:r>
            <a:r>
              <a:rPr kumimoji="1" lang="ja-JP" altLang="en-US" sz="1100" dirty="0" smtClean="0"/>
              <a:t>　開発環境</a:t>
            </a:r>
            <a:endParaRPr kumimoji="1" lang="en-US" altLang="ja-JP" sz="1100" dirty="0" smtClean="0"/>
          </a:p>
          <a:p>
            <a:pPr marL="177800" lvl="2" indent="0">
              <a:lnSpc>
                <a:spcPct val="100000"/>
              </a:lnSpc>
              <a:buNone/>
            </a:pPr>
            <a:r>
              <a:rPr kumimoji="1" lang="ja-JP" altLang="en-US" sz="1100" dirty="0"/>
              <a:t>　最新技術紹介（無線</a:t>
            </a:r>
            <a:r>
              <a:rPr kumimoji="1" lang="en-US" altLang="ja-JP" sz="1100" dirty="0"/>
              <a:t>LAN</a:t>
            </a:r>
            <a:r>
              <a:rPr kumimoji="1" lang="ja-JP" altLang="en-US" sz="1100" dirty="0"/>
              <a:t>経由のセキュアなファームウェアアップデート</a:t>
            </a:r>
            <a:r>
              <a:rPr kumimoji="1" lang="ja-JP" altLang="en-US" sz="1100" dirty="0" smtClean="0"/>
              <a:t>）</a:t>
            </a:r>
            <a:endParaRPr kumimoji="1" lang="en-US" altLang="ja-JP" sz="1100" dirty="0" smtClean="0"/>
          </a:p>
          <a:p>
            <a:pPr marL="177800" lvl="2" indent="0">
              <a:lnSpc>
                <a:spcPct val="100000"/>
              </a:lnSpc>
              <a:buNone/>
            </a:pPr>
            <a:r>
              <a:rPr kumimoji="1" lang="ja-JP" altLang="en-US" sz="1100" dirty="0"/>
              <a:t>　他社ネットワーク関連ツール類</a:t>
            </a:r>
            <a:r>
              <a:rPr kumimoji="1" lang="ja-JP" altLang="en-US" sz="1100" dirty="0" smtClean="0"/>
              <a:t>紹介</a:t>
            </a:r>
            <a:endParaRPr kumimoji="1" lang="en-US" altLang="ja-JP" sz="1100" dirty="0" smtClean="0"/>
          </a:p>
        </p:txBody>
      </p:sp>
    </p:spTree>
    <p:extLst>
      <p:ext uri="{BB962C8B-B14F-4D97-AF65-F5344CB8AC3E}">
        <p14:creationId xmlns:p14="http://schemas.microsoft.com/office/powerpoint/2010/main" val="34951957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522" y="1829598"/>
            <a:ext cx="3938965" cy="4377135"/>
          </a:xfrm>
          <a:prstGeom prst="rect">
            <a:avLst/>
          </a:prstGeom>
        </p:spPr>
      </p:pic>
      <p:sp>
        <p:nvSpPr>
          <p:cNvPr id="2" name="タイトル 1"/>
          <p:cNvSpPr>
            <a:spLocks noGrp="1"/>
          </p:cNvSpPr>
          <p:nvPr>
            <p:ph type="title"/>
          </p:nvPr>
        </p:nvSpPr>
        <p:spPr>
          <a:xfrm>
            <a:off x="1080000" y="923689"/>
            <a:ext cx="8520000" cy="455509"/>
          </a:xfrm>
        </p:spPr>
        <p:txBody>
          <a:bodyPr/>
          <a:lstStyle/>
          <a:p>
            <a:r>
              <a:rPr kumimoji="1" lang="ja-JP" altLang="en-US" dirty="0" smtClean="0"/>
              <a:t>システム構成</a:t>
            </a:r>
            <a:r>
              <a:rPr kumimoji="1" lang="ja-JP" altLang="en-US" dirty="0"/>
              <a:t>：</a:t>
            </a:r>
            <a:r>
              <a:rPr kumimoji="1" lang="ja-JP" altLang="en-US" dirty="0" smtClean="0"/>
              <a:t>ソフトウェア</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40</a:t>
            </a:fld>
            <a:endParaRPr lang="de-DE" dirty="0"/>
          </a:p>
        </p:txBody>
      </p:sp>
      <p:sp>
        <p:nvSpPr>
          <p:cNvPr id="6" name="Text Box 3"/>
          <p:cNvSpPr txBox="1">
            <a:spLocks noChangeArrowheads="1"/>
          </p:cNvSpPr>
          <p:nvPr/>
        </p:nvSpPr>
        <p:spPr bwMode="auto">
          <a:xfrm>
            <a:off x="1576139" y="1556270"/>
            <a:ext cx="935037"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en-US" altLang="ja-JP" sz="1600" dirty="0" smtClean="0">
                <a:latin typeface="Arial" panose="020B0604020202020204" pitchFamily="34" charset="0"/>
                <a:ea typeface="ＭＳ Ｐゴシック" panose="020B0600070205080204" pitchFamily="50" charset="-128"/>
              </a:rPr>
              <a:t>RX65N</a:t>
            </a:r>
            <a:endParaRPr lang="en-US" altLang="ja-JP" sz="1600" dirty="0">
              <a:latin typeface="Arial" panose="020B0604020202020204" pitchFamily="34" charset="0"/>
              <a:ea typeface="ＭＳ Ｐゴシック" panose="020B0600070205080204" pitchFamily="50" charset="-128"/>
            </a:endParaRPr>
          </a:p>
        </p:txBody>
      </p:sp>
      <p:sp>
        <p:nvSpPr>
          <p:cNvPr id="8" name="Text Box 5"/>
          <p:cNvSpPr txBox="1">
            <a:spLocks noChangeArrowheads="1"/>
          </p:cNvSpPr>
          <p:nvPr/>
        </p:nvSpPr>
        <p:spPr bwMode="auto">
          <a:xfrm>
            <a:off x="5968751" y="2348433"/>
            <a:ext cx="1727200" cy="346075"/>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ja-JP" altLang="en-US" sz="1600">
                <a:latin typeface="Arial" panose="020B0604020202020204" pitchFamily="34" charset="0"/>
                <a:ea typeface="ＭＳ Ｐゴシック" panose="020B0600070205080204" pitchFamily="50" charset="-128"/>
              </a:rPr>
              <a:t>アプリケーション</a:t>
            </a:r>
          </a:p>
        </p:txBody>
      </p:sp>
      <p:sp>
        <p:nvSpPr>
          <p:cNvPr id="9" name="Text Box 6"/>
          <p:cNvSpPr txBox="1">
            <a:spLocks noChangeArrowheads="1"/>
          </p:cNvSpPr>
          <p:nvPr/>
        </p:nvSpPr>
        <p:spPr bwMode="auto">
          <a:xfrm>
            <a:off x="5968751" y="3572395"/>
            <a:ext cx="1727200" cy="346075"/>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en-US" altLang="ja-JP" sz="1600">
                <a:latin typeface="Arial" panose="020B0604020202020204" pitchFamily="34" charset="0"/>
                <a:ea typeface="ＭＳ Ｐゴシック" panose="020B0600070205080204" pitchFamily="50" charset="-128"/>
              </a:rPr>
              <a:t>TCP/IP</a:t>
            </a:r>
          </a:p>
        </p:txBody>
      </p:sp>
      <p:sp>
        <p:nvSpPr>
          <p:cNvPr id="10" name="Text Box 7"/>
          <p:cNvSpPr txBox="1">
            <a:spLocks noChangeArrowheads="1"/>
          </p:cNvSpPr>
          <p:nvPr/>
        </p:nvSpPr>
        <p:spPr bwMode="auto">
          <a:xfrm>
            <a:off x="5968751" y="4869383"/>
            <a:ext cx="1727200" cy="346075"/>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en-US" altLang="ja-JP" sz="1600">
                <a:latin typeface="Arial" panose="020B0604020202020204" pitchFamily="34" charset="0"/>
                <a:ea typeface="ＭＳ Ｐゴシック" panose="020B0600070205080204" pitchFamily="50" charset="-128"/>
              </a:rPr>
              <a:t>Ethernet</a:t>
            </a:r>
            <a:r>
              <a:rPr lang="ja-JP" altLang="en-US" sz="1600">
                <a:latin typeface="Arial" panose="020B0604020202020204" pitchFamily="34" charset="0"/>
                <a:ea typeface="ＭＳ Ｐゴシック" panose="020B0600070205080204" pitchFamily="50" charset="-128"/>
              </a:rPr>
              <a:t>ドライバ</a:t>
            </a:r>
          </a:p>
        </p:txBody>
      </p:sp>
      <p:sp>
        <p:nvSpPr>
          <p:cNvPr id="11" name="Rectangle 8"/>
          <p:cNvSpPr>
            <a:spLocks noChangeArrowheads="1"/>
          </p:cNvSpPr>
          <p:nvPr/>
        </p:nvSpPr>
        <p:spPr bwMode="auto">
          <a:xfrm>
            <a:off x="5608389" y="2203970"/>
            <a:ext cx="4032250" cy="3313113"/>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12" name="Text Box 9"/>
          <p:cNvSpPr txBox="1">
            <a:spLocks noChangeArrowheads="1"/>
          </p:cNvSpPr>
          <p:nvPr/>
        </p:nvSpPr>
        <p:spPr bwMode="auto">
          <a:xfrm>
            <a:off x="5103564" y="1916633"/>
            <a:ext cx="1990725" cy="346075"/>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ja-JP" altLang="en-US" sz="1600">
                <a:latin typeface="Arial" panose="020B0604020202020204" pitchFamily="34" charset="0"/>
                <a:ea typeface="ＭＳ Ｐゴシック" panose="020B0600070205080204" pitchFamily="50" charset="-128"/>
              </a:rPr>
              <a:t>主要必要ソフトウェア</a:t>
            </a:r>
          </a:p>
        </p:txBody>
      </p:sp>
      <p:sp>
        <p:nvSpPr>
          <p:cNvPr id="13" name="Line 11"/>
          <p:cNvSpPr>
            <a:spLocks noChangeShapeType="1"/>
          </p:cNvSpPr>
          <p:nvPr/>
        </p:nvSpPr>
        <p:spPr bwMode="auto">
          <a:xfrm>
            <a:off x="6543426" y="2853258"/>
            <a:ext cx="0" cy="576262"/>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14" name="Line 12"/>
          <p:cNvSpPr>
            <a:spLocks noChangeShapeType="1"/>
          </p:cNvSpPr>
          <p:nvPr/>
        </p:nvSpPr>
        <p:spPr bwMode="auto">
          <a:xfrm>
            <a:off x="6543426" y="4077220"/>
            <a:ext cx="0" cy="576263"/>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15" name="Text Box 13"/>
          <p:cNvSpPr txBox="1">
            <a:spLocks noChangeArrowheads="1"/>
          </p:cNvSpPr>
          <p:nvPr/>
        </p:nvSpPr>
        <p:spPr bwMode="auto">
          <a:xfrm>
            <a:off x="6543426" y="2996133"/>
            <a:ext cx="1041400"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ja-JP" altLang="en-US" sz="1600">
                <a:latin typeface="Arial" panose="020B0604020202020204" pitchFamily="34" charset="0"/>
                <a:ea typeface="ＭＳ Ｐゴシック" panose="020B0600070205080204" pitchFamily="50" charset="-128"/>
              </a:rPr>
              <a:t>ﾕｰｻﾞﾃﾞｰﾀ</a:t>
            </a:r>
          </a:p>
        </p:txBody>
      </p:sp>
      <p:sp>
        <p:nvSpPr>
          <p:cNvPr id="16" name="Text Box 14"/>
          <p:cNvSpPr txBox="1">
            <a:spLocks noChangeArrowheads="1"/>
          </p:cNvSpPr>
          <p:nvPr/>
        </p:nvSpPr>
        <p:spPr bwMode="auto">
          <a:xfrm>
            <a:off x="6543426" y="4221683"/>
            <a:ext cx="2332038"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en-US" altLang="ja-JP" sz="1600" dirty="0">
                <a:latin typeface="Arial" panose="020B0604020202020204" pitchFamily="34" charset="0"/>
                <a:ea typeface="ＭＳ Ｐゴシック" panose="020B0600070205080204" pitchFamily="50" charset="-128"/>
              </a:rPr>
              <a:t>TCP/IP</a:t>
            </a:r>
            <a:r>
              <a:rPr lang="ja-JP" altLang="en-US" sz="1600" dirty="0">
                <a:latin typeface="Arial" panose="020B0604020202020204" pitchFamily="34" charset="0"/>
                <a:ea typeface="ＭＳ Ｐゴシック" panose="020B0600070205080204" pitchFamily="50" charset="-128"/>
              </a:rPr>
              <a:t>ﾊﾟｹｯﾄ</a:t>
            </a:r>
            <a:r>
              <a:rPr lang="en-US" altLang="ja-JP" sz="1600" dirty="0">
                <a:latin typeface="Arial" panose="020B0604020202020204" pitchFamily="34" charset="0"/>
                <a:ea typeface="ＭＳ Ｐゴシック" panose="020B0600070205080204" pitchFamily="50" charset="-128"/>
              </a:rPr>
              <a:t>(</a:t>
            </a:r>
            <a:r>
              <a:rPr lang="ja-JP" altLang="en-US" sz="1600" dirty="0">
                <a:latin typeface="Arial" panose="020B0604020202020204" pitchFamily="34" charset="0"/>
                <a:ea typeface="ＭＳ Ｐゴシック" panose="020B0600070205080204" pitchFamily="50" charset="-128"/>
              </a:rPr>
              <a:t>ﾕｰｻﾞﾃﾞｰﾀ</a:t>
            </a:r>
            <a:r>
              <a:rPr lang="en-US" altLang="ja-JP" sz="1600" dirty="0">
                <a:latin typeface="Arial" panose="020B0604020202020204" pitchFamily="34" charset="0"/>
                <a:ea typeface="ＭＳ Ｐゴシック" panose="020B0600070205080204" pitchFamily="50" charset="-128"/>
              </a:rPr>
              <a:t>)</a:t>
            </a:r>
          </a:p>
        </p:txBody>
      </p:sp>
      <p:sp>
        <p:nvSpPr>
          <p:cNvPr id="17" name="Line 15"/>
          <p:cNvSpPr>
            <a:spLocks noChangeShapeType="1"/>
          </p:cNvSpPr>
          <p:nvPr/>
        </p:nvSpPr>
        <p:spPr bwMode="auto">
          <a:xfrm flipH="1" flipV="1">
            <a:off x="6543425" y="5350396"/>
            <a:ext cx="0" cy="356598"/>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ja-JP" altLang="en-US"/>
          </a:p>
        </p:txBody>
      </p:sp>
      <p:sp>
        <p:nvSpPr>
          <p:cNvPr id="21" name="Oval 19"/>
          <p:cNvSpPr>
            <a:spLocks noChangeArrowheads="1"/>
          </p:cNvSpPr>
          <p:nvPr/>
        </p:nvSpPr>
        <p:spPr bwMode="auto">
          <a:xfrm>
            <a:off x="2999656" y="3429520"/>
            <a:ext cx="821662" cy="250825"/>
          </a:xfrm>
          <a:prstGeom prst="ellipse">
            <a:avLst/>
          </a:prstGeom>
          <a:noFill/>
          <a:ln w="28575" algn="ctr">
            <a:solidFill>
              <a:srgbClr val="FF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23" name="Text Box 21"/>
          <p:cNvSpPr txBox="1">
            <a:spLocks noChangeArrowheads="1"/>
          </p:cNvSpPr>
          <p:nvPr/>
        </p:nvSpPr>
        <p:spPr bwMode="auto">
          <a:xfrm>
            <a:off x="7748339" y="4816995"/>
            <a:ext cx="1690687" cy="6397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en-US" altLang="ja-JP" sz="1200">
                <a:latin typeface="Arial" panose="020B0604020202020204" pitchFamily="34" charset="0"/>
                <a:ea typeface="ＭＳ Ｐゴシック" panose="020B0600070205080204" pitchFamily="50" charset="-128"/>
              </a:rPr>
              <a:t>requirements:</a:t>
            </a:r>
          </a:p>
          <a:p>
            <a:pPr eaLnBrk="1" hangingPunct="1">
              <a:lnSpc>
                <a:spcPct val="100000"/>
              </a:lnSpc>
              <a:buClrTx/>
              <a:buFontTx/>
              <a:buNone/>
            </a:pPr>
            <a:r>
              <a:rPr lang="en-US" altLang="ja-JP" sz="1200">
                <a:latin typeface="Arial" panose="020B0604020202020204" pitchFamily="34" charset="0"/>
                <a:ea typeface="ＭＳ Ｐゴシック" panose="020B0600070205080204" pitchFamily="50" charset="-128"/>
              </a:rPr>
              <a:t>  EthernetC &amp; EDMAC</a:t>
            </a:r>
          </a:p>
          <a:p>
            <a:pPr eaLnBrk="1" hangingPunct="1">
              <a:lnSpc>
                <a:spcPct val="100000"/>
              </a:lnSpc>
              <a:buClrTx/>
              <a:buFontTx/>
              <a:buNone/>
            </a:pPr>
            <a:r>
              <a:rPr lang="en-US" altLang="ja-JP" sz="1200">
                <a:latin typeface="Arial" panose="020B0604020202020204" pitchFamily="34" charset="0"/>
                <a:ea typeface="ＭＳ Ｐゴシック" panose="020B0600070205080204" pitchFamily="50" charset="-128"/>
              </a:rPr>
              <a:t>  timer × 1 </a:t>
            </a:r>
          </a:p>
        </p:txBody>
      </p:sp>
      <p:sp>
        <p:nvSpPr>
          <p:cNvPr id="26" name="Text Box 14"/>
          <p:cNvSpPr txBox="1">
            <a:spLocks noChangeArrowheads="1"/>
          </p:cNvSpPr>
          <p:nvPr/>
        </p:nvSpPr>
        <p:spPr bwMode="auto">
          <a:xfrm>
            <a:off x="6620323" y="5902314"/>
            <a:ext cx="1152880" cy="3385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en-US" altLang="ja-JP" sz="1600" dirty="0" smtClean="0">
                <a:latin typeface="Arial" panose="020B0604020202020204" pitchFamily="34" charset="0"/>
                <a:ea typeface="ＭＳ Ｐゴシック" panose="020B0600070205080204" pitchFamily="50" charset="-128"/>
              </a:rPr>
              <a:t>PHY</a:t>
            </a:r>
            <a:r>
              <a:rPr lang="ja-JP" altLang="en-US" sz="1600" dirty="0" smtClean="0">
                <a:latin typeface="Arial" panose="020B0604020202020204" pitchFamily="34" charset="0"/>
                <a:ea typeface="ＭＳ Ｐゴシック" panose="020B0600070205080204" pitchFamily="50" charset="-128"/>
              </a:rPr>
              <a:t>チップ</a:t>
            </a:r>
            <a:endParaRPr lang="en-US" altLang="ja-JP" sz="1600" dirty="0">
              <a:latin typeface="Arial" panose="020B0604020202020204" pitchFamily="34" charset="0"/>
              <a:ea typeface="ＭＳ Ｐゴシック" panose="020B0600070205080204" pitchFamily="50" charset="-128"/>
            </a:endParaRPr>
          </a:p>
        </p:txBody>
      </p:sp>
      <p:sp>
        <p:nvSpPr>
          <p:cNvPr id="27" name="右中かっこ 26"/>
          <p:cNvSpPr/>
          <p:nvPr/>
        </p:nvSpPr>
        <p:spPr>
          <a:xfrm>
            <a:off x="9840415" y="3788817"/>
            <a:ext cx="180021" cy="191817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8" name="テキスト ボックス 27"/>
          <p:cNvSpPr txBox="1"/>
          <p:nvPr/>
        </p:nvSpPr>
        <p:spPr>
          <a:xfrm>
            <a:off x="10391507" y="4653136"/>
            <a:ext cx="1261884" cy="577081"/>
          </a:xfrm>
          <a:prstGeom prst="rect">
            <a:avLst/>
          </a:prstGeom>
          <a:noFill/>
        </p:spPr>
        <p:txBody>
          <a:bodyPr wrap="none" rtlCol="0">
            <a:spAutoFit/>
          </a:bodyPr>
          <a:lstStyle/>
          <a:p>
            <a:r>
              <a:rPr kumimoji="1" lang="ja-JP" altLang="en-US" sz="1050" dirty="0" smtClean="0"/>
              <a:t>ルネサス、または</a:t>
            </a:r>
            <a:endParaRPr kumimoji="1" lang="en-US" altLang="ja-JP" sz="1050" dirty="0" smtClean="0"/>
          </a:p>
          <a:p>
            <a:r>
              <a:rPr kumimoji="1" lang="ja-JP" altLang="en-US" sz="1050" dirty="0" smtClean="0"/>
              <a:t>パートナー</a:t>
            </a:r>
            <a:r>
              <a:rPr kumimoji="1" lang="ja-JP" altLang="en-US" sz="1050" dirty="0"/>
              <a:t>企業</a:t>
            </a:r>
            <a:r>
              <a:rPr kumimoji="1" lang="ja-JP" altLang="en-US" sz="1050" dirty="0" smtClean="0"/>
              <a:t>が</a:t>
            </a:r>
            <a:endParaRPr kumimoji="1" lang="en-US" altLang="ja-JP" sz="1050" dirty="0" smtClean="0"/>
          </a:p>
          <a:p>
            <a:r>
              <a:rPr kumimoji="1" lang="ja-JP" altLang="en-US" sz="1050" dirty="0" smtClean="0"/>
              <a:t>提供します</a:t>
            </a:r>
            <a:r>
              <a:rPr kumimoji="1" lang="ja-JP" altLang="en-US" sz="1050" dirty="0"/>
              <a:t>。</a:t>
            </a:r>
            <a:endParaRPr kumimoji="1" lang="en-US" altLang="ja-JP" sz="1050" dirty="0" smtClean="0"/>
          </a:p>
        </p:txBody>
      </p:sp>
      <p:sp>
        <p:nvSpPr>
          <p:cNvPr id="29" name="右矢印 28"/>
          <p:cNvSpPr/>
          <p:nvPr/>
        </p:nvSpPr>
        <p:spPr>
          <a:xfrm>
            <a:off x="10020436" y="4638284"/>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右矢印 29"/>
          <p:cNvSpPr/>
          <p:nvPr/>
        </p:nvSpPr>
        <p:spPr>
          <a:xfrm>
            <a:off x="10020436" y="2406476"/>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p:cNvSpPr txBox="1"/>
          <p:nvPr/>
        </p:nvSpPr>
        <p:spPr>
          <a:xfrm>
            <a:off x="10391507" y="2423534"/>
            <a:ext cx="1396536" cy="577081"/>
          </a:xfrm>
          <a:prstGeom prst="rect">
            <a:avLst/>
          </a:prstGeom>
          <a:noFill/>
        </p:spPr>
        <p:txBody>
          <a:bodyPr wrap="none" rtlCol="0">
            <a:spAutoFit/>
          </a:bodyPr>
          <a:lstStyle/>
          <a:p>
            <a:r>
              <a:rPr kumimoji="1" lang="ja-JP" altLang="en-US" sz="1050" dirty="0" smtClean="0"/>
              <a:t>お客様が</a:t>
            </a:r>
            <a:r>
              <a:rPr kumimoji="1" lang="en-US" altLang="ja-JP" sz="1050" dirty="0" smtClean="0"/>
              <a:t>TCP/IP</a:t>
            </a:r>
            <a:r>
              <a:rPr kumimoji="1" lang="ja-JP" altLang="en-US" sz="1050" dirty="0" smtClean="0"/>
              <a:t>の</a:t>
            </a:r>
            <a:endParaRPr kumimoji="1" lang="en-US" altLang="ja-JP" sz="1050" dirty="0" smtClean="0"/>
          </a:p>
          <a:p>
            <a:r>
              <a:rPr kumimoji="1" lang="ja-JP" altLang="en-US" sz="1050" dirty="0"/>
              <a:t>機能</a:t>
            </a:r>
            <a:r>
              <a:rPr kumimoji="1" lang="ja-JP" altLang="en-US" sz="1050" dirty="0" smtClean="0"/>
              <a:t>を</a:t>
            </a:r>
            <a:r>
              <a:rPr kumimoji="1" lang="ja-JP" altLang="en-US" sz="1050" dirty="0"/>
              <a:t>使用</a:t>
            </a:r>
            <a:r>
              <a:rPr kumimoji="1" lang="ja-JP" altLang="en-US" sz="1050" dirty="0" smtClean="0"/>
              <a:t>して作成</a:t>
            </a:r>
            <a:endParaRPr kumimoji="1" lang="en-US" altLang="ja-JP" sz="1050" dirty="0" smtClean="0"/>
          </a:p>
          <a:p>
            <a:r>
              <a:rPr kumimoji="1" lang="ja-JP" altLang="en-US" sz="1050" dirty="0" smtClean="0"/>
              <a:t>してください</a:t>
            </a:r>
            <a:r>
              <a:rPr kumimoji="1" lang="ja-JP" altLang="en-US" sz="1050" dirty="0"/>
              <a:t>。</a:t>
            </a:r>
            <a:endParaRPr kumimoji="1" lang="en-US" altLang="ja-JP" sz="1050" dirty="0" smtClean="0"/>
          </a:p>
        </p:txBody>
      </p:sp>
      <p:pic>
        <p:nvPicPr>
          <p:cNvPr id="33" name="図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7167" y="5958830"/>
            <a:ext cx="284879" cy="202868"/>
          </a:xfrm>
          <a:prstGeom prst="rect">
            <a:avLst/>
          </a:prstGeom>
        </p:spPr>
      </p:pic>
    </p:spTree>
    <p:extLst>
      <p:ext uri="{BB962C8B-B14F-4D97-AF65-F5344CB8AC3E}">
        <p14:creationId xmlns:p14="http://schemas.microsoft.com/office/powerpoint/2010/main" val="34525679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335360" y="1369585"/>
            <a:ext cx="7744906" cy="4829849"/>
          </a:xfrm>
          <a:prstGeom prst="rect">
            <a:avLst/>
          </a:prstGeom>
        </p:spPr>
      </p:pic>
      <p:sp>
        <p:nvSpPr>
          <p:cNvPr id="2" name="タイトル 1"/>
          <p:cNvSpPr>
            <a:spLocks noGrp="1"/>
          </p:cNvSpPr>
          <p:nvPr>
            <p:ph type="title"/>
          </p:nvPr>
        </p:nvSpPr>
        <p:spPr>
          <a:xfrm>
            <a:off x="1080000" y="923689"/>
            <a:ext cx="8520000" cy="455509"/>
          </a:xfrm>
        </p:spPr>
        <p:txBody>
          <a:bodyPr/>
          <a:lstStyle/>
          <a:p>
            <a:r>
              <a:rPr kumimoji="1" lang="ja-JP" altLang="en-US" dirty="0" smtClean="0"/>
              <a:t>情報収集ガイド</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41</a:t>
            </a:fld>
            <a:endParaRPr lang="de-DE" dirty="0"/>
          </a:p>
        </p:txBody>
      </p:sp>
      <p:sp>
        <p:nvSpPr>
          <p:cNvPr id="7" name="正方形/長方形 6"/>
          <p:cNvSpPr/>
          <p:nvPr/>
        </p:nvSpPr>
        <p:spPr>
          <a:xfrm>
            <a:off x="3844217" y="1594148"/>
            <a:ext cx="864096" cy="21602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3575720" y="1369585"/>
            <a:ext cx="432048" cy="369332"/>
          </a:xfrm>
          <a:prstGeom prst="rect">
            <a:avLst/>
          </a:prstGeom>
          <a:noFill/>
        </p:spPr>
        <p:txBody>
          <a:bodyPr wrap="square" rtlCol="0">
            <a:spAutoFit/>
          </a:bodyPr>
          <a:lstStyle/>
          <a:p>
            <a:r>
              <a:rPr kumimoji="1" lang="ja-JP" altLang="en-US" dirty="0" smtClean="0">
                <a:solidFill>
                  <a:srgbClr val="FF0000"/>
                </a:solidFill>
              </a:rPr>
              <a:t>②</a:t>
            </a:r>
            <a:endParaRPr kumimoji="1" lang="ja-JP" altLang="en-US" dirty="0">
              <a:solidFill>
                <a:srgbClr val="FF0000"/>
              </a:solidFill>
            </a:endParaRPr>
          </a:p>
        </p:txBody>
      </p:sp>
      <p:sp>
        <p:nvSpPr>
          <p:cNvPr id="9" name="正方形/長方形 8"/>
          <p:cNvSpPr/>
          <p:nvPr/>
        </p:nvSpPr>
        <p:spPr>
          <a:xfrm>
            <a:off x="647952" y="1491851"/>
            <a:ext cx="1703632" cy="42962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290126" y="1517494"/>
            <a:ext cx="432048" cy="369332"/>
          </a:xfrm>
          <a:prstGeom prst="rect">
            <a:avLst/>
          </a:prstGeom>
          <a:noFill/>
        </p:spPr>
        <p:txBody>
          <a:bodyPr wrap="square" rtlCol="0">
            <a:spAutoFit/>
          </a:bodyPr>
          <a:lstStyle/>
          <a:p>
            <a:r>
              <a:rPr kumimoji="1" lang="ja-JP" altLang="en-US" dirty="0" smtClean="0">
                <a:solidFill>
                  <a:srgbClr val="FF0000"/>
                </a:solidFill>
              </a:rPr>
              <a:t>①</a:t>
            </a:r>
            <a:endParaRPr kumimoji="1" lang="ja-JP" altLang="en-US" dirty="0">
              <a:solidFill>
                <a:srgbClr val="FF0000"/>
              </a:solidFill>
            </a:endParaRPr>
          </a:p>
        </p:txBody>
      </p:sp>
      <p:sp>
        <p:nvSpPr>
          <p:cNvPr id="11" name="正方形/長方形 10"/>
          <p:cNvSpPr/>
          <p:nvPr/>
        </p:nvSpPr>
        <p:spPr>
          <a:xfrm>
            <a:off x="548078" y="2162166"/>
            <a:ext cx="1875514" cy="218244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56080" y="2295293"/>
            <a:ext cx="432048" cy="369332"/>
          </a:xfrm>
          <a:prstGeom prst="rect">
            <a:avLst/>
          </a:prstGeom>
          <a:noFill/>
        </p:spPr>
        <p:txBody>
          <a:bodyPr wrap="square" rtlCol="0">
            <a:spAutoFit/>
          </a:bodyPr>
          <a:lstStyle/>
          <a:p>
            <a:r>
              <a:rPr kumimoji="1" lang="ja-JP" altLang="en-US" dirty="0" smtClean="0">
                <a:solidFill>
                  <a:srgbClr val="FF0000"/>
                </a:solidFill>
              </a:rPr>
              <a:t>③</a:t>
            </a:r>
            <a:endParaRPr kumimoji="1" lang="ja-JP" altLang="en-US" dirty="0">
              <a:solidFill>
                <a:srgbClr val="FF0000"/>
              </a:solidFill>
            </a:endParaRPr>
          </a:p>
        </p:txBody>
      </p:sp>
      <p:sp>
        <p:nvSpPr>
          <p:cNvPr id="13" name="正方形/長方形 12"/>
          <p:cNvSpPr/>
          <p:nvPr/>
        </p:nvSpPr>
        <p:spPr>
          <a:xfrm>
            <a:off x="5663952" y="2068354"/>
            <a:ext cx="2376264" cy="128863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5271954" y="2068354"/>
            <a:ext cx="432048" cy="369332"/>
          </a:xfrm>
          <a:prstGeom prst="rect">
            <a:avLst/>
          </a:prstGeom>
          <a:noFill/>
        </p:spPr>
        <p:txBody>
          <a:bodyPr wrap="square" rtlCol="0">
            <a:spAutoFit/>
          </a:bodyPr>
          <a:lstStyle/>
          <a:p>
            <a:r>
              <a:rPr kumimoji="1" lang="ja-JP" altLang="en-US" dirty="0" smtClean="0">
                <a:solidFill>
                  <a:srgbClr val="FF0000"/>
                </a:solidFill>
              </a:rPr>
              <a:t>④</a:t>
            </a:r>
            <a:endParaRPr kumimoji="1" lang="ja-JP" altLang="en-US" dirty="0">
              <a:solidFill>
                <a:srgbClr val="FF0000"/>
              </a:solidFill>
            </a:endParaRPr>
          </a:p>
        </p:txBody>
      </p:sp>
      <p:sp>
        <p:nvSpPr>
          <p:cNvPr id="15" name="テキスト ボックス 14"/>
          <p:cNvSpPr txBox="1"/>
          <p:nvPr/>
        </p:nvSpPr>
        <p:spPr>
          <a:xfrm>
            <a:off x="8472264" y="2643877"/>
            <a:ext cx="3116366" cy="2031325"/>
          </a:xfrm>
          <a:prstGeom prst="rect">
            <a:avLst/>
          </a:prstGeom>
          <a:noFill/>
        </p:spPr>
        <p:txBody>
          <a:bodyPr wrap="none" rtlCol="0">
            <a:spAutoFit/>
          </a:bodyPr>
          <a:lstStyle/>
          <a:p>
            <a:r>
              <a:rPr kumimoji="1" lang="ja-JP" altLang="en-US" sz="1400" dirty="0" smtClean="0"/>
              <a:t>①トップページ</a:t>
            </a:r>
            <a:endParaRPr kumimoji="1" lang="en-US" altLang="ja-JP" sz="1400" dirty="0" smtClean="0"/>
          </a:p>
          <a:p>
            <a:r>
              <a:rPr kumimoji="1" lang="ja-JP" altLang="en-US" sz="1400" dirty="0" smtClean="0"/>
              <a:t>②製品情報</a:t>
            </a:r>
            <a:endParaRPr kumimoji="1" lang="en-US" altLang="ja-JP" sz="1400" dirty="0" smtClean="0"/>
          </a:p>
          <a:p>
            <a:r>
              <a:rPr kumimoji="1" lang="ja-JP" altLang="en-US" sz="1400" dirty="0" smtClean="0"/>
              <a:t>③マイクロコンピュータ</a:t>
            </a:r>
            <a:endParaRPr kumimoji="1" lang="en-US" altLang="ja-JP" sz="1400" dirty="0" smtClean="0"/>
          </a:p>
          <a:p>
            <a:r>
              <a:rPr kumimoji="1" lang="ja-JP" altLang="en-US" sz="1400" dirty="0" smtClean="0"/>
              <a:t>④開発環境</a:t>
            </a:r>
            <a:endParaRPr kumimoji="1" lang="en-US" altLang="ja-JP" sz="1400" dirty="0" smtClean="0"/>
          </a:p>
          <a:p>
            <a:r>
              <a:rPr kumimoji="1" lang="ja-JP" altLang="en-US" sz="1400" dirty="0"/>
              <a:t>　</a:t>
            </a:r>
            <a:r>
              <a:rPr kumimoji="1" lang="ja-JP" altLang="en-US" sz="1400" dirty="0" smtClean="0"/>
              <a:t>→ソフトウェア</a:t>
            </a:r>
            <a:endParaRPr kumimoji="1" lang="en-US" altLang="ja-JP" sz="1400" dirty="0" smtClean="0"/>
          </a:p>
          <a:p>
            <a:r>
              <a:rPr kumimoji="1" lang="ja-JP" altLang="en-US" sz="1400" dirty="0"/>
              <a:t>　</a:t>
            </a:r>
            <a:r>
              <a:rPr kumimoji="1" lang="ja-JP" altLang="en-US" sz="1400" dirty="0" smtClean="0"/>
              <a:t>　</a:t>
            </a:r>
            <a:r>
              <a:rPr kumimoji="1" lang="en-US" altLang="ja-JP" sz="1400" dirty="0" smtClean="0"/>
              <a:t>(OS/Middleware/Driver)</a:t>
            </a:r>
          </a:p>
          <a:p>
            <a:r>
              <a:rPr kumimoji="1" lang="ja-JP" altLang="en-US" sz="1400" dirty="0"/>
              <a:t>　</a:t>
            </a:r>
            <a:r>
              <a:rPr kumimoji="1" lang="ja-JP" altLang="en-US" sz="1400" dirty="0" smtClean="0"/>
              <a:t>　→</a:t>
            </a:r>
            <a:r>
              <a:rPr kumimoji="1" lang="en-US" altLang="ja-JP" sz="1400" dirty="0" smtClean="0"/>
              <a:t>TCP/IP</a:t>
            </a:r>
            <a:r>
              <a:rPr kumimoji="1" lang="ja-JP" altLang="en-US" sz="1400" dirty="0" smtClean="0"/>
              <a:t>のページに</a:t>
            </a:r>
            <a:endParaRPr kumimoji="1" lang="en-US" altLang="ja-JP" sz="1400" dirty="0" smtClean="0"/>
          </a:p>
          <a:p>
            <a:r>
              <a:rPr kumimoji="1" lang="ja-JP" altLang="en-US" sz="1400" dirty="0"/>
              <a:t>　</a:t>
            </a:r>
            <a:r>
              <a:rPr kumimoji="1" lang="ja-JP" altLang="en-US" sz="1400" dirty="0" smtClean="0"/>
              <a:t>　　本セミナーで使用する</a:t>
            </a:r>
            <a:endParaRPr kumimoji="1" lang="en-US" altLang="ja-JP" sz="1400" dirty="0" smtClean="0"/>
          </a:p>
          <a:p>
            <a:r>
              <a:rPr kumimoji="1" lang="ja-JP" altLang="en-US" sz="1400" dirty="0"/>
              <a:t>　</a:t>
            </a:r>
            <a:r>
              <a:rPr kumimoji="1" lang="ja-JP" altLang="en-US" sz="1400" dirty="0" smtClean="0"/>
              <a:t>　　</a:t>
            </a:r>
            <a:r>
              <a:rPr kumimoji="1" lang="en-US" altLang="ja-JP" sz="1400" dirty="0" smtClean="0"/>
              <a:t>TCP/IP</a:t>
            </a:r>
            <a:r>
              <a:rPr kumimoji="1" lang="ja-JP" altLang="en-US" sz="1400" dirty="0" smtClean="0"/>
              <a:t>製品情報があります。</a:t>
            </a:r>
            <a:endParaRPr kumimoji="1" lang="en-US" altLang="ja-JP" sz="1400" dirty="0" smtClean="0"/>
          </a:p>
        </p:txBody>
      </p:sp>
      <p:sp>
        <p:nvSpPr>
          <p:cNvPr id="4" name="テキスト ボックス 3"/>
          <p:cNvSpPr txBox="1"/>
          <p:nvPr/>
        </p:nvSpPr>
        <p:spPr>
          <a:xfrm>
            <a:off x="5159896" y="664165"/>
            <a:ext cx="6385466" cy="369332"/>
          </a:xfrm>
          <a:prstGeom prst="rect">
            <a:avLst/>
          </a:prstGeom>
          <a:noFill/>
        </p:spPr>
        <p:txBody>
          <a:bodyPr wrap="none" rtlCol="0">
            <a:spAutoFit/>
          </a:bodyPr>
          <a:lstStyle/>
          <a:p>
            <a:r>
              <a:rPr kumimoji="1" lang="en-US" altLang="ja-JP" dirty="0" smtClean="0"/>
              <a:t>Google</a:t>
            </a:r>
            <a:r>
              <a:rPr kumimoji="1" lang="ja-JP" altLang="en-US" dirty="0" smtClean="0"/>
              <a:t>検索で </a:t>
            </a:r>
            <a:r>
              <a:rPr kumimoji="1" lang="en-US" altLang="ja-JP" dirty="0" smtClean="0"/>
              <a:t>“</a:t>
            </a:r>
            <a:r>
              <a:rPr kumimoji="1" lang="en-US" altLang="ja-JP" dirty="0" err="1" smtClean="0"/>
              <a:t>Renesas</a:t>
            </a:r>
            <a:r>
              <a:rPr kumimoji="1" lang="en-US" altLang="ja-JP" dirty="0" smtClean="0"/>
              <a:t>” “</a:t>
            </a:r>
            <a:r>
              <a:rPr kumimoji="1" lang="ja-JP" altLang="en-US" dirty="0" smtClean="0"/>
              <a:t>ルネサス</a:t>
            </a:r>
            <a:r>
              <a:rPr kumimoji="1" lang="en-US" altLang="ja-JP" dirty="0" smtClean="0"/>
              <a:t>”</a:t>
            </a:r>
            <a:r>
              <a:rPr kumimoji="1" lang="ja-JP" altLang="en-US" dirty="0" smtClean="0"/>
              <a:t>で検索してください。</a:t>
            </a:r>
            <a:endParaRPr kumimoji="1" lang="ja-JP" altLang="en-US" dirty="0"/>
          </a:p>
        </p:txBody>
      </p:sp>
    </p:spTree>
    <p:extLst>
      <p:ext uri="{BB962C8B-B14F-4D97-AF65-F5344CB8AC3E}">
        <p14:creationId xmlns:p14="http://schemas.microsoft.com/office/powerpoint/2010/main" val="1112965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492802"/>
            <a:ext cx="10056560" cy="886397"/>
          </a:xfrm>
        </p:spPr>
        <p:txBody>
          <a:bodyPr/>
          <a:lstStyle/>
          <a:p>
            <a:r>
              <a:rPr kumimoji="1" lang="ja-JP" altLang="en-US" dirty="0" smtClean="0"/>
              <a:t>情報収集ガイド：マイコン製品</a:t>
            </a:r>
            <a:r>
              <a:rPr kumimoji="1" lang="en-US" altLang="ja-JP" dirty="0" smtClean="0"/>
              <a:t/>
            </a:r>
            <a:br>
              <a:rPr kumimoji="1" lang="en-US" altLang="ja-JP" dirty="0" smtClean="0"/>
            </a:br>
            <a:r>
              <a:rPr kumimoji="1" lang="en-US" altLang="ja-JP" dirty="0" smtClean="0"/>
              <a:t>(</a:t>
            </a:r>
            <a:r>
              <a:rPr kumimoji="1" lang="ja-JP" altLang="en-US" dirty="0" smtClean="0"/>
              <a:t>③の</a:t>
            </a:r>
            <a:r>
              <a:rPr kumimoji="1" lang="en-US" altLang="ja-JP" dirty="0" smtClean="0"/>
              <a:t>RX</a:t>
            </a:r>
            <a:r>
              <a:rPr kumimoji="1" lang="ja-JP" altLang="en-US" dirty="0" smtClean="0"/>
              <a:t>ファミリを押したところ</a:t>
            </a:r>
            <a:r>
              <a:rPr kumimoji="1" lang="en-US" altLang="ja-JP" dirty="0" smtClean="0"/>
              <a:t>)</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42</a:t>
            </a:fld>
            <a:endParaRPr lang="de-DE" dirty="0"/>
          </a:p>
        </p:txBody>
      </p:sp>
      <p:pic>
        <p:nvPicPr>
          <p:cNvPr id="7" name="図 6"/>
          <p:cNvPicPr>
            <a:picLocks noChangeAspect="1"/>
          </p:cNvPicPr>
          <p:nvPr/>
        </p:nvPicPr>
        <p:blipFill>
          <a:blip r:embed="rId2"/>
          <a:stretch>
            <a:fillRect/>
          </a:stretch>
        </p:blipFill>
        <p:spPr>
          <a:xfrm>
            <a:off x="1127448" y="1544468"/>
            <a:ext cx="7344816" cy="3252798"/>
          </a:xfrm>
          <a:prstGeom prst="rect">
            <a:avLst/>
          </a:prstGeom>
        </p:spPr>
      </p:pic>
      <p:pic>
        <p:nvPicPr>
          <p:cNvPr id="8" name="図 7"/>
          <p:cNvPicPr>
            <a:picLocks noChangeAspect="1"/>
          </p:cNvPicPr>
          <p:nvPr/>
        </p:nvPicPr>
        <p:blipFill>
          <a:blip r:embed="rId3"/>
          <a:stretch>
            <a:fillRect/>
          </a:stretch>
        </p:blipFill>
        <p:spPr>
          <a:xfrm>
            <a:off x="4655840" y="2302239"/>
            <a:ext cx="6250776" cy="3307066"/>
          </a:xfrm>
          <a:prstGeom prst="rect">
            <a:avLst/>
          </a:prstGeom>
        </p:spPr>
      </p:pic>
      <p:sp>
        <p:nvSpPr>
          <p:cNvPr id="5" name="正方形/長方形 4"/>
          <p:cNvSpPr/>
          <p:nvPr/>
        </p:nvSpPr>
        <p:spPr>
          <a:xfrm>
            <a:off x="7248128" y="5301208"/>
            <a:ext cx="1008112" cy="25382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Text Box 9"/>
          <p:cNvSpPr txBox="1">
            <a:spLocks noChangeArrowheads="1"/>
          </p:cNvSpPr>
          <p:nvPr/>
        </p:nvSpPr>
        <p:spPr bwMode="auto">
          <a:xfrm>
            <a:off x="8112224" y="5510159"/>
            <a:ext cx="2376264" cy="313932"/>
          </a:xfrm>
          <a:prstGeom prst="rect">
            <a:avLst/>
          </a:prstGeom>
          <a:solidFill>
            <a:schemeClr val="bg1"/>
          </a:solidFill>
          <a:ln w="9525" algn="ctr">
            <a:solidFill>
              <a:schemeClr val="tx1"/>
            </a:solidFill>
            <a:miter lim="800000"/>
            <a:headEnd/>
            <a:tailEnd/>
          </a:ln>
          <a:effec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一覧から</a:t>
            </a:r>
            <a:r>
              <a:rPr lang="en-US" altLang="ja-JP" sz="1200" dirty="0" smtClean="0"/>
              <a:t>RX65N, RX651</a:t>
            </a:r>
            <a:r>
              <a:rPr lang="ja-JP" altLang="en-US" sz="1200" dirty="0" smtClean="0"/>
              <a:t>を選択</a:t>
            </a:r>
            <a:endParaRPr lang="en-US" altLang="ja-JP" sz="1200" dirty="0"/>
          </a:p>
        </p:txBody>
      </p:sp>
    </p:spTree>
    <p:extLst>
      <p:ext uri="{BB962C8B-B14F-4D97-AF65-F5344CB8AC3E}">
        <p14:creationId xmlns:p14="http://schemas.microsoft.com/office/powerpoint/2010/main" val="37178533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695400" y="1628800"/>
            <a:ext cx="5017200" cy="4585500"/>
          </a:xfrm>
          <a:prstGeom prst="rect">
            <a:avLst/>
          </a:prstGeom>
        </p:spPr>
      </p:pic>
      <p:sp>
        <p:nvSpPr>
          <p:cNvPr id="2" name="タイトル 1"/>
          <p:cNvSpPr>
            <a:spLocks noGrp="1"/>
          </p:cNvSpPr>
          <p:nvPr>
            <p:ph type="title"/>
          </p:nvPr>
        </p:nvSpPr>
        <p:spPr>
          <a:xfrm>
            <a:off x="1080000" y="480490"/>
            <a:ext cx="8520000" cy="898708"/>
          </a:xfrm>
        </p:spPr>
        <p:txBody>
          <a:bodyPr/>
          <a:lstStyle/>
          <a:p>
            <a:r>
              <a:rPr kumimoji="1" lang="ja-JP" altLang="en-US" dirty="0"/>
              <a:t>情報収集ガイド：マイコン製品</a:t>
            </a:r>
            <a:r>
              <a:rPr kumimoji="1" lang="en-US" altLang="ja-JP" dirty="0"/>
              <a:t/>
            </a:r>
            <a:br>
              <a:rPr kumimoji="1" lang="en-US" altLang="ja-JP" dirty="0"/>
            </a:br>
            <a:r>
              <a:rPr kumimoji="1" lang="en-US" altLang="ja-JP" dirty="0"/>
              <a:t>(</a:t>
            </a:r>
            <a:r>
              <a:rPr kumimoji="1" lang="ja-JP" altLang="en-US" dirty="0"/>
              <a:t>③の</a:t>
            </a:r>
            <a:r>
              <a:rPr kumimoji="1" lang="en-US" altLang="ja-JP" dirty="0"/>
              <a:t>RX</a:t>
            </a:r>
            <a:r>
              <a:rPr kumimoji="1" lang="ja-JP" altLang="en-US" dirty="0"/>
              <a:t>ファミリを押したところ</a:t>
            </a:r>
            <a:r>
              <a:rPr kumimoji="1" lang="en-US" altLang="ja-JP" dirty="0"/>
              <a:t>)</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43</a:t>
            </a:fld>
            <a:endParaRPr lang="de-DE" dirty="0"/>
          </a:p>
        </p:txBody>
      </p:sp>
      <p:sp>
        <p:nvSpPr>
          <p:cNvPr id="6" name="正方形/長方形 5"/>
          <p:cNvSpPr/>
          <p:nvPr/>
        </p:nvSpPr>
        <p:spPr>
          <a:xfrm>
            <a:off x="3014250" y="2710736"/>
            <a:ext cx="1247442" cy="36468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1848133" y="3493304"/>
            <a:ext cx="1247442" cy="36468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5016485" y="4725144"/>
            <a:ext cx="576064" cy="26207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768012" y="5953833"/>
            <a:ext cx="1703841" cy="26046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矢印コネクタ 9"/>
          <p:cNvCxnSpPr>
            <a:cxnSpLocks noChangeShapeType="1"/>
            <a:stCxn id="6" idx="2"/>
            <a:endCxn id="7" idx="0"/>
          </p:cNvCxnSpPr>
          <p:nvPr/>
        </p:nvCxnSpPr>
        <p:spPr bwMode="auto">
          <a:xfrm flipH="1">
            <a:off x="2471854" y="3075422"/>
            <a:ext cx="1166117" cy="417882"/>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直線矢印コネクタ 12"/>
          <p:cNvCxnSpPr>
            <a:cxnSpLocks noChangeShapeType="1"/>
            <a:stCxn id="7" idx="3"/>
            <a:endCxn id="8" idx="0"/>
          </p:cNvCxnSpPr>
          <p:nvPr/>
        </p:nvCxnSpPr>
        <p:spPr bwMode="auto">
          <a:xfrm>
            <a:off x="3095575" y="3675647"/>
            <a:ext cx="2208942" cy="1049497"/>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直線矢印コネクタ 15"/>
          <p:cNvCxnSpPr>
            <a:cxnSpLocks noChangeShapeType="1"/>
            <a:stCxn id="8" idx="2"/>
            <a:endCxn id="9" idx="0"/>
          </p:cNvCxnSpPr>
          <p:nvPr/>
        </p:nvCxnSpPr>
        <p:spPr bwMode="auto">
          <a:xfrm flipH="1">
            <a:off x="1619933" y="4987216"/>
            <a:ext cx="3684584" cy="966617"/>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右矢印 20"/>
          <p:cNvSpPr/>
          <p:nvPr/>
        </p:nvSpPr>
        <p:spPr>
          <a:xfrm>
            <a:off x="5851535" y="3212976"/>
            <a:ext cx="504056" cy="10801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6432075" y="3119326"/>
            <a:ext cx="5572359" cy="1200329"/>
          </a:xfrm>
          <a:prstGeom prst="rect">
            <a:avLst/>
          </a:prstGeom>
          <a:noFill/>
        </p:spPr>
        <p:txBody>
          <a:bodyPr wrap="none" rtlCol="0">
            <a:spAutoFit/>
          </a:bodyPr>
          <a:lstStyle/>
          <a:p>
            <a:r>
              <a:rPr kumimoji="1" lang="ja-JP" altLang="en-US" dirty="0" smtClean="0"/>
              <a:t>すべての基本：</a:t>
            </a:r>
            <a:endParaRPr kumimoji="1" lang="en-US" altLang="ja-JP" dirty="0" smtClean="0"/>
          </a:p>
          <a:p>
            <a:r>
              <a:rPr kumimoji="1" lang="ja-JP" altLang="en-US" dirty="0"/>
              <a:t>デバイス</a:t>
            </a:r>
            <a:r>
              <a:rPr kumimoji="1" lang="ja-JP" altLang="en-US" dirty="0" smtClean="0"/>
              <a:t>のデータシート。</a:t>
            </a:r>
            <a:endParaRPr kumimoji="1" lang="en-US" altLang="ja-JP" dirty="0" smtClean="0"/>
          </a:p>
          <a:p>
            <a:r>
              <a:rPr kumimoji="1" lang="ja-JP" altLang="en-US" dirty="0"/>
              <a:t>ルネサス</a:t>
            </a:r>
            <a:r>
              <a:rPr kumimoji="1" lang="ja-JP" altLang="en-US" dirty="0" smtClean="0"/>
              <a:t>では全編掲載のフルドキュメントを</a:t>
            </a:r>
            <a:endParaRPr kumimoji="1" lang="en-US" altLang="ja-JP" dirty="0" smtClean="0"/>
          </a:p>
          <a:p>
            <a:r>
              <a:rPr kumimoji="1" lang="ja-JP" altLang="en-US" dirty="0" smtClean="0"/>
              <a:t>「ユーザーズマニュアル ハードウェア編」と呼称</a:t>
            </a:r>
            <a:r>
              <a:rPr kumimoji="1" lang="ja-JP" altLang="en-US" dirty="0"/>
              <a:t>。</a:t>
            </a:r>
          </a:p>
        </p:txBody>
      </p:sp>
    </p:spTree>
    <p:extLst>
      <p:ext uri="{BB962C8B-B14F-4D97-AF65-F5344CB8AC3E}">
        <p14:creationId xmlns:p14="http://schemas.microsoft.com/office/powerpoint/2010/main" val="1571995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2"/>
          <a:stretch>
            <a:fillRect/>
          </a:stretch>
        </p:blipFill>
        <p:spPr>
          <a:xfrm>
            <a:off x="2063552" y="1700808"/>
            <a:ext cx="7280384" cy="4756518"/>
          </a:xfrm>
          <a:prstGeom prst="rect">
            <a:avLst/>
          </a:prstGeom>
        </p:spPr>
      </p:pic>
      <p:sp>
        <p:nvSpPr>
          <p:cNvPr id="2" name="タイトル 1"/>
          <p:cNvSpPr>
            <a:spLocks noGrp="1"/>
          </p:cNvSpPr>
          <p:nvPr>
            <p:ph type="title"/>
          </p:nvPr>
        </p:nvSpPr>
        <p:spPr>
          <a:xfrm>
            <a:off x="1080000" y="480491"/>
            <a:ext cx="8520000" cy="898708"/>
          </a:xfrm>
        </p:spPr>
        <p:txBody>
          <a:bodyPr/>
          <a:lstStyle/>
          <a:p>
            <a:r>
              <a:rPr kumimoji="1" lang="ja-JP" altLang="en-US" dirty="0"/>
              <a:t>情報収集ガイド</a:t>
            </a:r>
            <a:r>
              <a:rPr kumimoji="1" lang="ja-JP" altLang="en-US" dirty="0" smtClean="0"/>
              <a:t>：開発環境</a:t>
            </a:r>
            <a:r>
              <a:rPr kumimoji="1" lang="en-US" altLang="ja-JP" dirty="0"/>
              <a:t/>
            </a:r>
            <a:br>
              <a:rPr kumimoji="1" lang="en-US" altLang="ja-JP" dirty="0"/>
            </a:br>
            <a:r>
              <a:rPr kumimoji="1" lang="en-US" altLang="ja-JP" dirty="0" smtClean="0"/>
              <a:t>(</a:t>
            </a:r>
            <a:r>
              <a:rPr kumimoji="1" lang="ja-JP" altLang="en-US" dirty="0" smtClean="0"/>
              <a:t>④の開発環境を</a:t>
            </a:r>
            <a:r>
              <a:rPr kumimoji="1" lang="ja-JP" altLang="en-US" dirty="0"/>
              <a:t>押したところ</a:t>
            </a:r>
            <a:r>
              <a:rPr kumimoji="1" lang="en-US" altLang="ja-JP" dirty="0"/>
              <a:t>)</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44</a:t>
            </a:fld>
            <a:endParaRPr lang="de-DE" dirty="0"/>
          </a:p>
        </p:txBody>
      </p:sp>
      <p:sp>
        <p:nvSpPr>
          <p:cNvPr id="5" name="正方形/長方形 4"/>
          <p:cNvSpPr/>
          <p:nvPr/>
        </p:nvSpPr>
        <p:spPr>
          <a:xfrm>
            <a:off x="2144226" y="4365104"/>
            <a:ext cx="2295590" cy="194421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4520490" y="4363015"/>
            <a:ext cx="2284442" cy="194421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6884516" y="4365104"/>
            <a:ext cx="2379836" cy="194421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Text Box 9"/>
          <p:cNvSpPr txBox="1">
            <a:spLocks noChangeArrowheads="1"/>
          </p:cNvSpPr>
          <p:nvPr/>
        </p:nvSpPr>
        <p:spPr bwMode="auto">
          <a:xfrm>
            <a:off x="0" y="5079604"/>
            <a:ext cx="2376264" cy="511037"/>
          </a:xfrm>
          <a:prstGeom prst="rect">
            <a:avLst/>
          </a:prstGeom>
          <a:solidFill>
            <a:schemeClr val="bg1"/>
          </a:solidFill>
          <a:ln w="9525" algn="ctr">
            <a:solidFill>
              <a:schemeClr val="tx1"/>
            </a:solidFill>
            <a:miter lim="800000"/>
            <a:headEnd/>
            <a:tailEnd/>
          </a:ln>
          <a:effec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リアルタイム</a:t>
            </a:r>
            <a:r>
              <a:rPr lang="en-US" altLang="ja-JP" sz="1200" dirty="0" smtClean="0"/>
              <a:t>OS</a:t>
            </a:r>
            <a:r>
              <a:rPr lang="ja-JP" altLang="en-US" sz="1200" dirty="0" smtClean="0"/>
              <a:t>や</a:t>
            </a:r>
            <a:r>
              <a:rPr lang="en-US" altLang="ja-JP" sz="1200" dirty="0" smtClean="0"/>
              <a:t>TCP/IP</a:t>
            </a:r>
            <a:r>
              <a:rPr lang="ja-JP" altLang="en-US" sz="1200" dirty="0" smtClean="0"/>
              <a:t>など、</a:t>
            </a:r>
            <a:endParaRPr lang="en-US" altLang="ja-JP" sz="1200" dirty="0" smtClean="0"/>
          </a:p>
          <a:p>
            <a:pPr>
              <a:buNone/>
            </a:pPr>
            <a:r>
              <a:rPr lang="ja-JP" altLang="en-US" sz="1200" dirty="0" smtClean="0"/>
              <a:t>マイコン上で動作するソフト集</a:t>
            </a:r>
            <a:endParaRPr lang="en-US" altLang="ja-JP" sz="1200" dirty="0"/>
          </a:p>
        </p:txBody>
      </p:sp>
      <p:sp>
        <p:nvSpPr>
          <p:cNvPr id="9" name="Text Box 9"/>
          <p:cNvSpPr txBox="1">
            <a:spLocks noChangeArrowheads="1"/>
          </p:cNvSpPr>
          <p:nvPr/>
        </p:nvSpPr>
        <p:spPr bwMode="auto">
          <a:xfrm>
            <a:off x="4728938" y="4124990"/>
            <a:ext cx="1347232" cy="313932"/>
          </a:xfrm>
          <a:prstGeom prst="rect">
            <a:avLst/>
          </a:prstGeom>
          <a:solidFill>
            <a:schemeClr val="bg1"/>
          </a:solidFill>
          <a:ln w="9525" algn="ctr">
            <a:solidFill>
              <a:schemeClr val="tx1"/>
            </a:solidFill>
            <a:miter lim="800000"/>
            <a:headEnd/>
            <a:tailEnd/>
          </a:ln>
          <a:effec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ボード</a:t>
            </a:r>
            <a:r>
              <a:rPr lang="en-US" altLang="ja-JP" sz="1200" dirty="0" smtClean="0"/>
              <a:t>&amp;</a:t>
            </a:r>
            <a:r>
              <a:rPr lang="ja-JP" altLang="en-US" sz="1200" dirty="0" smtClean="0"/>
              <a:t>キット集</a:t>
            </a:r>
            <a:endParaRPr lang="en-US" altLang="ja-JP" sz="1200" dirty="0"/>
          </a:p>
        </p:txBody>
      </p:sp>
      <p:sp>
        <p:nvSpPr>
          <p:cNvPr id="10" name="Text Box 9"/>
          <p:cNvSpPr txBox="1">
            <a:spLocks noChangeArrowheads="1"/>
          </p:cNvSpPr>
          <p:nvPr/>
        </p:nvSpPr>
        <p:spPr bwMode="auto">
          <a:xfrm>
            <a:off x="8192898" y="4124990"/>
            <a:ext cx="3816424" cy="535531"/>
          </a:xfrm>
          <a:prstGeom prst="rect">
            <a:avLst/>
          </a:prstGeom>
          <a:solidFill>
            <a:schemeClr val="bg1"/>
          </a:solidFill>
          <a:ln w="9525" algn="ctr">
            <a:solidFill>
              <a:schemeClr val="tx1"/>
            </a:solidFill>
            <a:miter lim="800000"/>
            <a:headEnd/>
            <a:tailEnd/>
          </a:ln>
          <a:effec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コンパイラ、統合開発環境、フラッシュ書き込みツール等、マイコンシステム開発を支援するツール類</a:t>
            </a:r>
            <a:endParaRPr lang="en-US" altLang="ja-JP" sz="1200" dirty="0"/>
          </a:p>
        </p:txBody>
      </p:sp>
    </p:spTree>
    <p:extLst>
      <p:ext uri="{BB962C8B-B14F-4D97-AF65-F5344CB8AC3E}">
        <p14:creationId xmlns:p14="http://schemas.microsoft.com/office/powerpoint/2010/main" val="35624696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90"/>
            <a:ext cx="8520000" cy="455509"/>
          </a:xfrm>
        </p:spPr>
        <p:txBody>
          <a:bodyPr/>
          <a:lstStyle/>
          <a:p>
            <a:r>
              <a:rPr kumimoji="1" lang="ja-JP" altLang="en-US" dirty="0"/>
              <a:t>情報収集ガイド：開発</a:t>
            </a:r>
            <a:r>
              <a:rPr kumimoji="1" lang="ja-JP" altLang="en-US" dirty="0" smtClean="0"/>
              <a:t>環境：ソフトウェア</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45</a:t>
            </a:fld>
            <a:endParaRPr lang="de-DE" dirty="0"/>
          </a:p>
        </p:txBody>
      </p:sp>
      <p:pic>
        <p:nvPicPr>
          <p:cNvPr id="4" name="図 3"/>
          <p:cNvPicPr>
            <a:picLocks noChangeAspect="1"/>
          </p:cNvPicPr>
          <p:nvPr/>
        </p:nvPicPr>
        <p:blipFill>
          <a:blip r:embed="rId2"/>
          <a:stretch>
            <a:fillRect/>
          </a:stretch>
        </p:blipFill>
        <p:spPr>
          <a:xfrm>
            <a:off x="695400" y="1556792"/>
            <a:ext cx="5635072" cy="4671250"/>
          </a:xfrm>
          <a:prstGeom prst="rect">
            <a:avLst/>
          </a:prstGeom>
        </p:spPr>
      </p:pic>
      <p:sp>
        <p:nvSpPr>
          <p:cNvPr id="6" name="右矢印 5"/>
          <p:cNvSpPr/>
          <p:nvPr/>
        </p:nvSpPr>
        <p:spPr>
          <a:xfrm>
            <a:off x="6233280" y="3212976"/>
            <a:ext cx="504056" cy="10801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6813820" y="3212976"/>
            <a:ext cx="4570482" cy="923330"/>
          </a:xfrm>
          <a:prstGeom prst="rect">
            <a:avLst/>
          </a:prstGeom>
          <a:noFill/>
        </p:spPr>
        <p:txBody>
          <a:bodyPr wrap="none" rtlCol="0">
            <a:spAutoFit/>
          </a:bodyPr>
          <a:lstStyle/>
          <a:p>
            <a:r>
              <a:rPr kumimoji="1" lang="ja-JP" altLang="en-US" dirty="0" smtClean="0"/>
              <a:t>ルネサス製のデバイス用のソフトウェア。</a:t>
            </a:r>
            <a:endParaRPr kumimoji="1" lang="en-US" altLang="ja-JP" dirty="0" smtClean="0"/>
          </a:p>
          <a:p>
            <a:r>
              <a:rPr kumimoji="1" lang="ja-JP" altLang="en-US" dirty="0"/>
              <a:t>主</a:t>
            </a:r>
            <a:r>
              <a:rPr kumimoji="1" lang="ja-JP" altLang="en-US" dirty="0" smtClean="0"/>
              <a:t>に各種マイコン用のデバイスドライバが</a:t>
            </a:r>
            <a:endParaRPr kumimoji="1" lang="en-US" altLang="ja-JP" dirty="0" smtClean="0"/>
          </a:p>
          <a:p>
            <a:r>
              <a:rPr kumimoji="1" lang="ja-JP" altLang="en-US" dirty="0" smtClean="0"/>
              <a:t>掲載されている。</a:t>
            </a:r>
            <a:endParaRPr kumimoji="1" lang="en-US" altLang="ja-JP" dirty="0" smtClean="0"/>
          </a:p>
        </p:txBody>
      </p:sp>
    </p:spTree>
    <p:extLst>
      <p:ext uri="{BB962C8B-B14F-4D97-AF65-F5344CB8AC3E}">
        <p14:creationId xmlns:p14="http://schemas.microsoft.com/office/powerpoint/2010/main" val="31786174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90"/>
            <a:ext cx="8520000" cy="455509"/>
          </a:xfrm>
        </p:spPr>
        <p:txBody>
          <a:bodyPr/>
          <a:lstStyle/>
          <a:p>
            <a:r>
              <a:rPr kumimoji="1" lang="ja-JP" altLang="en-US" dirty="0" smtClean="0"/>
              <a:t>情報収集ガイド：開発環境：ボード</a:t>
            </a:r>
            <a:r>
              <a:rPr kumimoji="1" lang="en-US" altLang="ja-JP" dirty="0" smtClean="0"/>
              <a:t>&amp;</a:t>
            </a:r>
            <a:r>
              <a:rPr kumimoji="1" lang="ja-JP" altLang="en-US" dirty="0" smtClean="0"/>
              <a:t>キット</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46</a:t>
            </a:fld>
            <a:endParaRPr lang="de-DE" dirty="0"/>
          </a:p>
        </p:txBody>
      </p:sp>
      <p:pic>
        <p:nvPicPr>
          <p:cNvPr id="5" name="図 4"/>
          <p:cNvPicPr>
            <a:picLocks noChangeAspect="1"/>
          </p:cNvPicPr>
          <p:nvPr/>
        </p:nvPicPr>
        <p:blipFill>
          <a:blip r:embed="rId2"/>
          <a:stretch>
            <a:fillRect/>
          </a:stretch>
        </p:blipFill>
        <p:spPr>
          <a:xfrm>
            <a:off x="479376" y="1628800"/>
            <a:ext cx="5837096" cy="4616226"/>
          </a:xfrm>
          <a:prstGeom prst="rect">
            <a:avLst/>
          </a:prstGeom>
        </p:spPr>
      </p:pic>
      <p:sp>
        <p:nvSpPr>
          <p:cNvPr id="6" name="右矢印 5"/>
          <p:cNvSpPr/>
          <p:nvPr/>
        </p:nvSpPr>
        <p:spPr>
          <a:xfrm>
            <a:off x="6233280" y="3212976"/>
            <a:ext cx="504056" cy="10801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6813820" y="3212976"/>
            <a:ext cx="4969630" cy="923330"/>
          </a:xfrm>
          <a:prstGeom prst="rect">
            <a:avLst/>
          </a:prstGeom>
          <a:noFill/>
        </p:spPr>
        <p:txBody>
          <a:bodyPr wrap="none" rtlCol="0">
            <a:spAutoFit/>
          </a:bodyPr>
          <a:lstStyle/>
          <a:p>
            <a:r>
              <a:rPr kumimoji="1" lang="ja-JP" altLang="en-US" dirty="0" smtClean="0"/>
              <a:t>ルネサス製のデバイス用のボード</a:t>
            </a:r>
            <a:r>
              <a:rPr kumimoji="1" lang="en-US" altLang="ja-JP" dirty="0" smtClean="0"/>
              <a:t>&amp;</a:t>
            </a:r>
            <a:r>
              <a:rPr kumimoji="1" lang="ja-JP" altLang="en-US" dirty="0"/>
              <a:t>キット</a:t>
            </a:r>
            <a:r>
              <a:rPr kumimoji="1" lang="ja-JP" altLang="en-US" dirty="0" smtClean="0"/>
              <a:t>。</a:t>
            </a:r>
            <a:endParaRPr kumimoji="1" lang="en-US" altLang="ja-JP" dirty="0" smtClean="0"/>
          </a:p>
          <a:p>
            <a:r>
              <a:rPr kumimoji="1" lang="ja-JP" altLang="en-US" dirty="0"/>
              <a:t>主</a:t>
            </a:r>
            <a:r>
              <a:rPr kumimoji="1" lang="ja-JP" altLang="en-US" dirty="0" smtClean="0"/>
              <a:t>に各種マイコン用のボード</a:t>
            </a:r>
            <a:r>
              <a:rPr kumimoji="1" lang="en-US" altLang="ja-JP" dirty="0" smtClean="0"/>
              <a:t>&amp;</a:t>
            </a:r>
            <a:r>
              <a:rPr kumimoji="1" lang="ja-JP" altLang="en-US" dirty="0" smtClean="0"/>
              <a:t>キットの情報が</a:t>
            </a:r>
            <a:endParaRPr kumimoji="1" lang="en-US" altLang="ja-JP" dirty="0" smtClean="0"/>
          </a:p>
          <a:p>
            <a:r>
              <a:rPr kumimoji="1" lang="ja-JP" altLang="en-US" dirty="0" smtClean="0"/>
              <a:t>掲載されている。</a:t>
            </a:r>
            <a:endParaRPr kumimoji="1" lang="en-US" altLang="ja-JP" dirty="0" smtClean="0"/>
          </a:p>
        </p:txBody>
      </p:sp>
    </p:spTree>
    <p:extLst>
      <p:ext uri="{BB962C8B-B14F-4D97-AF65-F5344CB8AC3E}">
        <p14:creationId xmlns:p14="http://schemas.microsoft.com/office/powerpoint/2010/main" val="299018567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36001"/>
            <a:ext cx="8520000" cy="443198"/>
          </a:xfrm>
        </p:spPr>
        <p:txBody>
          <a:bodyPr/>
          <a:lstStyle/>
          <a:p>
            <a:r>
              <a:rPr kumimoji="1" lang="ja-JP" altLang="en-US" dirty="0" smtClean="0"/>
              <a:t>情報収集ガイド：開発環境：開発ツール</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47</a:t>
            </a:fld>
            <a:endParaRPr lang="de-DE" dirty="0"/>
          </a:p>
        </p:txBody>
      </p:sp>
      <p:pic>
        <p:nvPicPr>
          <p:cNvPr id="5" name="図 4"/>
          <p:cNvPicPr>
            <a:picLocks noChangeAspect="1"/>
          </p:cNvPicPr>
          <p:nvPr/>
        </p:nvPicPr>
        <p:blipFill>
          <a:blip r:embed="rId2"/>
          <a:stretch>
            <a:fillRect/>
          </a:stretch>
        </p:blipFill>
        <p:spPr>
          <a:xfrm>
            <a:off x="755654" y="1661092"/>
            <a:ext cx="5209933" cy="4564594"/>
          </a:xfrm>
          <a:prstGeom prst="rect">
            <a:avLst/>
          </a:prstGeom>
        </p:spPr>
      </p:pic>
      <p:sp>
        <p:nvSpPr>
          <p:cNvPr id="6" name="右矢印 5"/>
          <p:cNvSpPr/>
          <p:nvPr/>
        </p:nvSpPr>
        <p:spPr>
          <a:xfrm>
            <a:off x="6233280" y="3212976"/>
            <a:ext cx="504056" cy="10801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6813820" y="3212976"/>
            <a:ext cx="4570482" cy="923330"/>
          </a:xfrm>
          <a:prstGeom prst="rect">
            <a:avLst/>
          </a:prstGeom>
          <a:noFill/>
        </p:spPr>
        <p:txBody>
          <a:bodyPr wrap="none" rtlCol="0">
            <a:spAutoFit/>
          </a:bodyPr>
          <a:lstStyle/>
          <a:p>
            <a:r>
              <a:rPr kumimoji="1" lang="ja-JP" altLang="en-US" dirty="0" smtClean="0"/>
              <a:t>ルネサス製のデバイス用の開発ツール。</a:t>
            </a:r>
            <a:endParaRPr kumimoji="1" lang="en-US" altLang="ja-JP" dirty="0" smtClean="0"/>
          </a:p>
          <a:p>
            <a:r>
              <a:rPr kumimoji="1" lang="ja-JP" altLang="en-US" dirty="0"/>
              <a:t>主</a:t>
            </a:r>
            <a:r>
              <a:rPr kumimoji="1" lang="ja-JP" altLang="en-US" dirty="0" smtClean="0"/>
              <a:t>に各種マイコン用の開発ツールの情報が</a:t>
            </a:r>
            <a:endParaRPr kumimoji="1" lang="en-US" altLang="ja-JP" dirty="0" smtClean="0"/>
          </a:p>
          <a:p>
            <a:r>
              <a:rPr kumimoji="1" lang="ja-JP" altLang="en-US" dirty="0" smtClean="0"/>
              <a:t>掲載されている。</a:t>
            </a:r>
            <a:endParaRPr kumimoji="1" lang="en-US" altLang="ja-JP" dirty="0" smtClean="0"/>
          </a:p>
        </p:txBody>
      </p:sp>
    </p:spTree>
    <p:extLst>
      <p:ext uri="{BB962C8B-B14F-4D97-AF65-F5344CB8AC3E}">
        <p14:creationId xmlns:p14="http://schemas.microsoft.com/office/powerpoint/2010/main" val="16873139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480491"/>
            <a:ext cx="8520000" cy="898708"/>
          </a:xfrm>
        </p:spPr>
        <p:txBody>
          <a:bodyPr/>
          <a:lstStyle/>
          <a:p>
            <a:r>
              <a:rPr kumimoji="1" lang="ja-JP" altLang="en-US" dirty="0" smtClean="0"/>
              <a:t>情報収集ガイド：開発環境：ソフトウェア</a:t>
            </a:r>
            <a:r>
              <a:rPr kumimoji="1" lang="en-US" altLang="ja-JP" dirty="0" smtClean="0"/>
              <a:t/>
            </a:r>
            <a:br>
              <a:rPr kumimoji="1" lang="en-US" altLang="ja-JP" dirty="0" smtClean="0"/>
            </a:br>
            <a:r>
              <a:rPr kumimoji="1" lang="en-US" altLang="ja-JP" dirty="0" smtClean="0"/>
              <a:t>RX</a:t>
            </a:r>
            <a:r>
              <a:rPr kumimoji="1" lang="ja-JP" altLang="en-US" dirty="0" smtClean="0"/>
              <a:t> </a:t>
            </a:r>
            <a:r>
              <a:rPr kumimoji="1" lang="en-US" altLang="ja-JP" dirty="0" smtClean="0"/>
              <a:t>Driver</a:t>
            </a:r>
            <a:r>
              <a:rPr kumimoji="1" lang="ja-JP" altLang="en-US" dirty="0" smtClean="0"/>
              <a:t> </a:t>
            </a:r>
            <a:r>
              <a:rPr kumimoji="1" lang="en-US" altLang="ja-JP" dirty="0" smtClean="0"/>
              <a:t>Package</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48</a:t>
            </a:fld>
            <a:endParaRPr lang="de-DE"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000" y="2132856"/>
            <a:ext cx="8577174" cy="4104456"/>
          </a:xfrm>
          <a:prstGeom prst="rect">
            <a:avLst/>
          </a:prstGeom>
        </p:spPr>
      </p:pic>
      <p:sp>
        <p:nvSpPr>
          <p:cNvPr id="5" name="コンテンツ プレースホルダー 3"/>
          <p:cNvSpPr>
            <a:spLocks noGrp="1"/>
          </p:cNvSpPr>
          <p:nvPr>
            <p:ph idx="1"/>
          </p:nvPr>
        </p:nvSpPr>
        <p:spPr>
          <a:xfrm>
            <a:off x="1080000" y="1556792"/>
            <a:ext cx="10776640" cy="295466"/>
          </a:xfrm>
        </p:spPr>
        <p:txBody>
          <a:bodyPr/>
          <a:lstStyle/>
          <a:p>
            <a:r>
              <a:rPr kumimoji="1" lang="ja-JP" altLang="en-US" dirty="0" smtClean="0"/>
              <a:t>トップページ→製品情報→開発環境→ソフトウェア→</a:t>
            </a:r>
            <a:r>
              <a:rPr kumimoji="1" lang="en-US" altLang="ja-JP" dirty="0" smtClean="0"/>
              <a:t>Software</a:t>
            </a:r>
            <a:r>
              <a:rPr kumimoji="1" lang="ja-JP" altLang="en-US" dirty="0" smtClean="0"/>
              <a:t> </a:t>
            </a:r>
            <a:r>
              <a:rPr kumimoji="1" lang="en-US" altLang="ja-JP" dirty="0" smtClean="0"/>
              <a:t>Package</a:t>
            </a:r>
            <a:r>
              <a:rPr kumimoji="1" lang="ja-JP" altLang="en-US" dirty="0" smtClean="0"/>
              <a:t>→</a:t>
            </a:r>
            <a:r>
              <a:rPr kumimoji="1" lang="en-US" altLang="ja-JP" dirty="0" smtClean="0"/>
              <a:t>RX</a:t>
            </a:r>
            <a:r>
              <a:rPr kumimoji="1" lang="ja-JP" altLang="en-US" dirty="0" smtClean="0"/>
              <a:t> </a:t>
            </a:r>
            <a:r>
              <a:rPr kumimoji="1" lang="en-US" altLang="ja-JP" dirty="0" smtClean="0"/>
              <a:t>Driver</a:t>
            </a:r>
            <a:r>
              <a:rPr kumimoji="1" lang="ja-JP" altLang="en-US" dirty="0" smtClean="0"/>
              <a:t> </a:t>
            </a:r>
            <a:r>
              <a:rPr kumimoji="1" lang="en-US" altLang="ja-JP" dirty="0" smtClean="0"/>
              <a:t>Package</a:t>
            </a:r>
            <a:endParaRPr kumimoji="1" lang="ja-JP" altLang="en-US" dirty="0"/>
          </a:p>
        </p:txBody>
      </p:sp>
      <p:sp>
        <p:nvSpPr>
          <p:cNvPr id="6" name="角丸四角形 5"/>
          <p:cNvSpPr/>
          <p:nvPr/>
        </p:nvSpPr>
        <p:spPr>
          <a:xfrm>
            <a:off x="8976320" y="548680"/>
            <a:ext cx="3096342" cy="8423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t>TCP/IP</a:t>
            </a:r>
            <a:r>
              <a:rPr kumimoji="1" lang="ja-JP" altLang="en-US" sz="1400" dirty="0"/>
              <a:t>も</a:t>
            </a:r>
            <a:r>
              <a:rPr kumimoji="1" lang="ja-JP" altLang="en-US" sz="1400" dirty="0" smtClean="0"/>
              <a:t>含めた</a:t>
            </a:r>
            <a:r>
              <a:rPr kumimoji="1" lang="en-US" altLang="ja-JP" sz="1400" dirty="0" smtClean="0"/>
              <a:t>RX</a:t>
            </a:r>
            <a:r>
              <a:rPr kumimoji="1" lang="ja-JP" altLang="en-US" sz="1400" dirty="0" smtClean="0"/>
              <a:t>マイコンの</a:t>
            </a:r>
            <a:endParaRPr kumimoji="1" lang="en-US" altLang="ja-JP" sz="1400" dirty="0" smtClean="0"/>
          </a:p>
          <a:p>
            <a:pPr algn="ctr"/>
            <a:r>
              <a:rPr kumimoji="1" lang="ja-JP" altLang="en-US" sz="1400" dirty="0" smtClean="0"/>
              <a:t>デバイスドライバセットです</a:t>
            </a:r>
            <a:endParaRPr kumimoji="1" lang="ja-JP" altLang="en-US" sz="1400" dirty="0"/>
          </a:p>
        </p:txBody>
      </p:sp>
    </p:spTree>
    <p:extLst>
      <p:ext uri="{BB962C8B-B14F-4D97-AF65-F5344CB8AC3E}">
        <p14:creationId xmlns:p14="http://schemas.microsoft.com/office/powerpoint/2010/main" val="12430652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480491"/>
            <a:ext cx="8520000" cy="898708"/>
          </a:xfrm>
        </p:spPr>
        <p:txBody>
          <a:bodyPr/>
          <a:lstStyle/>
          <a:p>
            <a:r>
              <a:rPr kumimoji="1" lang="ja-JP" altLang="en-US" dirty="0" smtClean="0"/>
              <a:t>情報収集ガイド：開発環境：ソフトウェア</a:t>
            </a:r>
            <a:r>
              <a:rPr kumimoji="1" lang="en-US" altLang="ja-JP" dirty="0" smtClean="0"/>
              <a:t/>
            </a:r>
            <a:br>
              <a:rPr kumimoji="1" lang="en-US" altLang="ja-JP" dirty="0" smtClean="0"/>
            </a:br>
            <a:r>
              <a:rPr kumimoji="1" lang="ja-JP" altLang="en-US" dirty="0" smtClean="0"/>
              <a:t>組み込み用</a:t>
            </a:r>
            <a:r>
              <a:rPr kumimoji="1" lang="en-US" altLang="ja-JP" dirty="0" smtClean="0"/>
              <a:t>TCP/IP</a:t>
            </a:r>
            <a:r>
              <a:rPr kumimoji="1" lang="ja-JP" altLang="en-US" dirty="0" smtClean="0"/>
              <a:t> </a:t>
            </a:r>
            <a:r>
              <a:rPr kumimoji="1" lang="en-US" altLang="ja-JP" dirty="0" smtClean="0"/>
              <a:t>M3S-T4-Tiny</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49</a:t>
            </a:fld>
            <a:endParaRPr lang="de-DE" dirty="0"/>
          </a:p>
        </p:txBody>
      </p:sp>
      <p:sp>
        <p:nvSpPr>
          <p:cNvPr id="4" name="コンテンツ プレースホルダー 3"/>
          <p:cNvSpPr>
            <a:spLocks noGrp="1"/>
          </p:cNvSpPr>
          <p:nvPr>
            <p:ph idx="1"/>
          </p:nvPr>
        </p:nvSpPr>
        <p:spPr>
          <a:xfrm>
            <a:off x="1079999" y="1518692"/>
            <a:ext cx="10992663" cy="295466"/>
          </a:xfrm>
        </p:spPr>
        <p:txBody>
          <a:bodyPr/>
          <a:lstStyle/>
          <a:p>
            <a:r>
              <a:rPr kumimoji="1" lang="ja-JP" altLang="en-US" dirty="0" smtClean="0"/>
              <a:t>トップページ→製品情報→開発環境→ソフトウェア→</a:t>
            </a:r>
            <a:r>
              <a:rPr kumimoji="1" lang="en-US" altLang="ja-JP" dirty="0" smtClean="0"/>
              <a:t>Protocol Stack</a:t>
            </a:r>
            <a:r>
              <a:rPr kumimoji="1" lang="ja-JP" altLang="en-US" dirty="0" smtClean="0"/>
              <a:t>→</a:t>
            </a:r>
            <a:r>
              <a:rPr kumimoji="1" lang="en-US" altLang="ja-JP" dirty="0"/>
              <a:t>RX</a:t>
            </a:r>
            <a:r>
              <a:rPr kumimoji="1" lang="ja-JP" altLang="en-US" dirty="0"/>
              <a:t>ファミリ用 </a:t>
            </a:r>
            <a:r>
              <a:rPr kumimoji="1" lang="en-US" altLang="ja-JP" dirty="0"/>
              <a:t>TCP/IP</a:t>
            </a:r>
            <a:r>
              <a:rPr kumimoji="1" lang="ja-JP" altLang="en-US" dirty="0"/>
              <a:t>プロトコルスタック </a:t>
            </a:r>
          </a:p>
        </p:txBody>
      </p:sp>
      <p:graphicFrame>
        <p:nvGraphicFramePr>
          <p:cNvPr id="5" name="表 4"/>
          <p:cNvGraphicFramePr>
            <a:graphicFrameLocks noGrp="1"/>
          </p:cNvGraphicFramePr>
          <p:nvPr>
            <p:extLst>
              <p:ext uri="{D42A27DB-BD31-4B8C-83A1-F6EECF244321}">
                <p14:modId xmlns:p14="http://schemas.microsoft.com/office/powerpoint/2010/main" val="1268366083"/>
              </p:ext>
            </p:extLst>
          </p:nvPr>
        </p:nvGraphicFramePr>
        <p:xfrm>
          <a:off x="5965586" y="1806724"/>
          <a:ext cx="6107077" cy="3048000"/>
        </p:xfrm>
        <a:graphic>
          <a:graphicData uri="http://schemas.openxmlformats.org/drawingml/2006/table">
            <a:tbl>
              <a:tblPr firstRow="1" bandRow="1">
                <a:tableStyleId>{5C22544A-7EE6-4342-B048-85BDC9FD1C3A}</a:tableStyleId>
              </a:tblPr>
              <a:tblGrid>
                <a:gridCol w="2573846">
                  <a:extLst>
                    <a:ext uri="{9D8B030D-6E8A-4147-A177-3AD203B41FA5}">
                      <a16:colId xmlns="" xmlns:a16="http://schemas.microsoft.com/office/drawing/2014/main" val="20000"/>
                    </a:ext>
                  </a:extLst>
                </a:gridCol>
                <a:gridCol w="3533231">
                  <a:extLst>
                    <a:ext uri="{9D8B030D-6E8A-4147-A177-3AD203B41FA5}">
                      <a16:colId xmlns="" xmlns:a16="http://schemas.microsoft.com/office/drawing/2014/main" val="20001"/>
                    </a:ext>
                  </a:extLst>
                </a:gridCol>
              </a:tblGrid>
              <a:tr h="234236">
                <a:tc>
                  <a:txBody>
                    <a:bodyPr/>
                    <a:lstStyle/>
                    <a:p>
                      <a:r>
                        <a:rPr kumimoji="1" lang="ja-JP" altLang="en-US" sz="1400" dirty="0" smtClean="0"/>
                        <a:t>モジュール名</a:t>
                      </a:r>
                      <a:endParaRPr kumimoji="1" lang="ja-JP" altLang="en-US" sz="1400" dirty="0"/>
                    </a:p>
                  </a:txBody>
                  <a:tcPr/>
                </a:tc>
                <a:tc>
                  <a:txBody>
                    <a:bodyPr/>
                    <a:lstStyle/>
                    <a:p>
                      <a:r>
                        <a:rPr kumimoji="1" lang="ja-JP" altLang="en-US" sz="1400" dirty="0" smtClean="0"/>
                        <a:t>説明</a:t>
                      </a:r>
                      <a:endParaRPr kumimoji="1" lang="ja-JP" altLang="en-US" sz="1400" dirty="0"/>
                    </a:p>
                  </a:txBody>
                  <a:tcPr/>
                </a:tc>
                <a:extLst>
                  <a:ext uri="{0D108BD9-81ED-4DB2-BD59-A6C34878D82A}">
                    <a16:rowId xmlns="" xmlns:a16="http://schemas.microsoft.com/office/drawing/2014/main" val="10000"/>
                  </a:ext>
                </a:extLst>
              </a:tr>
              <a:tr h="210812">
                <a:tc>
                  <a:txBody>
                    <a:bodyPr/>
                    <a:lstStyle/>
                    <a:p>
                      <a:r>
                        <a:rPr kumimoji="1" lang="en-US" altLang="ja-JP" sz="1200" dirty="0" smtClean="0"/>
                        <a:t>Web</a:t>
                      </a:r>
                      <a:r>
                        <a:rPr kumimoji="1" lang="ja-JP" altLang="en-US" sz="1200" dirty="0" smtClean="0"/>
                        <a:t> </a:t>
                      </a:r>
                      <a:r>
                        <a:rPr kumimoji="1" lang="en-US" altLang="ja-JP" sz="1200" dirty="0" smtClean="0"/>
                        <a:t>server</a:t>
                      </a:r>
                      <a:endParaRPr kumimoji="1" lang="ja-JP" altLang="en-US" sz="1200" dirty="0"/>
                    </a:p>
                  </a:txBody>
                  <a:tcPr/>
                </a:tc>
                <a:tc>
                  <a:txBody>
                    <a:bodyPr/>
                    <a:lstStyle/>
                    <a:p>
                      <a:r>
                        <a:rPr kumimoji="1" lang="en-US" altLang="ja-JP" sz="1200" dirty="0" smtClean="0"/>
                        <a:t>Web</a:t>
                      </a:r>
                      <a:r>
                        <a:rPr kumimoji="1" lang="ja-JP" altLang="en-US" sz="1200" dirty="0" smtClean="0"/>
                        <a:t>サーバ機能を付加します</a:t>
                      </a:r>
                      <a:endParaRPr kumimoji="1" lang="ja-JP" altLang="en-US" sz="1200" dirty="0"/>
                    </a:p>
                  </a:txBody>
                  <a:tcPr/>
                </a:tc>
                <a:extLst>
                  <a:ext uri="{0D108BD9-81ED-4DB2-BD59-A6C34878D82A}">
                    <a16:rowId xmlns="" xmlns:a16="http://schemas.microsoft.com/office/drawing/2014/main" val="10001"/>
                  </a:ext>
                </a:extLst>
              </a:tr>
              <a:tr h="210812">
                <a:tc>
                  <a:txBody>
                    <a:bodyPr/>
                    <a:lstStyle/>
                    <a:p>
                      <a:r>
                        <a:rPr kumimoji="1" lang="en-US" altLang="ja-JP" sz="1200" dirty="0" smtClean="0"/>
                        <a:t>FTP server</a:t>
                      </a:r>
                      <a:endParaRPr kumimoji="1" lang="ja-JP" altLang="en-US" sz="1200" dirty="0"/>
                    </a:p>
                  </a:txBody>
                  <a:tcPr/>
                </a:tc>
                <a:tc>
                  <a:txBody>
                    <a:bodyPr/>
                    <a:lstStyle/>
                    <a:p>
                      <a:r>
                        <a:rPr kumimoji="1" lang="en-US" altLang="ja-JP" sz="1200" dirty="0" smtClean="0"/>
                        <a:t>FTP</a:t>
                      </a:r>
                      <a:r>
                        <a:rPr kumimoji="1" lang="ja-JP" altLang="en-US" sz="1200" dirty="0" smtClean="0"/>
                        <a:t>サーバ機能を付加します</a:t>
                      </a:r>
                      <a:endParaRPr kumimoji="1" lang="ja-JP" altLang="en-US" sz="1200" dirty="0"/>
                    </a:p>
                  </a:txBody>
                  <a:tcPr/>
                </a:tc>
                <a:extLst>
                  <a:ext uri="{0D108BD9-81ED-4DB2-BD59-A6C34878D82A}">
                    <a16:rowId xmlns="" xmlns:a16="http://schemas.microsoft.com/office/drawing/2014/main" val="10002"/>
                  </a:ext>
                </a:extLst>
              </a:tr>
              <a:tr h="210812">
                <a:tc>
                  <a:txBody>
                    <a:bodyPr/>
                    <a:lstStyle/>
                    <a:p>
                      <a:r>
                        <a:rPr kumimoji="1" lang="en-US" altLang="ja-JP" sz="1200" dirty="0" smtClean="0"/>
                        <a:t>DHCP client</a:t>
                      </a:r>
                      <a:endParaRPr kumimoji="1" lang="ja-JP" altLang="en-US" sz="1200" dirty="0"/>
                    </a:p>
                  </a:txBody>
                  <a:tcPr/>
                </a:tc>
                <a:tc>
                  <a:txBody>
                    <a:bodyPr/>
                    <a:lstStyle/>
                    <a:p>
                      <a:r>
                        <a:rPr kumimoji="1" lang="en-US" altLang="ja-JP" sz="1200" dirty="0" smtClean="0"/>
                        <a:t>DHCP</a:t>
                      </a:r>
                      <a:r>
                        <a:rPr kumimoji="1" lang="ja-JP" altLang="en-US" sz="1200" dirty="0" smtClean="0"/>
                        <a:t>クライアント機能を付加します</a:t>
                      </a:r>
                      <a:endParaRPr kumimoji="1" lang="ja-JP" altLang="en-US" sz="1200" dirty="0"/>
                    </a:p>
                  </a:txBody>
                  <a:tcPr/>
                </a:tc>
                <a:extLst>
                  <a:ext uri="{0D108BD9-81ED-4DB2-BD59-A6C34878D82A}">
                    <a16:rowId xmlns="" xmlns:a16="http://schemas.microsoft.com/office/drawing/2014/main" val="10003"/>
                  </a:ext>
                </a:extLst>
              </a:tr>
              <a:tr h="210812">
                <a:tc>
                  <a:txBody>
                    <a:bodyPr/>
                    <a:lstStyle/>
                    <a:p>
                      <a:r>
                        <a:rPr kumimoji="1" lang="en-US" altLang="ja-JP" sz="1200" dirty="0" smtClean="0"/>
                        <a:t>DNS client</a:t>
                      </a:r>
                      <a:endParaRPr kumimoji="1" lang="ja-JP" altLang="en-US" sz="1200" dirty="0"/>
                    </a:p>
                  </a:txBody>
                  <a:tcPr/>
                </a:tc>
                <a:tc>
                  <a:txBody>
                    <a:bodyPr/>
                    <a:lstStyle/>
                    <a:p>
                      <a:r>
                        <a:rPr kumimoji="1" lang="en-US" altLang="ja-JP" sz="1200" dirty="0" smtClean="0"/>
                        <a:t>DNS</a:t>
                      </a:r>
                      <a:r>
                        <a:rPr kumimoji="1" lang="ja-JP" altLang="en-US" sz="1200" dirty="0" smtClean="0"/>
                        <a:t>クライアント機能を付加します</a:t>
                      </a:r>
                      <a:endParaRPr kumimoji="1" lang="ja-JP" altLang="en-US" sz="1200" dirty="0"/>
                    </a:p>
                  </a:txBody>
                  <a:tcPr/>
                </a:tc>
                <a:extLst>
                  <a:ext uri="{0D108BD9-81ED-4DB2-BD59-A6C34878D82A}">
                    <a16:rowId xmlns="" xmlns:a16="http://schemas.microsoft.com/office/drawing/2014/main" val="10004"/>
                  </a:ext>
                </a:extLst>
              </a:tr>
              <a:tr h="210812">
                <a:tc>
                  <a:txBody>
                    <a:bodyPr/>
                    <a:lstStyle/>
                    <a:p>
                      <a:r>
                        <a:rPr kumimoji="1" lang="en-US" altLang="ja-JP" sz="1200" dirty="0" smtClean="0"/>
                        <a:t>socket API wrapper</a:t>
                      </a:r>
                      <a:endParaRPr kumimoji="1" lang="ja-JP" altLang="en-US" sz="1200" dirty="0"/>
                    </a:p>
                  </a:txBody>
                  <a:tcPr/>
                </a:tc>
                <a:tc>
                  <a:txBody>
                    <a:bodyPr/>
                    <a:lstStyle/>
                    <a:p>
                      <a:r>
                        <a:rPr kumimoji="1" lang="ja-JP" altLang="en-US" sz="1200" dirty="0" smtClean="0"/>
                        <a:t>ソケット</a:t>
                      </a:r>
                      <a:r>
                        <a:rPr kumimoji="1" lang="en-US" altLang="ja-JP" sz="1200" dirty="0" smtClean="0"/>
                        <a:t>API</a:t>
                      </a:r>
                      <a:r>
                        <a:rPr kumimoji="1" lang="ja-JP" altLang="en-US" sz="1200" dirty="0" smtClean="0"/>
                        <a:t>を付加します</a:t>
                      </a:r>
                      <a:endParaRPr kumimoji="1" lang="ja-JP" altLang="en-US" sz="1200" dirty="0"/>
                    </a:p>
                  </a:txBody>
                  <a:tcPr/>
                </a:tc>
                <a:extLst>
                  <a:ext uri="{0D108BD9-81ED-4DB2-BD59-A6C34878D82A}">
                    <a16:rowId xmlns="" xmlns:a16="http://schemas.microsoft.com/office/drawing/2014/main" val="10005"/>
                  </a:ext>
                </a:extLst>
              </a:tr>
              <a:tr h="210812">
                <a:tc>
                  <a:txBody>
                    <a:bodyPr/>
                    <a:lstStyle/>
                    <a:p>
                      <a:r>
                        <a:rPr kumimoji="1" lang="en-US" altLang="ja-JP" sz="1200" dirty="0" smtClean="0"/>
                        <a:t>TCP/IP</a:t>
                      </a:r>
                      <a:endParaRPr kumimoji="1" lang="ja-JP" altLang="en-US" sz="1200" dirty="0"/>
                    </a:p>
                  </a:txBody>
                  <a:tcPr/>
                </a:tc>
                <a:tc>
                  <a:txBody>
                    <a:bodyPr/>
                    <a:lstStyle/>
                    <a:p>
                      <a:r>
                        <a:rPr kumimoji="1" lang="en-US" altLang="ja-JP" sz="1200" dirty="0" smtClean="0"/>
                        <a:t>TCP/IP</a:t>
                      </a:r>
                      <a:r>
                        <a:rPr kumimoji="1" lang="ja-JP" altLang="en-US" sz="1200" dirty="0" smtClean="0"/>
                        <a:t>機能の</a:t>
                      </a:r>
                      <a:r>
                        <a:rPr kumimoji="1" lang="en-US" altLang="ja-JP" sz="1200" dirty="0" smtClean="0"/>
                        <a:t>API</a:t>
                      </a:r>
                      <a:r>
                        <a:rPr kumimoji="1" lang="ja-JP" altLang="en-US" sz="1200" dirty="0" smtClean="0"/>
                        <a:t>を付加します</a:t>
                      </a:r>
                      <a:endParaRPr kumimoji="1" lang="ja-JP" altLang="en-US" sz="1200" dirty="0"/>
                    </a:p>
                  </a:txBody>
                  <a:tcPr/>
                </a:tc>
                <a:extLst>
                  <a:ext uri="{0D108BD9-81ED-4DB2-BD59-A6C34878D82A}">
                    <a16:rowId xmlns="" xmlns:a16="http://schemas.microsoft.com/office/drawing/2014/main" val="10006"/>
                  </a:ext>
                </a:extLst>
              </a:tr>
              <a:tr h="210812">
                <a:tc>
                  <a:txBody>
                    <a:bodyPr/>
                    <a:lstStyle/>
                    <a:p>
                      <a:r>
                        <a:rPr kumimoji="1" lang="en-US" altLang="ja-JP" sz="1200" dirty="0" smtClean="0"/>
                        <a:t>T4-Ether I/F Module</a:t>
                      </a:r>
                      <a:endParaRPr kumimoji="1" lang="ja-JP" altLang="en-US" sz="1200" dirty="0"/>
                    </a:p>
                  </a:txBody>
                  <a:tcPr/>
                </a:tc>
                <a:tc>
                  <a:txBody>
                    <a:bodyPr/>
                    <a:lstStyle/>
                    <a:p>
                      <a:r>
                        <a:rPr kumimoji="1" lang="en-US" altLang="ja-JP" sz="1200" dirty="0" smtClean="0"/>
                        <a:t>TCP/IP</a:t>
                      </a:r>
                      <a:r>
                        <a:rPr kumimoji="1" lang="ja-JP" altLang="en-US" sz="1200" dirty="0" smtClean="0"/>
                        <a:t>と</a:t>
                      </a:r>
                      <a:r>
                        <a:rPr kumimoji="1" lang="en-US" altLang="ja-JP" sz="1200" dirty="0" smtClean="0"/>
                        <a:t>Ether</a:t>
                      </a:r>
                      <a:r>
                        <a:rPr kumimoji="1" lang="ja-JP" altLang="en-US" sz="1200" dirty="0" smtClean="0"/>
                        <a:t>の</a:t>
                      </a:r>
                      <a:r>
                        <a:rPr kumimoji="1" lang="en-US" altLang="ja-JP" sz="1200" dirty="0" smtClean="0"/>
                        <a:t>I/F</a:t>
                      </a:r>
                      <a:r>
                        <a:rPr kumimoji="1" lang="ja-JP" altLang="en-US" sz="1200" dirty="0" smtClean="0"/>
                        <a:t>を整合します</a:t>
                      </a:r>
                      <a:endParaRPr kumimoji="1" lang="ja-JP" altLang="en-US" sz="1200" dirty="0"/>
                    </a:p>
                  </a:txBody>
                  <a:tcPr/>
                </a:tc>
                <a:extLst>
                  <a:ext uri="{0D108BD9-81ED-4DB2-BD59-A6C34878D82A}">
                    <a16:rowId xmlns="" xmlns:a16="http://schemas.microsoft.com/office/drawing/2014/main" val="10007"/>
                  </a:ext>
                </a:extLst>
              </a:tr>
              <a:tr h="210812">
                <a:tc>
                  <a:txBody>
                    <a:bodyPr/>
                    <a:lstStyle/>
                    <a:p>
                      <a:r>
                        <a:rPr kumimoji="1" lang="en-US" altLang="ja-JP" sz="1200" dirty="0" smtClean="0"/>
                        <a:t>Ether Module</a:t>
                      </a:r>
                      <a:endParaRPr kumimoji="1" lang="ja-JP" altLang="en-US" sz="1200" dirty="0"/>
                    </a:p>
                  </a:txBody>
                  <a:tcPr/>
                </a:tc>
                <a:tc>
                  <a:txBody>
                    <a:bodyPr/>
                    <a:lstStyle/>
                    <a:p>
                      <a:r>
                        <a:rPr kumimoji="1" lang="en-US" altLang="ja-JP" sz="1200" dirty="0" smtClean="0"/>
                        <a:t>Ether</a:t>
                      </a:r>
                      <a:r>
                        <a:rPr kumimoji="1" lang="ja-JP" altLang="en-US" sz="1200" dirty="0" smtClean="0"/>
                        <a:t>を使用するための</a:t>
                      </a:r>
                      <a:r>
                        <a:rPr kumimoji="1" lang="en-US" altLang="ja-JP" sz="1200" dirty="0" smtClean="0"/>
                        <a:t>API</a:t>
                      </a:r>
                      <a:r>
                        <a:rPr kumimoji="1" lang="ja-JP" altLang="en-US" sz="1200" dirty="0" err="1" smtClean="0"/>
                        <a:t>を提</a:t>
                      </a:r>
                      <a:r>
                        <a:rPr kumimoji="1" lang="ja-JP" altLang="en-US" sz="1200" dirty="0" smtClean="0"/>
                        <a:t>供します</a:t>
                      </a:r>
                      <a:endParaRPr kumimoji="1" lang="ja-JP" altLang="en-US" sz="1200" dirty="0"/>
                    </a:p>
                  </a:txBody>
                  <a:tcPr/>
                </a:tc>
                <a:extLst>
                  <a:ext uri="{0D108BD9-81ED-4DB2-BD59-A6C34878D82A}">
                    <a16:rowId xmlns="" xmlns:a16="http://schemas.microsoft.com/office/drawing/2014/main" val="10008"/>
                  </a:ext>
                </a:extLst>
              </a:tr>
              <a:tr h="210812">
                <a:tc>
                  <a:txBody>
                    <a:bodyPr/>
                    <a:lstStyle/>
                    <a:p>
                      <a:r>
                        <a:rPr kumimoji="1" lang="en-US" altLang="ja-JP" sz="1200" dirty="0" smtClean="0"/>
                        <a:t>CMT Module</a:t>
                      </a:r>
                      <a:endParaRPr kumimoji="1" lang="ja-JP" altLang="en-US" sz="1200" dirty="0"/>
                    </a:p>
                  </a:txBody>
                  <a:tcPr/>
                </a:tc>
                <a:tc>
                  <a:txBody>
                    <a:bodyPr/>
                    <a:lstStyle/>
                    <a:p>
                      <a:r>
                        <a:rPr kumimoji="1" lang="en-US" altLang="ja-JP" sz="1200" dirty="0" smtClean="0"/>
                        <a:t>CMT</a:t>
                      </a:r>
                      <a:r>
                        <a:rPr kumimoji="1" lang="ja-JP" altLang="en-US" sz="1200" dirty="0" smtClean="0"/>
                        <a:t>を使用するための</a:t>
                      </a:r>
                      <a:r>
                        <a:rPr kumimoji="1" lang="en-US" altLang="ja-JP" sz="1200" dirty="0" smtClean="0"/>
                        <a:t>API</a:t>
                      </a:r>
                      <a:r>
                        <a:rPr kumimoji="1" lang="ja-JP" altLang="en-US" sz="1200" dirty="0" err="1" smtClean="0"/>
                        <a:t>を提</a:t>
                      </a:r>
                      <a:r>
                        <a:rPr kumimoji="1" lang="ja-JP" altLang="en-US" sz="1200" dirty="0" smtClean="0"/>
                        <a:t>供します</a:t>
                      </a:r>
                      <a:endParaRPr kumimoji="1" lang="ja-JP" altLang="en-US" sz="1200" dirty="0"/>
                    </a:p>
                  </a:txBody>
                  <a:tcPr/>
                </a:tc>
                <a:extLst>
                  <a:ext uri="{0D108BD9-81ED-4DB2-BD59-A6C34878D82A}">
                    <a16:rowId xmlns="" xmlns:a16="http://schemas.microsoft.com/office/drawing/2014/main" val="10009"/>
                  </a:ext>
                </a:extLst>
              </a:tr>
              <a:tr h="210812">
                <a:tc>
                  <a:txBody>
                    <a:bodyPr/>
                    <a:lstStyle/>
                    <a:p>
                      <a:r>
                        <a:rPr kumimoji="1" lang="en-US" altLang="ja-JP" sz="1200" dirty="0" smtClean="0"/>
                        <a:t>BSP</a:t>
                      </a:r>
                      <a:endParaRPr kumimoji="1" lang="ja-JP" altLang="en-US" sz="1200" dirty="0"/>
                    </a:p>
                  </a:txBody>
                  <a:tcPr/>
                </a:tc>
                <a:tc>
                  <a:txBody>
                    <a:bodyPr/>
                    <a:lstStyle/>
                    <a:p>
                      <a:r>
                        <a:rPr kumimoji="0" lang="ja-JP" altLang="en-US" sz="1200" dirty="0" smtClean="0">
                          <a:effectLst/>
                        </a:rPr>
                        <a:t>システム基本機能を提供します</a:t>
                      </a:r>
                      <a:endParaRPr kumimoji="1" lang="ja-JP" altLang="en-US" sz="1200" dirty="0"/>
                    </a:p>
                  </a:txBody>
                  <a:tcPr/>
                </a:tc>
                <a:extLst>
                  <a:ext uri="{0D108BD9-81ED-4DB2-BD59-A6C34878D82A}">
                    <a16:rowId xmlns="" xmlns:a16="http://schemas.microsoft.com/office/drawing/2014/main" val="10010"/>
                  </a:ext>
                </a:extLst>
              </a:tr>
            </a:tbl>
          </a:graphicData>
        </a:graphic>
      </p:graphicFrame>
      <p:sp>
        <p:nvSpPr>
          <p:cNvPr id="8" name="正方形/長方形 7"/>
          <p:cNvSpPr/>
          <p:nvPr/>
        </p:nvSpPr>
        <p:spPr>
          <a:xfrm>
            <a:off x="1050925" y="2320131"/>
            <a:ext cx="4541019" cy="31684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dirty="0" smtClean="0"/>
          </a:p>
          <a:p>
            <a:pPr algn="ctr"/>
            <a:endParaRPr kumimoji="1" lang="en-US" altLang="ja-JP" dirty="0"/>
          </a:p>
          <a:p>
            <a:pPr algn="ctr"/>
            <a:endParaRPr kumimoji="1" lang="en-US" altLang="ja-JP" dirty="0" smtClean="0"/>
          </a:p>
          <a:p>
            <a:pPr algn="ctr"/>
            <a:endParaRPr kumimoji="1" lang="en-US" altLang="ja-JP" dirty="0"/>
          </a:p>
          <a:p>
            <a:pPr algn="ctr"/>
            <a:endParaRPr kumimoji="1" lang="en-US" altLang="ja-JP" dirty="0" smtClean="0"/>
          </a:p>
          <a:p>
            <a:pPr algn="ctr"/>
            <a:endParaRPr kumimoji="1" lang="en-US" altLang="ja-JP" dirty="0"/>
          </a:p>
          <a:p>
            <a:pPr algn="ctr"/>
            <a:endParaRPr kumimoji="1" lang="en-US" altLang="ja-JP" dirty="0" smtClean="0"/>
          </a:p>
          <a:p>
            <a:pPr algn="ctr"/>
            <a:endParaRPr kumimoji="1" lang="en-US" altLang="ja-JP" dirty="0"/>
          </a:p>
          <a:p>
            <a:pPr algn="ctr"/>
            <a:endParaRPr kumimoji="1" lang="en-US" altLang="ja-JP" dirty="0" smtClean="0"/>
          </a:p>
          <a:p>
            <a:pPr algn="ctr"/>
            <a:endParaRPr kumimoji="1" lang="en-US" altLang="ja-JP" dirty="0"/>
          </a:p>
          <a:p>
            <a:pPr algn="ctr"/>
            <a:endParaRPr kumimoji="1" lang="en-US" altLang="ja-JP" dirty="0" smtClean="0"/>
          </a:p>
          <a:p>
            <a:pPr algn="ctr"/>
            <a:r>
              <a:rPr kumimoji="1" lang="en-US" altLang="ja-JP" dirty="0" smtClean="0"/>
              <a:t>Firmware Integration Technology (FIT)</a:t>
            </a:r>
            <a:endParaRPr kumimoji="1" lang="ja-JP" altLang="en-US" dirty="0"/>
          </a:p>
        </p:txBody>
      </p:sp>
      <p:sp>
        <p:nvSpPr>
          <p:cNvPr id="9" name="正方形/長方形 8"/>
          <p:cNvSpPr/>
          <p:nvPr/>
        </p:nvSpPr>
        <p:spPr>
          <a:xfrm>
            <a:off x="1050926" y="5584058"/>
            <a:ext cx="4541018" cy="6913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dirty="0" smtClean="0"/>
          </a:p>
          <a:p>
            <a:pPr algn="ctr"/>
            <a:endParaRPr kumimoji="1" lang="en-US" altLang="ja-JP" dirty="0" smtClean="0"/>
          </a:p>
          <a:p>
            <a:pPr algn="ctr"/>
            <a:r>
              <a:rPr kumimoji="1" lang="en-US" altLang="ja-JP" dirty="0" smtClean="0"/>
              <a:t>RX64M/RX71M/RX63N/RX62N </a:t>
            </a:r>
            <a:r>
              <a:rPr kumimoji="1" lang="en-US" altLang="ja-JP" dirty="0" err="1" smtClean="0"/>
              <a:t>etc</a:t>
            </a:r>
            <a:endParaRPr kumimoji="1" lang="ja-JP" altLang="en-US" dirty="0"/>
          </a:p>
        </p:txBody>
      </p:sp>
      <p:cxnSp>
        <p:nvCxnSpPr>
          <p:cNvPr id="10" name="直線コネクタ 9"/>
          <p:cNvCxnSpPr/>
          <p:nvPr/>
        </p:nvCxnSpPr>
        <p:spPr>
          <a:xfrm flipV="1">
            <a:off x="479376" y="5506090"/>
            <a:ext cx="5112568" cy="111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flipV="1">
            <a:off x="911424" y="5088365"/>
            <a:ext cx="0" cy="4320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a:off x="911424" y="5520413"/>
            <a:ext cx="0" cy="4320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角丸四角形 12"/>
          <p:cNvSpPr/>
          <p:nvPr/>
        </p:nvSpPr>
        <p:spPr>
          <a:xfrm>
            <a:off x="3575719" y="5704608"/>
            <a:ext cx="1611103" cy="24467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t>CMT</a:t>
            </a:r>
            <a:endParaRPr kumimoji="1" lang="ja-JP" altLang="en-US" sz="1400" dirty="0"/>
          </a:p>
        </p:txBody>
      </p:sp>
      <p:sp>
        <p:nvSpPr>
          <p:cNvPr id="14" name="角丸四角形 13"/>
          <p:cNvSpPr/>
          <p:nvPr/>
        </p:nvSpPr>
        <p:spPr>
          <a:xfrm>
            <a:off x="1089026" y="4928981"/>
            <a:ext cx="4097796" cy="300219"/>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t>BSP(Board Support Package)</a:t>
            </a:r>
          </a:p>
        </p:txBody>
      </p:sp>
      <p:sp>
        <p:nvSpPr>
          <p:cNvPr id="15" name="角丸四角形 14"/>
          <p:cNvSpPr/>
          <p:nvPr/>
        </p:nvSpPr>
        <p:spPr>
          <a:xfrm>
            <a:off x="3583834" y="4393855"/>
            <a:ext cx="1602989" cy="47045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t>CMT </a:t>
            </a:r>
          </a:p>
          <a:p>
            <a:pPr algn="ctr"/>
            <a:r>
              <a:rPr kumimoji="1" lang="en-US" altLang="ja-JP" sz="1400" dirty="0" smtClean="0"/>
              <a:t>Module</a:t>
            </a:r>
            <a:endParaRPr kumimoji="1" lang="ja-JP" altLang="en-US" sz="1400" dirty="0"/>
          </a:p>
        </p:txBody>
      </p:sp>
      <p:sp>
        <p:nvSpPr>
          <p:cNvPr id="16" name="角丸四角形 15"/>
          <p:cNvSpPr/>
          <p:nvPr/>
        </p:nvSpPr>
        <p:spPr>
          <a:xfrm>
            <a:off x="1113357" y="5704606"/>
            <a:ext cx="1118544" cy="240501"/>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t>Ether</a:t>
            </a:r>
            <a:endParaRPr kumimoji="1" lang="ja-JP" altLang="en-US" sz="1400" dirty="0"/>
          </a:p>
        </p:txBody>
      </p:sp>
      <p:sp>
        <p:nvSpPr>
          <p:cNvPr id="17" name="角丸四角形 16"/>
          <p:cNvSpPr/>
          <p:nvPr/>
        </p:nvSpPr>
        <p:spPr>
          <a:xfrm>
            <a:off x="1092314" y="4393855"/>
            <a:ext cx="2352781" cy="470449"/>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t>Ether Module</a:t>
            </a:r>
            <a:endParaRPr kumimoji="1" lang="ja-JP" altLang="en-US" sz="1400" dirty="0"/>
          </a:p>
        </p:txBody>
      </p:sp>
      <p:sp>
        <p:nvSpPr>
          <p:cNvPr id="18" name="角丸四角形 17"/>
          <p:cNvSpPr/>
          <p:nvPr/>
        </p:nvSpPr>
        <p:spPr>
          <a:xfrm>
            <a:off x="1109606" y="2493425"/>
            <a:ext cx="974526" cy="455555"/>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t>Web server</a:t>
            </a:r>
            <a:endParaRPr kumimoji="1" lang="ja-JP" altLang="en-US" sz="1400" dirty="0"/>
          </a:p>
        </p:txBody>
      </p:sp>
      <p:sp>
        <p:nvSpPr>
          <p:cNvPr id="19" name="角丸四角形 18"/>
          <p:cNvSpPr/>
          <p:nvPr/>
        </p:nvSpPr>
        <p:spPr>
          <a:xfrm>
            <a:off x="1113357" y="3350232"/>
            <a:ext cx="4086315" cy="27703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t>TCP/IP (ITRON TCP/IP API)</a:t>
            </a:r>
            <a:endParaRPr kumimoji="1" lang="ja-JP" altLang="en-US" sz="1400" dirty="0"/>
          </a:p>
        </p:txBody>
      </p:sp>
      <p:sp>
        <p:nvSpPr>
          <p:cNvPr id="20" name="角丸四角形 19"/>
          <p:cNvSpPr/>
          <p:nvPr/>
        </p:nvSpPr>
        <p:spPr>
          <a:xfrm>
            <a:off x="1107614" y="3002248"/>
            <a:ext cx="4097799" cy="27385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t>socket API wrapper</a:t>
            </a:r>
            <a:endParaRPr kumimoji="1" lang="ja-JP" altLang="en-US" sz="1400" dirty="0"/>
          </a:p>
        </p:txBody>
      </p:sp>
      <p:sp>
        <p:nvSpPr>
          <p:cNvPr id="21" name="角丸四角形 20"/>
          <p:cNvSpPr/>
          <p:nvPr/>
        </p:nvSpPr>
        <p:spPr>
          <a:xfrm>
            <a:off x="1089026" y="4013942"/>
            <a:ext cx="4097796" cy="297323"/>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t>T4-Ether I/F Module</a:t>
            </a:r>
            <a:endParaRPr kumimoji="1" lang="ja-JP" altLang="en-US" sz="1400" dirty="0"/>
          </a:p>
        </p:txBody>
      </p:sp>
      <p:sp>
        <p:nvSpPr>
          <p:cNvPr id="22" name="角丸四角形 21"/>
          <p:cNvSpPr/>
          <p:nvPr/>
        </p:nvSpPr>
        <p:spPr>
          <a:xfrm>
            <a:off x="2156139" y="2493425"/>
            <a:ext cx="974526" cy="455555"/>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t>FTP</a:t>
            </a:r>
          </a:p>
          <a:p>
            <a:pPr algn="ctr"/>
            <a:r>
              <a:rPr kumimoji="1" lang="en-US" altLang="ja-JP" sz="1400" dirty="0" smtClean="0"/>
              <a:t>server</a:t>
            </a:r>
            <a:endParaRPr kumimoji="1" lang="ja-JP" altLang="en-US" sz="1400" dirty="0"/>
          </a:p>
        </p:txBody>
      </p:sp>
      <p:sp>
        <p:nvSpPr>
          <p:cNvPr id="23" name="角丸四角形 22"/>
          <p:cNvSpPr/>
          <p:nvPr/>
        </p:nvSpPr>
        <p:spPr>
          <a:xfrm>
            <a:off x="3201878" y="2493425"/>
            <a:ext cx="974526" cy="455555"/>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t>DHCP</a:t>
            </a:r>
          </a:p>
          <a:p>
            <a:pPr algn="ctr"/>
            <a:r>
              <a:rPr kumimoji="1" lang="en-US" altLang="ja-JP" sz="1400" dirty="0" smtClean="0"/>
              <a:t>client</a:t>
            </a:r>
            <a:endParaRPr kumimoji="1" lang="ja-JP" altLang="en-US" sz="1400" dirty="0"/>
          </a:p>
        </p:txBody>
      </p:sp>
      <p:sp>
        <p:nvSpPr>
          <p:cNvPr id="24" name="角丸四角形 23"/>
          <p:cNvSpPr/>
          <p:nvPr/>
        </p:nvSpPr>
        <p:spPr>
          <a:xfrm>
            <a:off x="4232878" y="2493425"/>
            <a:ext cx="974526" cy="455555"/>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t>DNS</a:t>
            </a:r>
          </a:p>
          <a:p>
            <a:pPr algn="ctr"/>
            <a:r>
              <a:rPr kumimoji="1" lang="en-US" altLang="ja-JP" sz="1400" dirty="0" smtClean="0"/>
              <a:t>client</a:t>
            </a:r>
            <a:endParaRPr kumimoji="1" lang="ja-JP" altLang="en-US" sz="1400" dirty="0"/>
          </a:p>
        </p:txBody>
      </p:sp>
      <p:sp>
        <p:nvSpPr>
          <p:cNvPr id="25" name="角丸四角形 24"/>
          <p:cNvSpPr/>
          <p:nvPr/>
        </p:nvSpPr>
        <p:spPr>
          <a:xfrm>
            <a:off x="1089027" y="2049886"/>
            <a:ext cx="4502918" cy="22698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solidFill>
                  <a:schemeClr val="tx1"/>
                </a:solidFill>
              </a:rPr>
              <a:t>Application</a:t>
            </a:r>
            <a:endParaRPr kumimoji="1" lang="ja-JP" altLang="en-US" sz="1400" dirty="0">
              <a:solidFill>
                <a:schemeClr val="tx1"/>
              </a:solidFill>
            </a:endParaRPr>
          </a:p>
        </p:txBody>
      </p:sp>
      <p:sp>
        <p:nvSpPr>
          <p:cNvPr id="26" name="テキスト ボックス 25"/>
          <p:cNvSpPr txBox="1"/>
          <p:nvPr/>
        </p:nvSpPr>
        <p:spPr>
          <a:xfrm>
            <a:off x="263352" y="5136758"/>
            <a:ext cx="665567" cy="369332"/>
          </a:xfrm>
          <a:prstGeom prst="rect">
            <a:avLst/>
          </a:prstGeom>
          <a:noFill/>
        </p:spPr>
        <p:txBody>
          <a:bodyPr wrap="none" rtlCol="0">
            <a:spAutoFit/>
          </a:bodyPr>
          <a:lstStyle/>
          <a:p>
            <a:r>
              <a:rPr kumimoji="1" lang="en-US" altLang="ja-JP" dirty="0" smtClean="0"/>
              <a:t>S/W</a:t>
            </a:r>
            <a:endParaRPr kumimoji="1" lang="ja-JP" altLang="en-US" dirty="0"/>
          </a:p>
        </p:txBody>
      </p:sp>
      <p:sp>
        <p:nvSpPr>
          <p:cNvPr id="27" name="テキスト ボックス 26"/>
          <p:cNvSpPr txBox="1"/>
          <p:nvPr/>
        </p:nvSpPr>
        <p:spPr>
          <a:xfrm>
            <a:off x="263352" y="5517232"/>
            <a:ext cx="691215" cy="369332"/>
          </a:xfrm>
          <a:prstGeom prst="rect">
            <a:avLst/>
          </a:prstGeom>
          <a:noFill/>
        </p:spPr>
        <p:txBody>
          <a:bodyPr wrap="none" rtlCol="0">
            <a:spAutoFit/>
          </a:bodyPr>
          <a:lstStyle/>
          <a:p>
            <a:r>
              <a:rPr kumimoji="1" lang="en-US" altLang="ja-JP" dirty="0" smtClean="0"/>
              <a:t>H/W</a:t>
            </a:r>
            <a:endParaRPr kumimoji="1" lang="ja-JP" altLang="en-US" dirty="0"/>
          </a:p>
        </p:txBody>
      </p:sp>
      <p:sp>
        <p:nvSpPr>
          <p:cNvPr id="28" name="角丸四角形 27"/>
          <p:cNvSpPr/>
          <p:nvPr/>
        </p:nvSpPr>
        <p:spPr>
          <a:xfrm>
            <a:off x="2326552" y="5704607"/>
            <a:ext cx="1118544" cy="23897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t>SDHI</a:t>
            </a:r>
            <a:endParaRPr kumimoji="1" lang="ja-JP" altLang="en-US" sz="1400" dirty="0"/>
          </a:p>
        </p:txBody>
      </p:sp>
      <p:sp>
        <p:nvSpPr>
          <p:cNvPr id="29" name="角丸四角形 28"/>
          <p:cNvSpPr/>
          <p:nvPr/>
        </p:nvSpPr>
        <p:spPr>
          <a:xfrm>
            <a:off x="6606856" y="5229200"/>
            <a:ext cx="4824536"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モジュールの使用方法を示したサンプルはモジュールに同梱されています</a:t>
            </a:r>
            <a:endParaRPr kumimoji="1" lang="ja-JP" altLang="en-US" dirty="0"/>
          </a:p>
        </p:txBody>
      </p:sp>
    </p:spTree>
    <p:extLst>
      <p:ext uri="{BB962C8B-B14F-4D97-AF65-F5344CB8AC3E}">
        <p14:creationId xmlns:p14="http://schemas.microsoft.com/office/powerpoint/2010/main" val="9555601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10344592" cy="455509"/>
          </a:xfrm>
        </p:spPr>
        <p:txBody>
          <a:bodyPr/>
          <a:lstStyle/>
          <a:p>
            <a:r>
              <a:rPr kumimoji="1" lang="ja-JP" altLang="en-US" dirty="0" smtClean="0"/>
              <a:t>目次</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5</a:t>
            </a:fld>
            <a:endParaRPr lang="de-DE" dirty="0"/>
          </a:p>
        </p:txBody>
      </p:sp>
      <p:sp>
        <p:nvSpPr>
          <p:cNvPr id="4" name="コンテンツ プレースホルダー 3"/>
          <p:cNvSpPr>
            <a:spLocks noGrp="1"/>
          </p:cNvSpPr>
          <p:nvPr>
            <p:ph idx="1"/>
          </p:nvPr>
        </p:nvSpPr>
        <p:spPr>
          <a:xfrm>
            <a:off x="1199456" y="1556792"/>
            <a:ext cx="9145016" cy="2272417"/>
          </a:xfrm>
        </p:spPr>
        <p:txBody>
          <a:bodyPr/>
          <a:lstStyle/>
          <a:p>
            <a:pPr marL="177800" lvl="2" indent="0">
              <a:lnSpc>
                <a:spcPct val="100000"/>
              </a:lnSpc>
              <a:buNone/>
            </a:pPr>
            <a:r>
              <a:rPr kumimoji="1" lang="ja-JP" altLang="en-US" sz="2400" dirty="0" smtClean="0"/>
              <a:t>第</a:t>
            </a:r>
            <a:r>
              <a:rPr kumimoji="1" lang="en-US" altLang="ja-JP" sz="2400" dirty="0"/>
              <a:t>3</a:t>
            </a:r>
            <a:r>
              <a:rPr kumimoji="1" lang="ja-JP" altLang="en-US" sz="2400" dirty="0" smtClean="0"/>
              <a:t>章</a:t>
            </a:r>
            <a:r>
              <a:rPr kumimoji="1" lang="ja-JP" altLang="en-US" sz="2400" dirty="0"/>
              <a:t>　演習準備</a:t>
            </a:r>
            <a:endParaRPr kumimoji="1" lang="ja-JP" altLang="en-US" sz="2400" dirty="0" smtClean="0"/>
          </a:p>
          <a:p>
            <a:pPr marL="177800" lvl="2" indent="0">
              <a:lnSpc>
                <a:spcPct val="100000"/>
              </a:lnSpc>
              <a:buNone/>
            </a:pPr>
            <a:r>
              <a:rPr kumimoji="1" lang="ja-JP" altLang="en-US" sz="1100" dirty="0"/>
              <a:t>　</a:t>
            </a:r>
            <a:r>
              <a:rPr kumimoji="1" lang="ja-JP" altLang="en-US" sz="1100" dirty="0" smtClean="0"/>
              <a:t>実機</a:t>
            </a:r>
            <a:r>
              <a:rPr kumimoji="1" lang="ja-JP" altLang="en-US" sz="1100" dirty="0"/>
              <a:t>環境の確認</a:t>
            </a:r>
          </a:p>
          <a:p>
            <a:pPr marL="177800" lvl="2" indent="0">
              <a:lnSpc>
                <a:spcPct val="100000"/>
              </a:lnSpc>
              <a:buNone/>
            </a:pPr>
            <a:r>
              <a:rPr kumimoji="1" lang="ja-JP" altLang="en-US" sz="1100" dirty="0"/>
              <a:t>　</a:t>
            </a:r>
            <a:r>
              <a:rPr kumimoji="1" lang="en-US" altLang="ja-JP" sz="1100" dirty="0" smtClean="0"/>
              <a:t>TCP/IP</a:t>
            </a:r>
            <a:r>
              <a:rPr kumimoji="1" lang="ja-JP" altLang="en-US" sz="1100" dirty="0"/>
              <a:t>の組み立て済みサンプルの動作確認</a:t>
            </a:r>
          </a:p>
          <a:p>
            <a:pPr marL="177800" lvl="2" indent="0">
              <a:lnSpc>
                <a:spcPct val="100000"/>
              </a:lnSpc>
              <a:buNone/>
            </a:pPr>
            <a:r>
              <a:rPr kumimoji="1" lang="ja-JP" altLang="en-US" sz="1100" dirty="0"/>
              <a:t>　</a:t>
            </a:r>
            <a:r>
              <a:rPr kumimoji="1" lang="en-US" altLang="ja-JP" sz="1100" dirty="0" smtClean="0"/>
              <a:t>RX</a:t>
            </a:r>
            <a:r>
              <a:rPr kumimoji="1" lang="ja-JP" altLang="en-US" sz="1100" dirty="0"/>
              <a:t>マイコンデバイスドライバ使用方法</a:t>
            </a:r>
          </a:p>
          <a:p>
            <a:pPr marL="177800" lvl="2" indent="0">
              <a:lnSpc>
                <a:spcPct val="100000"/>
              </a:lnSpc>
              <a:buNone/>
            </a:pPr>
            <a:r>
              <a:rPr kumimoji="1" lang="ja-JP" altLang="en-US" sz="1100" dirty="0"/>
              <a:t>　</a:t>
            </a:r>
            <a:r>
              <a:rPr kumimoji="1" lang="en-US" altLang="ja-JP" sz="1100" dirty="0" smtClean="0"/>
              <a:t>TCP/IP</a:t>
            </a:r>
            <a:r>
              <a:rPr kumimoji="1" lang="ja-JP" altLang="en-US" sz="1100" dirty="0"/>
              <a:t>の組み込み方法と動作</a:t>
            </a:r>
            <a:r>
              <a:rPr kumimoji="1" lang="ja-JP" altLang="en-US" sz="1100" dirty="0" smtClean="0"/>
              <a:t>確認</a:t>
            </a:r>
            <a:endParaRPr kumimoji="1" lang="en-US" altLang="ja-JP" sz="1100" dirty="0" smtClean="0"/>
          </a:p>
          <a:p>
            <a:pPr marL="177800" lvl="2" indent="0">
              <a:lnSpc>
                <a:spcPct val="100000"/>
              </a:lnSpc>
              <a:buNone/>
            </a:pPr>
            <a:r>
              <a:rPr kumimoji="1" lang="ja-JP" altLang="en-US" sz="1100" dirty="0"/>
              <a:t>　</a:t>
            </a:r>
            <a:r>
              <a:rPr kumimoji="1" lang="en-US" altLang="ja-JP" sz="1100" dirty="0" smtClean="0"/>
              <a:t>SCI(UART)</a:t>
            </a:r>
            <a:r>
              <a:rPr kumimoji="1" lang="ja-JP" altLang="en-US" sz="1100" dirty="0" smtClean="0"/>
              <a:t>の組込み方法と動作確認</a:t>
            </a:r>
            <a:endParaRPr kumimoji="1" lang="ja-JP" altLang="en-US" sz="1100" dirty="0"/>
          </a:p>
          <a:p>
            <a:pPr marL="177800" lvl="2" indent="0">
              <a:lnSpc>
                <a:spcPct val="100000"/>
              </a:lnSpc>
              <a:buNone/>
            </a:pPr>
            <a:r>
              <a:rPr kumimoji="1" lang="ja-JP" altLang="en-US" sz="1100" dirty="0"/>
              <a:t>　</a:t>
            </a:r>
            <a:r>
              <a:rPr kumimoji="1" lang="en-US" altLang="ja-JP" sz="1100" dirty="0" smtClean="0"/>
              <a:t>CS</a:t>
            </a:r>
            <a:r>
              <a:rPr kumimoji="1" lang="en-US" altLang="ja-JP" sz="1100" dirty="0"/>
              <a:t>+</a:t>
            </a:r>
            <a:r>
              <a:rPr kumimoji="1" lang="ja-JP" altLang="en-US" sz="1100" dirty="0" err="1"/>
              <a:t>への</a:t>
            </a:r>
            <a:r>
              <a:rPr kumimoji="1" lang="ja-JP" altLang="en-US" sz="1100" dirty="0" smtClean="0"/>
              <a:t>プロジェクトコンバート</a:t>
            </a:r>
            <a:endParaRPr kumimoji="1" lang="en-US" altLang="ja-JP" sz="1100" dirty="0" smtClean="0"/>
          </a:p>
          <a:p>
            <a:pPr marL="177800" lvl="2" indent="0">
              <a:lnSpc>
                <a:spcPct val="100000"/>
              </a:lnSpc>
              <a:buNone/>
            </a:pPr>
            <a:r>
              <a:rPr kumimoji="1" lang="ja-JP" altLang="en-US" sz="1100" dirty="0" smtClean="0"/>
              <a:t>　</a:t>
            </a:r>
            <a:r>
              <a:rPr kumimoji="1" lang="en-US" altLang="ja-JP" sz="1100" dirty="0"/>
              <a:t>Wireshark</a:t>
            </a:r>
            <a:r>
              <a:rPr kumimoji="1" lang="ja-JP" altLang="en-US" sz="1100" dirty="0"/>
              <a:t>の動作確認</a:t>
            </a:r>
          </a:p>
        </p:txBody>
      </p:sp>
    </p:spTree>
    <p:extLst>
      <p:ext uri="{BB962C8B-B14F-4D97-AF65-F5344CB8AC3E}">
        <p14:creationId xmlns:p14="http://schemas.microsoft.com/office/powerpoint/2010/main" val="225498080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lang="ja-JP" altLang="en-US" dirty="0"/>
              <a:t>他社ネットワーク関連ツール紹介</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50</a:t>
            </a:fld>
            <a:endParaRPr lang="de-DE" dirty="0"/>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384" y="1700808"/>
            <a:ext cx="6560925" cy="3312368"/>
          </a:xfrm>
          <a:prstGeom prst="rect">
            <a:avLst/>
          </a:prstGeom>
        </p:spPr>
      </p:pic>
      <p:sp>
        <p:nvSpPr>
          <p:cNvPr id="7" name="テキスト ボックス 6"/>
          <p:cNvSpPr txBox="1"/>
          <p:nvPr/>
        </p:nvSpPr>
        <p:spPr>
          <a:xfrm>
            <a:off x="7090506" y="2204864"/>
            <a:ext cx="4880247" cy="3416320"/>
          </a:xfrm>
          <a:prstGeom prst="rect">
            <a:avLst/>
          </a:prstGeom>
          <a:noFill/>
        </p:spPr>
        <p:txBody>
          <a:bodyPr wrap="none" rtlCol="0">
            <a:spAutoFit/>
          </a:bodyPr>
          <a:lstStyle/>
          <a:p>
            <a:r>
              <a:rPr kumimoji="1" lang="ja-JP" altLang="en-US" dirty="0" smtClean="0"/>
              <a:t>夥しい数の対応プロトコル</a:t>
            </a:r>
            <a:endParaRPr kumimoji="1" lang="en-US" altLang="ja-JP" dirty="0" smtClean="0"/>
          </a:p>
          <a:p>
            <a:r>
              <a:rPr kumimoji="1" lang="ja-JP" altLang="en-US" dirty="0" smtClean="0"/>
              <a:t>・</a:t>
            </a:r>
            <a:r>
              <a:rPr kumimoji="1" lang="en-US" altLang="ja-JP" dirty="0" smtClean="0"/>
              <a:t>TCP/IP</a:t>
            </a:r>
            <a:r>
              <a:rPr kumimoji="1" lang="ja-JP" altLang="en-US" dirty="0" smtClean="0"/>
              <a:t>をはじ</a:t>
            </a:r>
            <a:r>
              <a:rPr kumimoji="1" lang="ja-JP" altLang="en-US" dirty="0"/>
              <a:t>め</a:t>
            </a:r>
            <a:r>
              <a:rPr kumimoji="1" lang="ja-JP" altLang="en-US" dirty="0" smtClean="0"/>
              <a:t>世界中のプロトコルを網羅</a:t>
            </a:r>
            <a:endParaRPr kumimoji="1" lang="en-US" altLang="ja-JP" dirty="0" smtClean="0"/>
          </a:p>
          <a:p>
            <a:endParaRPr kumimoji="1" lang="en-US" altLang="ja-JP" dirty="0"/>
          </a:p>
          <a:p>
            <a:r>
              <a:rPr kumimoji="1" lang="ja-JP" altLang="en-US" dirty="0" smtClean="0"/>
              <a:t>優れた入手性</a:t>
            </a:r>
            <a:endParaRPr kumimoji="1" lang="en-US" altLang="ja-JP" dirty="0" smtClean="0"/>
          </a:p>
          <a:p>
            <a:r>
              <a:rPr kumimoji="1" lang="ja-JP" altLang="en-US" dirty="0" smtClean="0"/>
              <a:t>・世界中のエンジニアが使っている</a:t>
            </a:r>
            <a:endParaRPr kumimoji="1" lang="en-US" altLang="ja-JP" dirty="0" smtClean="0"/>
          </a:p>
          <a:p>
            <a:r>
              <a:rPr kumimoji="1" lang="ja-JP" altLang="en-US" dirty="0" smtClean="0"/>
              <a:t>・国内企業でも皆使っている</a:t>
            </a:r>
            <a:endParaRPr kumimoji="1" lang="en-US" altLang="ja-JP" dirty="0" smtClean="0"/>
          </a:p>
          <a:p>
            <a:r>
              <a:rPr kumimoji="1" lang="ja-JP" altLang="en-US" dirty="0" smtClean="0"/>
              <a:t>・無料</a:t>
            </a:r>
            <a:endParaRPr kumimoji="1" lang="en-US" altLang="ja-JP" dirty="0" smtClean="0"/>
          </a:p>
          <a:p>
            <a:endParaRPr kumimoji="1" lang="en-US" altLang="ja-JP" dirty="0"/>
          </a:p>
          <a:p>
            <a:r>
              <a:rPr kumimoji="1" lang="ja-JP" altLang="en-US" dirty="0" smtClean="0"/>
              <a:t>機能性</a:t>
            </a:r>
            <a:endParaRPr kumimoji="1" lang="en-US" altLang="ja-JP" dirty="0" smtClean="0"/>
          </a:p>
          <a:p>
            <a:r>
              <a:rPr kumimoji="1" lang="ja-JP" altLang="en-US" dirty="0" smtClean="0"/>
              <a:t>・使いやすいユーザインタフェース</a:t>
            </a:r>
            <a:endParaRPr kumimoji="1" lang="en-US" altLang="ja-JP" dirty="0" smtClean="0"/>
          </a:p>
          <a:p>
            <a:r>
              <a:rPr kumimoji="1" lang="ja-JP" altLang="en-US" dirty="0" smtClean="0"/>
              <a:t>・パケット統計情報の解析が可能</a:t>
            </a:r>
            <a:endParaRPr kumimoji="1" lang="en-US" altLang="ja-JP" dirty="0" smtClean="0"/>
          </a:p>
          <a:p>
            <a:r>
              <a:rPr kumimoji="1" lang="ja-JP" altLang="en-US" dirty="0" smtClean="0"/>
              <a:t>・充実のパケットフィルタ機能</a:t>
            </a:r>
            <a:endParaRPr kumimoji="1" lang="ja-JP" altLang="en-US" dirty="0"/>
          </a:p>
        </p:txBody>
      </p:sp>
    </p:spTree>
    <p:extLst>
      <p:ext uri="{BB962C8B-B14F-4D97-AF65-F5344CB8AC3E}">
        <p14:creationId xmlns:p14="http://schemas.microsoft.com/office/powerpoint/2010/main" val="220824543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80000" y="923689"/>
            <a:ext cx="9000000" cy="455509"/>
          </a:xfrm>
        </p:spPr>
        <p:txBody>
          <a:bodyPr/>
          <a:lstStyle/>
          <a:p>
            <a:r>
              <a:rPr lang="ja-JP" altLang="en-US" dirty="0" smtClean="0"/>
              <a:t>他社ネットワーク関連ツール紹介</a:t>
            </a:r>
            <a:endParaRPr lang="en-US" dirty="0"/>
          </a:p>
        </p:txBody>
      </p:sp>
      <p:sp>
        <p:nvSpPr>
          <p:cNvPr id="3" name="Foliennummernplatzhalter 2"/>
          <p:cNvSpPr>
            <a:spLocks noGrp="1"/>
          </p:cNvSpPr>
          <p:nvPr>
            <p:ph type="sldNum" sz="quarter" idx="10"/>
          </p:nvPr>
        </p:nvSpPr>
        <p:spPr/>
        <p:txBody>
          <a:bodyPr/>
          <a:lstStyle/>
          <a:p>
            <a:pPr algn="l"/>
            <a:r>
              <a:rPr lang="de-DE" dirty="0" smtClean="0"/>
              <a:t>ページ </a:t>
            </a:r>
            <a:fld id="{3FD030EF-7044-4946-962A-5D7D09BD1B34}" type="slidenum">
              <a:rPr lang="de-DE" smtClean="0"/>
              <a:pPr algn="l"/>
              <a:t>51</a:t>
            </a:fld>
            <a:endParaRPr lang="de-DE" dirty="0"/>
          </a:p>
        </p:txBody>
      </p:sp>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36" y="1656673"/>
            <a:ext cx="6935774" cy="4051038"/>
          </a:xfrm>
          <a:prstGeom prst="rect">
            <a:avLst/>
          </a:prstGeom>
        </p:spPr>
      </p:pic>
      <p:sp>
        <p:nvSpPr>
          <p:cNvPr id="8" name="テキスト ボックス 7"/>
          <p:cNvSpPr txBox="1"/>
          <p:nvPr/>
        </p:nvSpPr>
        <p:spPr>
          <a:xfrm>
            <a:off x="7090506" y="2204864"/>
            <a:ext cx="4968027" cy="3693319"/>
          </a:xfrm>
          <a:prstGeom prst="rect">
            <a:avLst/>
          </a:prstGeom>
          <a:noFill/>
        </p:spPr>
        <p:txBody>
          <a:bodyPr wrap="none" rtlCol="0">
            <a:spAutoFit/>
          </a:bodyPr>
          <a:lstStyle/>
          <a:p>
            <a:r>
              <a:rPr kumimoji="1" lang="ja-JP" altLang="en-US" dirty="0" smtClean="0"/>
              <a:t>ポートミラーリング機能が強力</a:t>
            </a:r>
            <a:endParaRPr kumimoji="1" lang="en-US" altLang="ja-JP" dirty="0" smtClean="0"/>
          </a:p>
          <a:p>
            <a:r>
              <a:rPr kumimoji="1" lang="ja-JP" altLang="en-US" dirty="0" smtClean="0"/>
              <a:t>・スイッチを通過するパケットのすべてを</a:t>
            </a:r>
            <a:endParaRPr kumimoji="1" lang="en-US" altLang="ja-JP" dirty="0" smtClean="0"/>
          </a:p>
          <a:p>
            <a:r>
              <a:rPr kumimoji="1" lang="ja-JP" altLang="en-US" dirty="0"/>
              <a:t>　</a:t>
            </a:r>
            <a:r>
              <a:rPr kumimoji="1" lang="ja-JP" altLang="en-US" dirty="0" smtClean="0"/>
              <a:t>特定のポートに出力可能</a:t>
            </a:r>
            <a:endParaRPr kumimoji="1" lang="en-US" altLang="ja-JP" dirty="0" smtClean="0"/>
          </a:p>
          <a:p>
            <a:r>
              <a:rPr kumimoji="1" lang="ja-JP" altLang="en-US" dirty="0" smtClean="0"/>
              <a:t>・</a:t>
            </a:r>
            <a:r>
              <a:rPr kumimoji="1" lang="ja-JP" altLang="en-US" b="1" dirty="0" smtClean="0">
                <a:solidFill>
                  <a:srgbClr val="FF0000"/>
                </a:solidFill>
              </a:rPr>
              <a:t>ボード間の</a:t>
            </a:r>
            <a:r>
              <a:rPr kumimoji="1" lang="en-US" altLang="ja-JP" b="1" dirty="0" smtClean="0">
                <a:solidFill>
                  <a:srgbClr val="FF0000"/>
                </a:solidFill>
              </a:rPr>
              <a:t>1</a:t>
            </a:r>
            <a:r>
              <a:rPr kumimoji="1" lang="ja-JP" altLang="en-US" b="1" dirty="0" smtClean="0">
                <a:solidFill>
                  <a:srgbClr val="FF0000"/>
                </a:solidFill>
              </a:rPr>
              <a:t>対</a:t>
            </a:r>
            <a:r>
              <a:rPr kumimoji="1" lang="en-US" altLang="ja-JP" b="1" dirty="0" smtClean="0">
                <a:solidFill>
                  <a:srgbClr val="FF0000"/>
                </a:solidFill>
              </a:rPr>
              <a:t>1</a:t>
            </a:r>
            <a:r>
              <a:rPr kumimoji="1" lang="ja-JP" altLang="en-US" b="1" dirty="0" smtClean="0">
                <a:solidFill>
                  <a:srgbClr val="FF0000"/>
                </a:solidFill>
              </a:rPr>
              <a:t>通信を</a:t>
            </a:r>
            <a:r>
              <a:rPr kumimoji="1" lang="en-US" altLang="ja-JP" b="1" dirty="0" smtClean="0">
                <a:solidFill>
                  <a:srgbClr val="FF0000"/>
                </a:solidFill>
              </a:rPr>
              <a:t>PC</a:t>
            </a:r>
            <a:r>
              <a:rPr kumimoji="1" lang="ja-JP" altLang="en-US" b="1" dirty="0" smtClean="0">
                <a:solidFill>
                  <a:srgbClr val="FF0000"/>
                </a:solidFill>
              </a:rPr>
              <a:t>でキャプチャ可能</a:t>
            </a:r>
            <a:endParaRPr kumimoji="1" lang="en-US" altLang="ja-JP" b="1" dirty="0" smtClean="0">
              <a:solidFill>
                <a:srgbClr val="FF0000"/>
              </a:solidFill>
            </a:endParaRPr>
          </a:p>
          <a:p>
            <a:r>
              <a:rPr kumimoji="1" lang="ja-JP" altLang="en-US" dirty="0" smtClean="0"/>
              <a:t>・</a:t>
            </a:r>
            <a:r>
              <a:rPr kumimoji="1" lang="en-US" altLang="ja-JP" dirty="0" smtClean="0"/>
              <a:t>Ether</a:t>
            </a:r>
            <a:r>
              <a:rPr kumimoji="1" lang="ja-JP" altLang="en-US" dirty="0" smtClean="0"/>
              <a:t>デバッグの必需品</a:t>
            </a:r>
            <a:endParaRPr kumimoji="1" lang="en-US" altLang="ja-JP" dirty="0" smtClean="0"/>
          </a:p>
          <a:p>
            <a:endParaRPr kumimoji="1" lang="en-US" altLang="ja-JP" dirty="0"/>
          </a:p>
          <a:p>
            <a:r>
              <a:rPr kumimoji="1" lang="ja-JP" altLang="en-US" dirty="0" smtClean="0"/>
              <a:t>優れた入手性</a:t>
            </a:r>
            <a:endParaRPr kumimoji="1" lang="en-US" altLang="ja-JP" dirty="0" smtClean="0"/>
          </a:p>
          <a:p>
            <a:r>
              <a:rPr kumimoji="1" lang="ja-JP" altLang="en-US" dirty="0" smtClean="0"/>
              <a:t>・世界中のエンジニアが使っている</a:t>
            </a:r>
            <a:endParaRPr kumimoji="1" lang="en-US" altLang="ja-JP" dirty="0" smtClean="0"/>
          </a:p>
          <a:p>
            <a:r>
              <a:rPr kumimoji="1" lang="ja-JP" altLang="en-US" dirty="0" smtClean="0"/>
              <a:t>・</a:t>
            </a:r>
            <a:r>
              <a:rPr kumimoji="1" lang="en-US" altLang="ja-JP" dirty="0" smtClean="0"/>
              <a:t>Amazon</a:t>
            </a:r>
            <a:r>
              <a:rPr kumimoji="1" lang="ja-JP" altLang="en-US" dirty="0" smtClean="0"/>
              <a:t>でも購入可能</a:t>
            </a:r>
            <a:endParaRPr kumimoji="1" lang="en-US" altLang="ja-JP" dirty="0" smtClean="0"/>
          </a:p>
          <a:p>
            <a:endParaRPr kumimoji="1" lang="en-US" altLang="ja-JP" dirty="0"/>
          </a:p>
          <a:p>
            <a:r>
              <a:rPr kumimoji="1" lang="ja-JP" altLang="en-US" dirty="0" smtClean="0"/>
              <a:t>高速通信</a:t>
            </a:r>
            <a:endParaRPr kumimoji="1" lang="en-US" altLang="ja-JP" dirty="0" smtClean="0"/>
          </a:p>
          <a:p>
            <a:r>
              <a:rPr kumimoji="1" lang="ja-JP" altLang="en-US" dirty="0" smtClean="0"/>
              <a:t>・</a:t>
            </a:r>
            <a:r>
              <a:rPr kumimoji="1" lang="en-US" altLang="ja-JP" dirty="0" smtClean="0"/>
              <a:t>1000Mbps</a:t>
            </a:r>
            <a:r>
              <a:rPr kumimoji="1" lang="ja-JP" altLang="en-US" dirty="0" smtClean="0"/>
              <a:t>に対応</a:t>
            </a:r>
            <a:endParaRPr kumimoji="1" lang="en-US" altLang="ja-JP" dirty="0" smtClean="0"/>
          </a:p>
          <a:p>
            <a:r>
              <a:rPr kumimoji="1" lang="ja-JP" altLang="en-US" dirty="0" smtClean="0"/>
              <a:t>・デバッグユース以外に通常使用にも推奨</a:t>
            </a:r>
            <a:endParaRPr kumimoji="1" lang="ja-JP" altLang="en-US" dirty="0"/>
          </a:p>
        </p:txBody>
      </p:sp>
    </p:spTree>
    <p:extLst>
      <p:ext uri="{BB962C8B-B14F-4D97-AF65-F5344CB8AC3E}">
        <p14:creationId xmlns:p14="http://schemas.microsoft.com/office/powerpoint/2010/main" val="14934255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lang="ja-JP" altLang="en-US" dirty="0"/>
              <a:t>他社ネットワーク関連ツール紹介</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52</a:t>
            </a:fld>
            <a:endParaRPr lang="de-DE" dirty="0"/>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416" y="1628800"/>
            <a:ext cx="5884192" cy="4130918"/>
          </a:xfrm>
          <a:prstGeom prst="rect">
            <a:avLst/>
          </a:prstGeom>
        </p:spPr>
      </p:pic>
      <p:sp>
        <p:nvSpPr>
          <p:cNvPr id="7" name="テキスト ボックス 6"/>
          <p:cNvSpPr txBox="1"/>
          <p:nvPr/>
        </p:nvSpPr>
        <p:spPr>
          <a:xfrm>
            <a:off x="7090506" y="2204864"/>
            <a:ext cx="5024517" cy="2585323"/>
          </a:xfrm>
          <a:prstGeom prst="rect">
            <a:avLst/>
          </a:prstGeom>
          <a:noFill/>
        </p:spPr>
        <p:txBody>
          <a:bodyPr wrap="none" rtlCol="0">
            <a:spAutoFit/>
          </a:bodyPr>
          <a:lstStyle/>
          <a:p>
            <a:r>
              <a:rPr kumimoji="1" lang="ja-JP" altLang="en-US" dirty="0" smtClean="0"/>
              <a:t>簡単操作</a:t>
            </a:r>
            <a:endParaRPr kumimoji="1" lang="en-US" altLang="ja-JP" dirty="0" smtClean="0"/>
          </a:p>
          <a:p>
            <a:r>
              <a:rPr kumimoji="1" lang="ja-JP" altLang="en-US" dirty="0" smtClean="0"/>
              <a:t>・</a:t>
            </a:r>
            <a:r>
              <a:rPr kumimoji="1" lang="en-US" altLang="ja-JP" dirty="0" smtClean="0"/>
              <a:t>TCP</a:t>
            </a:r>
            <a:r>
              <a:rPr kumimoji="1" lang="ja-JP" altLang="en-US" dirty="0" smtClean="0"/>
              <a:t>と</a:t>
            </a:r>
            <a:r>
              <a:rPr kumimoji="1" lang="en-US" altLang="ja-JP" dirty="0" smtClean="0"/>
              <a:t>UDP</a:t>
            </a:r>
            <a:r>
              <a:rPr kumimoji="1" lang="ja-JP" altLang="en-US" dirty="0" smtClean="0"/>
              <a:t>に関する任意のデータパケットを</a:t>
            </a:r>
            <a:endParaRPr kumimoji="1" lang="en-US" altLang="ja-JP" dirty="0" smtClean="0"/>
          </a:p>
          <a:p>
            <a:r>
              <a:rPr kumimoji="1" lang="ja-JP" altLang="en-US" dirty="0"/>
              <a:t>　</a:t>
            </a:r>
            <a:r>
              <a:rPr kumimoji="1" lang="ja-JP" altLang="en-US" dirty="0" smtClean="0"/>
              <a:t>簡単に送信・受信可能</a:t>
            </a:r>
            <a:endParaRPr kumimoji="1" lang="en-US" altLang="ja-JP" dirty="0" smtClean="0"/>
          </a:p>
          <a:p>
            <a:r>
              <a:rPr kumimoji="1" lang="ja-JP" altLang="en-US" dirty="0" smtClean="0"/>
              <a:t>・ちょっとした実験のお供に</a:t>
            </a:r>
            <a:endParaRPr kumimoji="1" lang="en-US" altLang="ja-JP" dirty="0" smtClean="0"/>
          </a:p>
          <a:p>
            <a:endParaRPr kumimoji="1" lang="en-US" altLang="ja-JP" dirty="0"/>
          </a:p>
          <a:p>
            <a:r>
              <a:rPr kumimoji="1" lang="ja-JP" altLang="en-US" dirty="0" smtClean="0"/>
              <a:t>カスタム性</a:t>
            </a:r>
            <a:endParaRPr kumimoji="1" lang="en-US" altLang="ja-JP" dirty="0" smtClean="0"/>
          </a:p>
          <a:p>
            <a:r>
              <a:rPr kumimoji="1" lang="ja-JP" altLang="en-US" dirty="0" smtClean="0"/>
              <a:t>・スクリプトによる送信・受信・データを</a:t>
            </a:r>
            <a:endParaRPr kumimoji="1" lang="en-US" altLang="ja-JP" dirty="0" smtClean="0"/>
          </a:p>
          <a:p>
            <a:r>
              <a:rPr kumimoji="1" lang="ja-JP" altLang="en-US" dirty="0"/>
              <a:t>　</a:t>
            </a:r>
            <a:r>
              <a:rPr kumimoji="1" lang="ja-JP" altLang="en-US" dirty="0" smtClean="0"/>
              <a:t>パターン化</a:t>
            </a:r>
            <a:endParaRPr kumimoji="1" lang="en-US" altLang="ja-JP" dirty="0" smtClean="0"/>
          </a:p>
          <a:p>
            <a:r>
              <a:rPr kumimoji="1" lang="ja-JP" altLang="en-US" dirty="0" smtClean="0"/>
              <a:t>・テストシステムの全自動化に貢献</a:t>
            </a:r>
            <a:endParaRPr kumimoji="1" lang="en-US" altLang="ja-JP" dirty="0" smtClean="0"/>
          </a:p>
        </p:txBody>
      </p:sp>
    </p:spTree>
    <p:extLst>
      <p:ext uri="{BB962C8B-B14F-4D97-AF65-F5344CB8AC3E}">
        <p14:creationId xmlns:p14="http://schemas.microsoft.com/office/powerpoint/2010/main" val="71116624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p:cNvSpPr>
            <a:spLocks noGrp="1"/>
          </p:cNvSpPr>
          <p:nvPr>
            <p:ph type="body" sz="quarter" idx="11"/>
          </p:nvPr>
        </p:nvSpPr>
        <p:spPr>
          <a:xfrm>
            <a:off x="468000" y="1080000"/>
            <a:ext cx="9876472" cy="1795703"/>
          </a:xfrm>
        </p:spPr>
        <p:txBody>
          <a:bodyPr/>
          <a:lstStyle/>
          <a:p>
            <a:r>
              <a:rPr kumimoji="1" lang="ja-JP" altLang="en-US" cap="all" dirty="0" smtClean="0"/>
              <a:t>第</a:t>
            </a:r>
            <a:r>
              <a:rPr kumimoji="1" lang="en-US" altLang="ja-JP" cap="all" dirty="0" smtClean="0"/>
              <a:t>2</a:t>
            </a:r>
            <a:r>
              <a:rPr kumimoji="1" lang="ja-JP" altLang="en-US" cap="all" dirty="0" smtClean="0"/>
              <a:t>章：</a:t>
            </a:r>
            <a:endParaRPr kumimoji="1" lang="en-US" altLang="ja-JP" cap="all" dirty="0" smtClean="0"/>
          </a:p>
          <a:p>
            <a:r>
              <a:rPr kumimoji="1" lang="ja-JP" altLang="en-US" cap="all" dirty="0" smtClean="0"/>
              <a:t>演習準備</a:t>
            </a:r>
            <a:endParaRPr kumimoji="1" lang="en-US" altLang="ja-JP" cap="all"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3" name="スライド番号プレースホルダー 2"/>
          <p:cNvSpPr>
            <a:spLocks noGrp="1"/>
          </p:cNvSpPr>
          <p:nvPr>
            <p:ph type="sldNum" sz="quarter" idx="4294967295"/>
          </p:nvPr>
        </p:nvSpPr>
        <p:spPr>
          <a:xfrm>
            <a:off x="5591944" y="6525344"/>
            <a:ext cx="933450" cy="161925"/>
          </a:xfrm>
        </p:spPr>
        <p:txBody>
          <a:bodyPr/>
          <a:lstStyle/>
          <a:p>
            <a:pPr algn="l"/>
            <a:r>
              <a:rPr lang="de-DE" smtClean="0"/>
              <a:t>ページ </a:t>
            </a:r>
            <a:fld id="{3FD030EF-7044-4946-962A-5D7D09BD1B34}" type="slidenum">
              <a:rPr lang="de-DE" smtClean="0"/>
              <a:pPr algn="l"/>
              <a:t>53</a:t>
            </a:fld>
            <a:endParaRPr lang="de-DE" dirty="0"/>
          </a:p>
        </p:txBody>
      </p:sp>
    </p:spTree>
    <p:extLst>
      <p:ext uri="{BB962C8B-B14F-4D97-AF65-F5344CB8AC3E}">
        <p14:creationId xmlns:p14="http://schemas.microsoft.com/office/powerpoint/2010/main" val="9464247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54</a:t>
            </a:fld>
            <a:endParaRPr lang="de-DE" dirty="0"/>
          </a:p>
        </p:txBody>
      </p:sp>
      <p:sp>
        <p:nvSpPr>
          <p:cNvPr id="5" name="テキスト ボックス 4"/>
          <p:cNvSpPr txBox="1"/>
          <p:nvPr/>
        </p:nvSpPr>
        <p:spPr>
          <a:xfrm>
            <a:off x="1080000" y="1695737"/>
            <a:ext cx="9302547" cy="3970318"/>
          </a:xfrm>
          <a:prstGeom prst="rect">
            <a:avLst/>
          </a:prstGeom>
          <a:noFill/>
        </p:spPr>
        <p:txBody>
          <a:bodyPr wrap="none" rtlCol="0">
            <a:spAutoFit/>
          </a:bodyPr>
          <a:lstStyle/>
          <a:p>
            <a:r>
              <a:rPr lang="ja-JP" altLang="en-US" dirty="0" smtClean="0"/>
              <a:t>本章では演習準備を行います。</a:t>
            </a:r>
            <a:endParaRPr lang="en-US" altLang="ja-JP" dirty="0" smtClean="0"/>
          </a:p>
          <a:p>
            <a:endParaRPr lang="en-US" altLang="ja-JP" dirty="0" smtClean="0"/>
          </a:p>
          <a:p>
            <a:r>
              <a:rPr lang="ja-JP" altLang="en-US" dirty="0" smtClean="0"/>
              <a:t>演習準備は以下順序で行います。</a:t>
            </a:r>
            <a:endParaRPr lang="en-US" altLang="ja-JP" dirty="0" smtClean="0"/>
          </a:p>
          <a:p>
            <a:endParaRPr lang="en-US" altLang="ja-JP" dirty="0" smtClean="0"/>
          </a:p>
          <a:p>
            <a:r>
              <a:rPr lang="ja-JP" altLang="en-US" dirty="0"/>
              <a:t>　</a:t>
            </a:r>
            <a:r>
              <a:rPr lang="ja-JP" altLang="en-US" dirty="0" smtClean="0"/>
              <a:t>①実機環境の確認</a:t>
            </a:r>
            <a:endParaRPr lang="en-US" altLang="ja-JP" dirty="0" smtClean="0"/>
          </a:p>
          <a:p>
            <a:r>
              <a:rPr lang="ja-JP" altLang="en-US" dirty="0" smtClean="0"/>
              <a:t>　②</a:t>
            </a:r>
            <a:r>
              <a:rPr lang="en-US" altLang="ja-JP" dirty="0" smtClean="0"/>
              <a:t>TCP/IP</a:t>
            </a:r>
            <a:r>
              <a:rPr lang="ja-JP" altLang="en-US" dirty="0" smtClean="0"/>
              <a:t>の</a:t>
            </a:r>
            <a:r>
              <a:rPr kumimoji="1" lang="ja-JP" altLang="en-US" dirty="0" smtClean="0"/>
              <a:t>組み立て済みサンプルの動作確認</a:t>
            </a:r>
            <a:endParaRPr lang="en-US" altLang="ja-JP" dirty="0" smtClean="0"/>
          </a:p>
          <a:p>
            <a:r>
              <a:rPr lang="ja-JP" altLang="en-US" dirty="0"/>
              <a:t>　③</a:t>
            </a:r>
            <a:r>
              <a:rPr lang="en-US" altLang="ja-JP" dirty="0" smtClean="0"/>
              <a:t>RX</a:t>
            </a:r>
            <a:r>
              <a:rPr lang="ja-JP" altLang="en-US" dirty="0" smtClean="0"/>
              <a:t>マイコンデバイスドライバ使用方法</a:t>
            </a:r>
            <a:endParaRPr lang="en-US" altLang="ja-JP" dirty="0" smtClean="0"/>
          </a:p>
          <a:p>
            <a:r>
              <a:rPr lang="ja-JP" altLang="en-US" dirty="0"/>
              <a:t>　④</a:t>
            </a:r>
            <a:r>
              <a:rPr lang="en-US" altLang="ja-JP" dirty="0" smtClean="0"/>
              <a:t>TCP/IP</a:t>
            </a:r>
            <a:r>
              <a:rPr lang="ja-JP" altLang="en-US" dirty="0" smtClean="0"/>
              <a:t>の組み込み方法と動作確認</a:t>
            </a:r>
            <a:endParaRPr lang="en-US" altLang="ja-JP" dirty="0" smtClean="0"/>
          </a:p>
          <a:p>
            <a:r>
              <a:rPr lang="ja-JP" altLang="en-US" dirty="0"/>
              <a:t>　</a:t>
            </a:r>
            <a:r>
              <a:rPr lang="ja-JP" altLang="en-US" dirty="0" smtClean="0"/>
              <a:t>⑤</a:t>
            </a:r>
            <a:r>
              <a:rPr lang="en-US" altLang="ja-JP" dirty="0" smtClean="0"/>
              <a:t>SCI</a:t>
            </a:r>
            <a:r>
              <a:rPr lang="ja-JP" altLang="en-US" dirty="0" smtClean="0"/>
              <a:t>モジュール</a:t>
            </a:r>
            <a:r>
              <a:rPr lang="en-US" altLang="ja-JP" dirty="0" smtClean="0"/>
              <a:t>(UART</a:t>
            </a:r>
            <a:r>
              <a:rPr lang="ja-JP" altLang="en-US" dirty="0" smtClean="0"/>
              <a:t>モード</a:t>
            </a:r>
            <a:r>
              <a:rPr lang="en-US" altLang="ja-JP" dirty="0" smtClean="0"/>
              <a:t>)</a:t>
            </a:r>
            <a:r>
              <a:rPr lang="ja-JP" altLang="en-US" dirty="0" smtClean="0"/>
              <a:t>の組込み方法と動作確認</a:t>
            </a:r>
            <a:endParaRPr lang="en-US" altLang="ja-JP" dirty="0" smtClean="0"/>
          </a:p>
          <a:p>
            <a:r>
              <a:rPr lang="ja-JP" altLang="en-US" dirty="0"/>
              <a:t>　</a:t>
            </a:r>
            <a:r>
              <a:rPr lang="ja-JP" altLang="en-US" dirty="0" smtClean="0"/>
              <a:t>⑥</a:t>
            </a:r>
            <a:r>
              <a:rPr lang="en-US" altLang="ja-JP" dirty="0" smtClean="0"/>
              <a:t>CS+</a:t>
            </a:r>
            <a:r>
              <a:rPr lang="ja-JP" altLang="en-US" dirty="0" err="1" smtClean="0"/>
              <a:t>への</a:t>
            </a:r>
            <a:r>
              <a:rPr lang="ja-JP" altLang="en-US" dirty="0" smtClean="0"/>
              <a:t>プロジェクトコンバート</a:t>
            </a:r>
            <a:endParaRPr lang="en-US" altLang="ja-JP" dirty="0" smtClean="0"/>
          </a:p>
          <a:p>
            <a:endParaRPr lang="en-US" altLang="ja-JP" dirty="0"/>
          </a:p>
          <a:p>
            <a:r>
              <a:rPr lang="ja-JP" altLang="en-US" dirty="0" smtClean="0"/>
              <a:t>本章で行った演習データを題材に、以降の章で詳細解説および関連演習を行います。</a:t>
            </a:r>
            <a:endParaRPr lang="en-US" altLang="ja-JP" dirty="0" smtClean="0"/>
          </a:p>
          <a:p>
            <a:endParaRPr lang="en-US" altLang="ja-JP" dirty="0"/>
          </a:p>
          <a:p>
            <a:r>
              <a:rPr lang="ja-JP" altLang="en-US" dirty="0" smtClean="0"/>
              <a:t>各ソフトウェアの組み立ては「</a:t>
            </a:r>
            <a:r>
              <a:rPr lang="en-US" altLang="ja-JP" dirty="0" smtClean="0"/>
              <a:t>e2 studio</a:t>
            </a:r>
            <a:r>
              <a:rPr lang="ja-JP" altLang="en-US" dirty="0" smtClean="0"/>
              <a:t>」という統合開発環境で行います。</a:t>
            </a:r>
          </a:p>
        </p:txBody>
      </p:sp>
      <p:sp>
        <p:nvSpPr>
          <p:cNvPr id="7" name="タイトル 1"/>
          <p:cNvSpPr>
            <a:spLocks noGrp="1"/>
          </p:cNvSpPr>
          <p:nvPr>
            <p:ph type="title"/>
          </p:nvPr>
        </p:nvSpPr>
        <p:spPr>
          <a:xfrm>
            <a:off x="1080000" y="923689"/>
            <a:ext cx="9840536" cy="455509"/>
          </a:xfrm>
        </p:spPr>
        <p:txBody>
          <a:bodyPr/>
          <a:lstStyle/>
          <a:p>
            <a:r>
              <a:rPr kumimoji="1" lang="ja-JP" altLang="en-US" dirty="0" smtClean="0"/>
              <a:t>はじめに</a:t>
            </a:r>
            <a:endParaRPr kumimoji="1" lang="ja-JP" altLang="en-US" dirty="0"/>
          </a:p>
        </p:txBody>
      </p:sp>
    </p:spTree>
    <p:extLst>
      <p:ext uri="{BB962C8B-B14F-4D97-AF65-F5344CB8AC3E}">
        <p14:creationId xmlns:p14="http://schemas.microsoft.com/office/powerpoint/2010/main" val="27900014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55</a:t>
            </a:fld>
            <a:endParaRPr lang="de-DE" dirty="0"/>
          </a:p>
        </p:txBody>
      </p:sp>
      <p:sp>
        <p:nvSpPr>
          <p:cNvPr id="7" name="タイトル 1"/>
          <p:cNvSpPr>
            <a:spLocks noGrp="1"/>
          </p:cNvSpPr>
          <p:nvPr>
            <p:ph type="title"/>
          </p:nvPr>
        </p:nvSpPr>
        <p:spPr>
          <a:xfrm>
            <a:off x="1080000" y="923689"/>
            <a:ext cx="9840536" cy="455509"/>
          </a:xfrm>
        </p:spPr>
        <p:txBody>
          <a:bodyPr/>
          <a:lstStyle/>
          <a:p>
            <a:r>
              <a:rPr lang="ja-JP" altLang="en-US" dirty="0"/>
              <a:t>実機環境の確認</a:t>
            </a:r>
            <a:endParaRPr lang="en-US" altLang="ja-JP" dirty="0"/>
          </a:p>
        </p:txBody>
      </p:sp>
      <p:pic>
        <p:nvPicPr>
          <p:cNvPr id="6" name="Picture 6" descr="M-061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7537" y="4533862"/>
            <a:ext cx="2014538"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7"/>
          <p:cNvSpPr>
            <a:spLocks noChangeShapeType="1"/>
          </p:cNvSpPr>
          <p:nvPr/>
        </p:nvSpPr>
        <p:spPr bwMode="auto">
          <a:xfrm>
            <a:off x="6505100" y="5037099"/>
            <a:ext cx="2183188"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ja-JP" altLang="en-US"/>
          </a:p>
        </p:txBody>
      </p:sp>
      <p:sp>
        <p:nvSpPr>
          <p:cNvPr id="9" name="Line 9"/>
          <p:cNvSpPr>
            <a:spLocks noChangeShapeType="1"/>
          </p:cNvSpPr>
          <p:nvPr/>
        </p:nvSpPr>
        <p:spPr bwMode="auto">
          <a:xfrm flipH="1" flipV="1">
            <a:off x="8688288" y="4749762"/>
            <a:ext cx="0"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10" name="Line 13"/>
          <p:cNvSpPr>
            <a:spLocks noChangeShapeType="1"/>
          </p:cNvSpPr>
          <p:nvPr/>
        </p:nvSpPr>
        <p:spPr bwMode="auto">
          <a:xfrm flipV="1">
            <a:off x="2472850" y="4389399"/>
            <a:ext cx="0" cy="720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11" name="Line 14"/>
          <p:cNvSpPr>
            <a:spLocks noChangeShapeType="1"/>
          </p:cNvSpPr>
          <p:nvPr/>
        </p:nvSpPr>
        <p:spPr bwMode="auto">
          <a:xfrm>
            <a:off x="2472850" y="5110124"/>
            <a:ext cx="18732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12" name="Text Box 15"/>
          <p:cNvSpPr txBox="1">
            <a:spLocks noChangeArrowheads="1"/>
          </p:cNvSpPr>
          <p:nvPr/>
        </p:nvSpPr>
        <p:spPr bwMode="auto">
          <a:xfrm>
            <a:off x="2380775" y="5152987"/>
            <a:ext cx="100647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en-US" altLang="ja-JP" sz="1600">
                <a:latin typeface="Arial" panose="020B0604020202020204" pitchFamily="34" charset="0"/>
                <a:ea typeface="ＭＳ Ｐゴシック" panose="020B0600070205080204" pitchFamily="50" charset="-128"/>
              </a:rPr>
              <a:t>USB</a:t>
            </a:r>
            <a:r>
              <a:rPr lang="ja-JP" altLang="en-US" sz="1600">
                <a:latin typeface="Arial" panose="020B0604020202020204" pitchFamily="34" charset="0"/>
                <a:ea typeface="ＭＳ Ｐゴシック" panose="020B0600070205080204" pitchFamily="50" charset="-128"/>
              </a:rPr>
              <a:t>接続</a:t>
            </a:r>
          </a:p>
        </p:txBody>
      </p:sp>
      <p:sp>
        <p:nvSpPr>
          <p:cNvPr id="13" name="Text Box 16"/>
          <p:cNvSpPr txBox="1">
            <a:spLocks noChangeArrowheads="1"/>
          </p:cNvSpPr>
          <p:nvPr/>
        </p:nvSpPr>
        <p:spPr bwMode="auto">
          <a:xfrm>
            <a:off x="7763630" y="5000586"/>
            <a:ext cx="1966913"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ja-JP" altLang="en-US" sz="1600" dirty="0">
                <a:latin typeface="Arial" panose="020B0604020202020204" pitchFamily="34" charset="0"/>
                <a:ea typeface="ＭＳ Ｐゴシック" panose="020B0600070205080204" pitchFamily="50" charset="-128"/>
              </a:rPr>
              <a:t>フラットケーブル接続</a:t>
            </a:r>
          </a:p>
        </p:txBody>
      </p:sp>
      <p:sp>
        <p:nvSpPr>
          <p:cNvPr id="15" name="Text Box 19"/>
          <p:cNvSpPr txBox="1">
            <a:spLocks noChangeArrowheads="1"/>
          </p:cNvSpPr>
          <p:nvPr/>
        </p:nvSpPr>
        <p:spPr bwMode="auto">
          <a:xfrm>
            <a:off x="4704875" y="5973724"/>
            <a:ext cx="1439862"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en-US" altLang="ja-JP" sz="1600">
                <a:latin typeface="Arial" panose="020B0604020202020204" pitchFamily="34" charset="0"/>
                <a:ea typeface="ＭＳ Ｐゴシック" panose="020B0600070205080204" pitchFamily="50" charset="-128"/>
              </a:rPr>
              <a:t>E1</a:t>
            </a:r>
            <a:r>
              <a:rPr lang="ja-JP" altLang="en-US" sz="1600">
                <a:latin typeface="Arial" panose="020B0604020202020204" pitchFamily="34" charset="0"/>
                <a:ea typeface="ＭＳ Ｐゴシック" panose="020B0600070205080204" pitchFamily="50" charset="-128"/>
              </a:rPr>
              <a:t>エミュレータ</a:t>
            </a:r>
          </a:p>
        </p:txBody>
      </p:sp>
      <p:sp>
        <p:nvSpPr>
          <p:cNvPr id="16" name="Text Box 20"/>
          <p:cNvSpPr txBox="1">
            <a:spLocks noChangeArrowheads="1"/>
          </p:cNvSpPr>
          <p:nvPr/>
        </p:nvSpPr>
        <p:spPr bwMode="auto">
          <a:xfrm>
            <a:off x="2256950" y="2373274"/>
            <a:ext cx="465137"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en-US" altLang="ja-JP" sz="1600">
                <a:latin typeface="Arial" panose="020B0604020202020204" pitchFamily="34" charset="0"/>
                <a:ea typeface="ＭＳ Ｐゴシック" panose="020B0600070205080204" pitchFamily="50" charset="-128"/>
              </a:rPr>
              <a:t>PC</a:t>
            </a:r>
            <a:endParaRPr lang="ja-JP" altLang="en-US" sz="1600">
              <a:latin typeface="Arial" panose="020B0604020202020204" pitchFamily="34" charset="0"/>
              <a:ea typeface="ＭＳ Ｐゴシック" panose="020B0600070205080204" pitchFamily="50" charset="-128"/>
            </a:endParaRPr>
          </a:p>
        </p:txBody>
      </p:sp>
      <p:sp>
        <p:nvSpPr>
          <p:cNvPr id="17" name="Text Box 21"/>
          <p:cNvSpPr txBox="1">
            <a:spLocks noChangeArrowheads="1"/>
          </p:cNvSpPr>
          <p:nvPr/>
        </p:nvSpPr>
        <p:spPr bwMode="auto">
          <a:xfrm>
            <a:off x="7176120" y="1203956"/>
            <a:ext cx="1382110" cy="3385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en-US" altLang="ja-JP" sz="1600" dirty="0" smtClean="0">
                <a:latin typeface="Arial" panose="020B0604020202020204" pitchFamily="34" charset="0"/>
                <a:ea typeface="ＭＳ Ｐゴシック" panose="020B0600070205080204" pitchFamily="50" charset="-128"/>
              </a:rPr>
              <a:t>RX65N</a:t>
            </a:r>
            <a:r>
              <a:rPr lang="ja-JP" altLang="en-US" sz="1600" dirty="0">
                <a:latin typeface="Arial" panose="020B0604020202020204" pitchFamily="34" charset="0"/>
                <a:ea typeface="ＭＳ Ｐゴシック" panose="020B0600070205080204" pitchFamily="50" charset="-128"/>
              </a:rPr>
              <a:t>ボード</a:t>
            </a:r>
          </a:p>
        </p:txBody>
      </p:sp>
      <p:sp>
        <p:nvSpPr>
          <p:cNvPr id="23" name="Line 34"/>
          <p:cNvSpPr>
            <a:spLocks noChangeShapeType="1"/>
          </p:cNvSpPr>
          <p:nvPr/>
        </p:nvSpPr>
        <p:spPr bwMode="auto">
          <a:xfrm>
            <a:off x="3872406" y="2276872"/>
            <a:ext cx="2705719"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ja-JP" altLang="en-US"/>
          </a:p>
        </p:txBody>
      </p:sp>
      <p:pic>
        <p:nvPicPr>
          <p:cNvPr id="24" name="Picture 35" descr="desktop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8370" y="2099923"/>
            <a:ext cx="2542255" cy="221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36"/>
          <p:cNvSpPr txBox="1">
            <a:spLocks noChangeArrowheads="1"/>
          </p:cNvSpPr>
          <p:nvPr/>
        </p:nvSpPr>
        <p:spPr bwMode="auto">
          <a:xfrm>
            <a:off x="4415950" y="1986201"/>
            <a:ext cx="984250"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en-US" altLang="ja-JP" sz="1600" dirty="0">
                <a:latin typeface="Arial" panose="020B0604020202020204" pitchFamily="34" charset="0"/>
                <a:ea typeface="ＭＳ Ｐゴシック" panose="020B0600070205080204" pitchFamily="50" charset="-128"/>
              </a:rPr>
              <a:t>LAN</a:t>
            </a:r>
            <a:r>
              <a:rPr lang="ja-JP" altLang="en-US" sz="1600" dirty="0">
                <a:latin typeface="Arial" panose="020B0604020202020204" pitchFamily="34" charset="0"/>
                <a:ea typeface="ＭＳ Ｐゴシック" panose="020B0600070205080204" pitchFamily="50" charset="-128"/>
              </a:rPr>
              <a:t>接続</a:t>
            </a:r>
          </a:p>
        </p:txBody>
      </p:sp>
      <p:sp>
        <p:nvSpPr>
          <p:cNvPr id="28" name="Text Box 26"/>
          <p:cNvSpPr txBox="1">
            <a:spLocks noChangeArrowheads="1"/>
          </p:cNvSpPr>
          <p:nvPr/>
        </p:nvSpPr>
        <p:spPr bwMode="auto">
          <a:xfrm>
            <a:off x="7791261" y="5286335"/>
            <a:ext cx="2204450" cy="3385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en-US" altLang="ja-JP" sz="1600" dirty="0" smtClean="0">
                <a:latin typeface="Arial" panose="020B0604020202020204" pitchFamily="34" charset="0"/>
                <a:ea typeface="ＭＳ Ｐゴシック" panose="020B0600070205080204" pitchFamily="50" charset="-128"/>
              </a:rPr>
              <a:t>(E1</a:t>
            </a:r>
            <a:r>
              <a:rPr lang="ja-JP" altLang="en-US" sz="1600" dirty="0">
                <a:latin typeface="Arial" panose="020B0604020202020204" pitchFamily="34" charset="0"/>
                <a:ea typeface="ＭＳ Ｐゴシック" panose="020B0600070205080204" pitchFamily="50" charset="-128"/>
              </a:rPr>
              <a:t>コネクタに</a:t>
            </a:r>
            <a:r>
              <a:rPr lang="ja-JP" altLang="en-US" sz="1600" dirty="0" smtClean="0">
                <a:latin typeface="Arial" panose="020B0604020202020204" pitchFamily="34" charset="0"/>
                <a:ea typeface="ＭＳ Ｐゴシック" panose="020B0600070205080204" pitchFamily="50" charset="-128"/>
              </a:rPr>
              <a:t>挿しこむ</a:t>
            </a:r>
            <a:r>
              <a:rPr lang="en-US" altLang="ja-JP" sz="1600" dirty="0" smtClean="0">
                <a:latin typeface="Arial" panose="020B0604020202020204" pitchFamily="34" charset="0"/>
                <a:ea typeface="ＭＳ Ｐゴシック" panose="020B0600070205080204" pitchFamily="50" charset="-128"/>
              </a:rPr>
              <a:t>)</a:t>
            </a:r>
            <a:endParaRPr lang="ja-JP" altLang="en-US" sz="1600" dirty="0">
              <a:latin typeface="Arial" panose="020B0604020202020204" pitchFamily="34" charset="0"/>
              <a:ea typeface="ＭＳ Ｐゴシック" panose="020B0600070205080204" pitchFamily="50" charset="-128"/>
            </a:endParaRPr>
          </a:p>
        </p:txBody>
      </p:sp>
      <p:sp>
        <p:nvSpPr>
          <p:cNvPr id="29" name="Line 14"/>
          <p:cNvSpPr>
            <a:spLocks noChangeShapeType="1"/>
          </p:cNvSpPr>
          <p:nvPr/>
        </p:nvSpPr>
        <p:spPr bwMode="auto">
          <a:xfrm>
            <a:off x="4884262" y="3717032"/>
            <a:ext cx="16938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ja-JP" altLang="en-US"/>
          </a:p>
        </p:txBody>
      </p:sp>
      <p:sp>
        <p:nvSpPr>
          <p:cNvPr id="30" name="Text Box 36"/>
          <p:cNvSpPr txBox="1">
            <a:spLocks noChangeArrowheads="1"/>
          </p:cNvSpPr>
          <p:nvPr/>
        </p:nvSpPr>
        <p:spPr bwMode="auto">
          <a:xfrm>
            <a:off x="4703762" y="3397488"/>
            <a:ext cx="1590675" cy="3397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en-US" altLang="ja-JP" sz="1600" dirty="0">
                <a:latin typeface="Arial" panose="020B0604020202020204" pitchFamily="34" charset="0"/>
                <a:ea typeface="ＭＳ Ｐゴシック" panose="020B0600070205080204" pitchFamily="50" charset="-128"/>
              </a:rPr>
              <a:t>AC</a:t>
            </a:r>
            <a:r>
              <a:rPr lang="ja-JP" altLang="en-US" sz="1600" dirty="0">
                <a:latin typeface="Arial" panose="020B0604020202020204" pitchFamily="34" charset="0"/>
                <a:ea typeface="ＭＳ Ｐゴシック" panose="020B0600070205080204" pitchFamily="50" charset="-128"/>
              </a:rPr>
              <a:t>アダプタ接続</a:t>
            </a:r>
          </a:p>
        </p:txBody>
      </p:sp>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9906" y="1595344"/>
            <a:ext cx="4071804" cy="3022656"/>
          </a:xfrm>
          <a:prstGeom prst="rect">
            <a:avLst/>
          </a:prstGeom>
        </p:spPr>
      </p:pic>
      <p:sp>
        <p:nvSpPr>
          <p:cNvPr id="21" name="Line 34"/>
          <p:cNvSpPr>
            <a:spLocks noChangeShapeType="1"/>
          </p:cNvSpPr>
          <p:nvPr/>
        </p:nvSpPr>
        <p:spPr bwMode="auto">
          <a:xfrm>
            <a:off x="3872406" y="3068960"/>
            <a:ext cx="2705719"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ja-JP" altLang="en-US"/>
          </a:p>
        </p:txBody>
      </p:sp>
      <p:sp>
        <p:nvSpPr>
          <p:cNvPr id="22" name="Text Box 36"/>
          <p:cNvSpPr txBox="1">
            <a:spLocks noChangeArrowheads="1"/>
          </p:cNvSpPr>
          <p:nvPr/>
        </p:nvSpPr>
        <p:spPr bwMode="auto">
          <a:xfrm>
            <a:off x="4415950" y="2731928"/>
            <a:ext cx="1147558" cy="3385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r>
              <a:rPr lang="en-US" altLang="ja-JP" sz="1600" dirty="0" smtClean="0">
                <a:latin typeface="Arial" panose="020B0604020202020204" pitchFamily="34" charset="0"/>
                <a:ea typeface="ＭＳ Ｐゴシック" panose="020B0600070205080204" pitchFamily="50" charset="-128"/>
              </a:rPr>
              <a:t>UART</a:t>
            </a:r>
            <a:r>
              <a:rPr lang="ja-JP" altLang="en-US" sz="1600" dirty="0" smtClean="0">
                <a:latin typeface="Arial" panose="020B0604020202020204" pitchFamily="34" charset="0"/>
                <a:ea typeface="ＭＳ Ｐゴシック" panose="020B0600070205080204" pitchFamily="50" charset="-128"/>
              </a:rPr>
              <a:t>接続</a:t>
            </a:r>
            <a:endParaRPr lang="ja-JP" altLang="en-US" sz="1600" dirty="0">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28032103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56</a:t>
            </a:fld>
            <a:endParaRPr lang="de-DE" dirty="0"/>
          </a:p>
        </p:txBody>
      </p:sp>
      <p:sp>
        <p:nvSpPr>
          <p:cNvPr id="7" name="タイトル 1"/>
          <p:cNvSpPr>
            <a:spLocks noGrp="1"/>
          </p:cNvSpPr>
          <p:nvPr>
            <p:ph type="title"/>
          </p:nvPr>
        </p:nvSpPr>
        <p:spPr>
          <a:xfrm>
            <a:off x="1080000" y="923689"/>
            <a:ext cx="9840536" cy="455509"/>
          </a:xfrm>
        </p:spPr>
        <p:txBody>
          <a:bodyPr/>
          <a:lstStyle/>
          <a:p>
            <a:r>
              <a:rPr lang="en-US" altLang="ja-JP" dirty="0"/>
              <a:t>TCP/IP</a:t>
            </a:r>
            <a:r>
              <a:rPr lang="ja-JP" altLang="en-US" dirty="0"/>
              <a:t>の</a:t>
            </a:r>
            <a:r>
              <a:rPr kumimoji="1" lang="ja-JP" altLang="en-US" dirty="0"/>
              <a:t>組み立て済みサンプルの動作確認</a:t>
            </a:r>
            <a:endParaRPr lang="en-US" altLang="ja-JP" dirty="0"/>
          </a:p>
        </p:txBody>
      </p:sp>
      <p:sp>
        <p:nvSpPr>
          <p:cNvPr id="21" name="テキスト ボックス 20"/>
          <p:cNvSpPr txBox="1"/>
          <p:nvPr/>
        </p:nvSpPr>
        <p:spPr>
          <a:xfrm>
            <a:off x="1080000" y="1695737"/>
            <a:ext cx="9221371" cy="2862322"/>
          </a:xfrm>
          <a:prstGeom prst="rect">
            <a:avLst/>
          </a:prstGeom>
          <a:noFill/>
        </p:spPr>
        <p:txBody>
          <a:bodyPr wrap="none" rtlCol="0">
            <a:spAutoFit/>
          </a:bodyPr>
          <a:lstStyle/>
          <a:p>
            <a:r>
              <a:rPr lang="en-US" altLang="ja-JP" dirty="0" smtClean="0"/>
              <a:t>C:\Workspace\data\</a:t>
            </a:r>
            <a:r>
              <a:rPr lang="ja-JP" altLang="en-US" dirty="0" smtClean="0"/>
              <a:t>ソフトウェア設計資料</a:t>
            </a:r>
            <a:r>
              <a:rPr lang="en-US" altLang="ja-JP" dirty="0" smtClean="0"/>
              <a:t>\</a:t>
            </a:r>
            <a:r>
              <a:rPr lang="ja-JP" altLang="en-US" dirty="0" smtClean="0"/>
              <a:t>演習素材</a:t>
            </a:r>
            <a:r>
              <a:rPr lang="en-US" altLang="ja-JP" dirty="0" smtClean="0"/>
              <a:t>\</a:t>
            </a:r>
            <a:r>
              <a:rPr lang="ja-JP" altLang="en-US" dirty="0" smtClean="0"/>
              <a:t>組み立て済み</a:t>
            </a:r>
            <a:r>
              <a:rPr lang="en-US" altLang="ja-JP" dirty="0" smtClean="0"/>
              <a:t>TCPIP</a:t>
            </a:r>
            <a:r>
              <a:rPr lang="ja-JP" altLang="en-US" dirty="0" smtClean="0"/>
              <a:t>サンプル</a:t>
            </a:r>
            <a:r>
              <a:rPr lang="en-US" altLang="ja-JP" dirty="0" smtClean="0"/>
              <a:t>\</a:t>
            </a:r>
          </a:p>
          <a:p>
            <a:r>
              <a:rPr lang="en-US" altLang="ja-JP" dirty="0"/>
              <a:t> rx65n_rsk_tcpip.zip</a:t>
            </a:r>
            <a:endParaRPr lang="en-US" altLang="ja-JP" dirty="0" smtClean="0"/>
          </a:p>
          <a:p>
            <a:endParaRPr lang="en-US" altLang="ja-JP" dirty="0" smtClean="0"/>
          </a:p>
          <a:p>
            <a:r>
              <a:rPr lang="en-US" altLang="ja-JP" dirty="0" smtClean="0"/>
              <a:t> </a:t>
            </a:r>
            <a:r>
              <a:rPr lang="ja-JP" altLang="en-US" dirty="0" smtClean="0"/>
              <a:t>　解凍し、</a:t>
            </a:r>
            <a:r>
              <a:rPr lang="en-US" altLang="ja-JP" dirty="0"/>
              <a:t>[rx65n_rsk_tcpip]</a:t>
            </a:r>
            <a:r>
              <a:rPr lang="ja-JP" altLang="en-US" dirty="0" smtClean="0"/>
              <a:t>フォルダを以下</a:t>
            </a:r>
            <a:r>
              <a:rPr lang="ja-JP" altLang="en-US" dirty="0" smtClean="0"/>
              <a:t>フォルダにコピーします。</a:t>
            </a:r>
            <a:endParaRPr lang="en-US" altLang="ja-JP" dirty="0" smtClean="0"/>
          </a:p>
          <a:p>
            <a:endParaRPr lang="en-US" altLang="ja-JP" dirty="0"/>
          </a:p>
          <a:p>
            <a:r>
              <a:rPr lang="en-US" altLang="ja-JP" dirty="0" smtClean="0"/>
              <a:t>C:\Workspace\work</a:t>
            </a:r>
          </a:p>
          <a:p>
            <a:endParaRPr lang="en-US" altLang="ja-JP" dirty="0" smtClean="0"/>
          </a:p>
          <a:p>
            <a:r>
              <a:rPr lang="ja-JP" altLang="en-US" dirty="0"/>
              <a:t>　</a:t>
            </a:r>
            <a:r>
              <a:rPr lang="ja-JP" altLang="en-US" dirty="0" smtClean="0"/>
              <a:t>コピー後</a:t>
            </a:r>
            <a:r>
              <a:rPr lang="ja-JP" altLang="en-US" dirty="0" smtClean="0"/>
              <a:t>、以下</a:t>
            </a:r>
            <a:r>
              <a:rPr lang="ja-JP" altLang="en-US" dirty="0" smtClean="0"/>
              <a:t>フォルダが有ることを確認します</a:t>
            </a:r>
            <a:r>
              <a:rPr lang="ja-JP" altLang="en-US" dirty="0" smtClean="0"/>
              <a:t>。（動作確認に使用します）</a:t>
            </a:r>
            <a:endParaRPr lang="en-US" altLang="ja-JP" dirty="0" smtClean="0"/>
          </a:p>
          <a:p>
            <a:endParaRPr lang="en-US" altLang="ja-JP" dirty="0"/>
          </a:p>
          <a:p>
            <a:r>
              <a:rPr lang="en-US" altLang="ja-JP" dirty="0"/>
              <a:t>C:\WorkSpace\work\rx65n_rsk_tcpip</a:t>
            </a:r>
            <a:endParaRPr lang="en-US" altLang="ja-JP" dirty="0" smtClean="0"/>
          </a:p>
        </p:txBody>
      </p:sp>
    </p:spTree>
    <p:extLst>
      <p:ext uri="{BB962C8B-B14F-4D97-AF65-F5344CB8AC3E}">
        <p14:creationId xmlns:p14="http://schemas.microsoft.com/office/powerpoint/2010/main" val="9084504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57</a:t>
            </a:fld>
            <a:endParaRPr lang="de-DE" dirty="0"/>
          </a:p>
        </p:txBody>
      </p:sp>
      <p:sp>
        <p:nvSpPr>
          <p:cNvPr id="7" name="タイトル 1"/>
          <p:cNvSpPr>
            <a:spLocks noGrp="1"/>
          </p:cNvSpPr>
          <p:nvPr>
            <p:ph type="title"/>
          </p:nvPr>
        </p:nvSpPr>
        <p:spPr>
          <a:xfrm>
            <a:off x="1080000" y="923689"/>
            <a:ext cx="9840536" cy="455509"/>
          </a:xfrm>
        </p:spPr>
        <p:txBody>
          <a:bodyPr/>
          <a:lstStyle/>
          <a:p>
            <a:r>
              <a:rPr lang="en-US" altLang="ja-JP" dirty="0"/>
              <a:t>TCP/IP</a:t>
            </a:r>
            <a:r>
              <a:rPr lang="ja-JP" altLang="en-US" dirty="0"/>
              <a:t>の</a:t>
            </a:r>
            <a:r>
              <a:rPr kumimoji="1" lang="ja-JP" altLang="en-US" dirty="0"/>
              <a:t>組み立て済みサンプルの動作確認</a:t>
            </a:r>
            <a:endParaRPr lang="en-US" altLang="ja-JP" dirty="0"/>
          </a:p>
        </p:txBody>
      </p:sp>
      <p:sp>
        <p:nvSpPr>
          <p:cNvPr id="21" name="テキスト ボックス 20"/>
          <p:cNvSpPr txBox="1"/>
          <p:nvPr/>
        </p:nvSpPr>
        <p:spPr>
          <a:xfrm>
            <a:off x="1080000" y="1695737"/>
            <a:ext cx="2608406" cy="369332"/>
          </a:xfrm>
          <a:prstGeom prst="rect">
            <a:avLst/>
          </a:prstGeom>
          <a:noFill/>
        </p:spPr>
        <p:txBody>
          <a:bodyPr wrap="none" rtlCol="0">
            <a:spAutoFit/>
          </a:bodyPr>
          <a:lstStyle/>
          <a:p>
            <a:r>
              <a:rPr lang="en-US" altLang="ja-JP" dirty="0" smtClean="0"/>
              <a:t>e2 studio</a:t>
            </a:r>
            <a:r>
              <a:rPr lang="ja-JP" altLang="en-US" dirty="0" smtClean="0"/>
              <a:t>を起動します</a:t>
            </a:r>
            <a:endParaRPr lang="en-US" altLang="ja-JP" dirty="0" smtClean="0"/>
          </a:p>
        </p:txBody>
      </p:sp>
      <p:sp>
        <p:nvSpPr>
          <p:cNvPr id="4" name="右矢印 3"/>
          <p:cNvSpPr/>
          <p:nvPr/>
        </p:nvSpPr>
        <p:spPr>
          <a:xfrm>
            <a:off x="4943872" y="3201362"/>
            <a:ext cx="696356"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9975" y="2246733"/>
            <a:ext cx="5530023" cy="2439461"/>
          </a:xfrm>
          <a:prstGeom prst="rect">
            <a:avLst/>
          </a:prstGeom>
        </p:spPr>
      </p:pic>
      <p:sp>
        <p:nvSpPr>
          <p:cNvPr id="8" name="Rectangle 6"/>
          <p:cNvSpPr>
            <a:spLocks noChangeArrowheads="1"/>
          </p:cNvSpPr>
          <p:nvPr/>
        </p:nvSpPr>
        <p:spPr bwMode="auto">
          <a:xfrm>
            <a:off x="9552384" y="4293096"/>
            <a:ext cx="1028948" cy="288032"/>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9" name="テキスト ボックス 18"/>
          <p:cNvSpPr txBox="1">
            <a:spLocks noChangeArrowheads="1"/>
          </p:cNvSpPr>
          <p:nvPr/>
        </p:nvSpPr>
        <p:spPr bwMode="auto">
          <a:xfrm>
            <a:off x="8717798" y="4547694"/>
            <a:ext cx="936104" cy="276999"/>
          </a:xfrm>
          <a:prstGeom prst="rect">
            <a:avLst/>
          </a:prstGeom>
          <a:solidFill>
            <a:schemeClr val="bg1"/>
          </a:solidFill>
          <a:ln w="9525">
            <a:solidFill>
              <a:schemeClr val="tx1"/>
            </a:solidFill>
            <a:miter lim="800000"/>
            <a:headEnd/>
            <a:tailEnd/>
          </a:ln>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lnSpc>
                <a:spcPct val="100000"/>
              </a:lnSpc>
              <a:buClrTx/>
              <a:buFontTx/>
              <a:buNone/>
            </a:pPr>
            <a:r>
              <a:rPr lang="en-US" altLang="ja-JP" sz="1200" dirty="0" smtClean="0">
                <a:latin typeface="Arial" panose="020B0604020202020204" pitchFamily="34" charset="0"/>
                <a:ea typeface="ＭＳ Ｐゴシック" panose="020B0600070205080204" pitchFamily="50" charset="-128"/>
              </a:rPr>
              <a:t>OK</a:t>
            </a:r>
            <a:r>
              <a:rPr lang="ja-JP" altLang="en-US" sz="1200" dirty="0" smtClean="0">
                <a:latin typeface="Arial" panose="020B0604020202020204" pitchFamily="34" charset="0"/>
                <a:ea typeface="ＭＳ Ｐゴシック" panose="020B0600070205080204" pitchFamily="50" charset="-128"/>
              </a:rPr>
              <a:t>を押す</a:t>
            </a:r>
            <a:endParaRPr lang="ja-JP" altLang="en-US" sz="1200" dirty="0">
              <a:latin typeface="Arial" panose="020B0604020202020204" pitchFamily="34" charset="0"/>
              <a:ea typeface="ＭＳ Ｐゴシック" panose="020B0600070205080204" pitchFamily="50" charset="-128"/>
            </a:endParaRPr>
          </a:p>
        </p:txBody>
      </p:sp>
      <p:pic>
        <p:nvPicPr>
          <p:cNvPr id="6" name="図 5"/>
          <p:cNvPicPr>
            <a:picLocks noChangeAspect="1"/>
          </p:cNvPicPr>
          <p:nvPr/>
        </p:nvPicPr>
        <p:blipFill>
          <a:blip r:embed="rId3"/>
          <a:stretch>
            <a:fillRect/>
          </a:stretch>
        </p:blipFill>
        <p:spPr>
          <a:xfrm>
            <a:off x="189411" y="2209595"/>
            <a:ext cx="4634588" cy="3092296"/>
          </a:xfrm>
          <a:prstGeom prst="rect">
            <a:avLst/>
          </a:prstGeom>
        </p:spPr>
      </p:pic>
    </p:spTree>
    <p:extLst>
      <p:ext uri="{BB962C8B-B14F-4D97-AF65-F5344CB8AC3E}">
        <p14:creationId xmlns:p14="http://schemas.microsoft.com/office/powerpoint/2010/main" val="22878831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lang="en-US" altLang="ja-JP" dirty="0"/>
              <a:t>TCP/IP</a:t>
            </a:r>
            <a:r>
              <a:rPr lang="ja-JP" altLang="en-US" dirty="0"/>
              <a:t>の</a:t>
            </a:r>
            <a:r>
              <a:rPr kumimoji="1" lang="ja-JP" altLang="en-US" dirty="0"/>
              <a:t>組み立て済みサンプルの動作確認</a:t>
            </a:r>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58</a:t>
            </a:fld>
            <a:endParaRPr lang="de-DE" dirty="0"/>
          </a:p>
        </p:txBody>
      </p:sp>
      <p:pic>
        <p:nvPicPr>
          <p:cNvPr id="4" name="図 3"/>
          <p:cNvPicPr>
            <a:picLocks noChangeAspect="1"/>
          </p:cNvPicPr>
          <p:nvPr/>
        </p:nvPicPr>
        <p:blipFill>
          <a:blip r:embed="rId2"/>
          <a:stretch>
            <a:fillRect/>
          </a:stretch>
        </p:blipFill>
        <p:spPr>
          <a:xfrm>
            <a:off x="964661" y="1772816"/>
            <a:ext cx="5001323" cy="3515216"/>
          </a:xfrm>
          <a:prstGeom prst="rect">
            <a:avLst/>
          </a:prstGeom>
        </p:spPr>
      </p:pic>
      <p:sp>
        <p:nvSpPr>
          <p:cNvPr id="5" name="Rectangle 6"/>
          <p:cNvSpPr>
            <a:spLocks noChangeArrowheads="1"/>
          </p:cNvSpPr>
          <p:nvPr/>
        </p:nvSpPr>
        <p:spPr bwMode="auto">
          <a:xfrm>
            <a:off x="3935760" y="4941168"/>
            <a:ext cx="1028948" cy="288032"/>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6" name="右矢印 5"/>
          <p:cNvSpPr/>
          <p:nvPr/>
        </p:nvSpPr>
        <p:spPr>
          <a:xfrm>
            <a:off x="6168008" y="3212976"/>
            <a:ext cx="504056"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6960096" y="2972851"/>
            <a:ext cx="5032147" cy="1200329"/>
          </a:xfrm>
          <a:prstGeom prst="rect">
            <a:avLst/>
          </a:prstGeom>
          <a:noFill/>
        </p:spPr>
        <p:txBody>
          <a:bodyPr wrap="none" rtlCol="0">
            <a:spAutoFit/>
          </a:bodyPr>
          <a:lstStyle/>
          <a:p>
            <a:r>
              <a:rPr kumimoji="1" lang="ja-JP" altLang="en-US" dirty="0"/>
              <a:t>チェック</a:t>
            </a:r>
            <a:r>
              <a:rPr kumimoji="1" lang="ja-JP" altLang="en-US" dirty="0" smtClean="0"/>
              <a:t>を入れず</a:t>
            </a:r>
            <a:r>
              <a:rPr kumimoji="1" lang="en-US" altLang="ja-JP" dirty="0" smtClean="0"/>
              <a:t>Apply</a:t>
            </a:r>
            <a:r>
              <a:rPr kumimoji="1" lang="ja-JP" altLang="en-US" dirty="0" smtClean="0"/>
              <a:t>を押してください。</a:t>
            </a:r>
            <a:endParaRPr kumimoji="1" lang="en-US" altLang="ja-JP" dirty="0" smtClean="0"/>
          </a:p>
          <a:p>
            <a:r>
              <a:rPr kumimoji="1" lang="ja-JP" altLang="en-US" dirty="0" smtClean="0"/>
              <a:t>実開発適用</a:t>
            </a:r>
            <a:r>
              <a:rPr kumimoji="1" lang="ja-JP" altLang="en-US" dirty="0"/>
              <a:t>時</a:t>
            </a:r>
            <a:r>
              <a:rPr kumimoji="1" lang="ja-JP" altLang="en-US" dirty="0" smtClean="0"/>
              <a:t>は</a:t>
            </a:r>
            <a:r>
              <a:rPr kumimoji="1" lang="ja-JP" altLang="en-US" dirty="0"/>
              <a:t>チェック</a:t>
            </a:r>
            <a:r>
              <a:rPr kumimoji="1" lang="ja-JP" altLang="en-US" dirty="0" smtClean="0"/>
              <a:t>を入れていただけると</a:t>
            </a:r>
            <a:endParaRPr kumimoji="1" lang="en-US" altLang="ja-JP" dirty="0" smtClean="0"/>
          </a:p>
          <a:p>
            <a:r>
              <a:rPr kumimoji="1" lang="ja-JP" altLang="en-US" dirty="0" smtClean="0"/>
              <a:t>弊社製品開発に</a:t>
            </a:r>
            <a:r>
              <a:rPr kumimoji="1" lang="ja-JP" altLang="en-US" dirty="0"/>
              <a:t>フィードバック</a:t>
            </a:r>
            <a:r>
              <a:rPr kumimoji="1" lang="ja-JP" altLang="en-US" dirty="0" smtClean="0"/>
              <a:t>がかかり</a:t>
            </a:r>
            <a:endParaRPr kumimoji="1" lang="en-US" altLang="ja-JP" dirty="0" smtClean="0"/>
          </a:p>
          <a:p>
            <a:r>
              <a:rPr kumimoji="1" lang="ja-JP" altLang="en-US" dirty="0" smtClean="0"/>
              <a:t>より良い製品づくりに生かすことができます。</a:t>
            </a:r>
            <a:endParaRPr kumimoji="1" lang="ja-JP" altLang="en-US" dirty="0"/>
          </a:p>
        </p:txBody>
      </p:sp>
    </p:spTree>
    <p:extLst>
      <p:ext uri="{BB962C8B-B14F-4D97-AF65-F5344CB8AC3E}">
        <p14:creationId xmlns:p14="http://schemas.microsoft.com/office/powerpoint/2010/main" val="172774169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59</a:t>
            </a:fld>
            <a:endParaRPr lang="de-DE" dirty="0"/>
          </a:p>
        </p:txBody>
      </p:sp>
      <p:sp>
        <p:nvSpPr>
          <p:cNvPr id="7" name="タイトル 1"/>
          <p:cNvSpPr>
            <a:spLocks noGrp="1"/>
          </p:cNvSpPr>
          <p:nvPr>
            <p:ph type="title"/>
          </p:nvPr>
        </p:nvSpPr>
        <p:spPr>
          <a:xfrm>
            <a:off x="1080000" y="923689"/>
            <a:ext cx="9840536" cy="455509"/>
          </a:xfrm>
        </p:spPr>
        <p:txBody>
          <a:bodyPr/>
          <a:lstStyle/>
          <a:p>
            <a:r>
              <a:rPr lang="en-US" altLang="ja-JP" dirty="0"/>
              <a:t>TCP/IP</a:t>
            </a:r>
            <a:r>
              <a:rPr lang="ja-JP" altLang="en-US" dirty="0"/>
              <a:t>の</a:t>
            </a:r>
            <a:r>
              <a:rPr kumimoji="1" lang="ja-JP" altLang="en-US" dirty="0"/>
              <a:t>組み立て済みサンプルの動作確認</a:t>
            </a:r>
            <a:endParaRPr lang="en-US" altLang="ja-JP" dirty="0"/>
          </a:p>
        </p:txBody>
      </p:sp>
      <p:sp>
        <p:nvSpPr>
          <p:cNvPr id="21" name="テキスト ボックス 20"/>
          <p:cNvSpPr txBox="1"/>
          <p:nvPr/>
        </p:nvSpPr>
        <p:spPr>
          <a:xfrm>
            <a:off x="1080000" y="1695737"/>
            <a:ext cx="5111079" cy="369332"/>
          </a:xfrm>
          <a:prstGeom prst="rect">
            <a:avLst/>
          </a:prstGeom>
          <a:noFill/>
        </p:spPr>
        <p:txBody>
          <a:bodyPr wrap="none" rtlCol="0">
            <a:spAutoFit/>
          </a:bodyPr>
          <a:lstStyle/>
          <a:p>
            <a:r>
              <a:rPr lang="en-US" altLang="ja-JP" dirty="0"/>
              <a:t>TCP/IP</a:t>
            </a:r>
            <a:r>
              <a:rPr lang="ja-JP" altLang="en-US" dirty="0"/>
              <a:t>の</a:t>
            </a:r>
            <a:r>
              <a:rPr kumimoji="1" lang="ja-JP" altLang="en-US" dirty="0"/>
              <a:t>組み立て済み</a:t>
            </a:r>
            <a:r>
              <a:rPr kumimoji="1" lang="ja-JP" altLang="en-US" dirty="0" smtClean="0"/>
              <a:t>サンプルを読み込みます</a:t>
            </a:r>
            <a:endParaRPr lang="en-US" altLang="ja-JP" dirty="0" smtClean="0"/>
          </a:p>
        </p:txBody>
      </p:sp>
      <p:pic>
        <p:nvPicPr>
          <p:cNvPr id="10" name="図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504" y="2132856"/>
            <a:ext cx="2487054" cy="4005064"/>
          </a:xfrm>
          <a:prstGeom prst="rect">
            <a:avLst/>
          </a:prstGeom>
        </p:spPr>
      </p:pic>
      <p:sp>
        <p:nvSpPr>
          <p:cNvPr id="11" name="Rectangle 6"/>
          <p:cNvSpPr>
            <a:spLocks noChangeArrowheads="1"/>
          </p:cNvSpPr>
          <p:nvPr/>
        </p:nvSpPr>
        <p:spPr bwMode="auto">
          <a:xfrm>
            <a:off x="1631504" y="4135388"/>
            <a:ext cx="792088" cy="255304"/>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13" name="Rectangle 6"/>
          <p:cNvSpPr>
            <a:spLocks noChangeArrowheads="1"/>
          </p:cNvSpPr>
          <p:nvPr/>
        </p:nvSpPr>
        <p:spPr bwMode="auto">
          <a:xfrm>
            <a:off x="1415480" y="2240931"/>
            <a:ext cx="792088" cy="255304"/>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pic>
        <p:nvPicPr>
          <p:cNvPr id="12" name="図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1124" y="2065069"/>
            <a:ext cx="3960440" cy="4216704"/>
          </a:xfrm>
          <a:prstGeom prst="rect">
            <a:avLst/>
          </a:prstGeom>
        </p:spPr>
      </p:pic>
      <p:sp>
        <p:nvSpPr>
          <p:cNvPr id="15" name="Rectangle 6"/>
          <p:cNvSpPr>
            <a:spLocks noChangeArrowheads="1"/>
          </p:cNvSpPr>
          <p:nvPr/>
        </p:nvSpPr>
        <p:spPr bwMode="auto">
          <a:xfrm>
            <a:off x="6043663" y="3232246"/>
            <a:ext cx="792088" cy="255304"/>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18" name="Rectangle 6"/>
          <p:cNvSpPr>
            <a:spLocks noChangeArrowheads="1"/>
          </p:cNvSpPr>
          <p:nvPr/>
        </p:nvSpPr>
        <p:spPr bwMode="auto">
          <a:xfrm>
            <a:off x="6432074" y="4759030"/>
            <a:ext cx="1608141" cy="255304"/>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19" name="Rectangle 6"/>
          <p:cNvSpPr>
            <a:spLocks noChangeArrowheads="1"/>
          </p:cNvSpPr>
          <p:nvPr/>
        </p:nvSpPr>
        <p:spPr bwMode="auto">
          <a:xfrm>
            <a:off x="7536161" y="5948123"/>
            <a:ext cx="936104" cy="255304"/>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20" name="直線矢印コネクタ 24"/>
          <p:cNvCxnSpPr>
            <a:cxnSpLocks noChangeShapeType="1"/>
            <a:stCxn id="13" idx="2"/>
            <a:endCxn id="11" idx="0"/>
          </p:cNvCxnSpPr>
          <p:nvPr/>
        </p:nvCxnSpPr>
        <p:spPr bwMode="auto">
          <a:xfrm>
            <a:off x="1811524" y="2496235"/>
            <a:ext cx="216024" cy="1639153"/>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直線矢印コネクタ 24"/>
          <p:cNvCxnSpPr>
            <a:cxnSpLocks noChangeShapeType="1"/>
            <a:stCxn id="11" idx="3"/>
            <a:endCxn id="15" idx="1"/>
          </p:cNvCxnSpPr>
          <p:nvPr/>
        </p:nvCxnSpPr>
        <p:spPr bwMode="auto">
          <a:xfrm flipV="1">
            <a:off x="2423592" y="3359898"/>
            <a:ext cx="3620071" cy="903142"/>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直線矢印コネクタ 24"/>
          <p:cNvCxnSpPr>
            <a:cxnSpLocks noChangeShapeType="1"/>
            <a:stCxn id="15" idx="2"/>
            <a:endCxn id="18" idx="0"/>
          </p:cNvCxnSpPr>
          <p:nvPr/>
        </p:nvCxnSpPr>
        <p:spPr bwMode="auto">
          <a:xfrm>
            <a:off x="6439707" y="3487550"/>
            <a:ext cx="796438" cy="1271480"/>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直線矢印コネクタ 24"/>
          <p:cNvCxnSpPr>
            <a:cxnSpLocks noChangeShapeType="1"/>
            <a:stCxn id="18" idx="2"/>
            <a:endCxn id="19" idx="0"/>
          </p:cNvCxnSpPr>
          <p:nvPr/>
        </p:nvCxnSpPr>
        <p:spPr bwMode="auto">
          <a:xfrm>
            <a:off x="7236145" y="5014334"/>
            <a:ext cx="768068" cy="933789"/>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8169848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10344592" cy="455509"/>
          </a:xfrm>
        </p:spPr>
        <p:txBody>
          <a:bodyPr/>
          <a:lstStyle/>
          <a:p>
            <a:r>
              <a:rPr kumimoji="1" lang="ja-JP" altLang="en-US" dirty="0" smtClean="0"/>
              <a:t>目次</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6</a:t>
            </a:fld>
            <a:endParaRPr lang="de-DE" dirty="0"/>
          </a:p>
        </p:txBody>
      </p:sp>
      <p:sp>
        <p:nvSpPr>
          <p:cNvPr id="4" name="コンテンツ プレースホルダー 3"/>
          <p:cNvSpPr>
            <a:spLocks noGrp="1"/>
          </p:cNvSpPr>
          <p:nvPr>
            <p:ph idx="1"/>
          </p:nvPr>
        </p:nvSpPr>
        <p:spPr>
          <a:xfrm>
            <a:off x="1199456" y="1556792"/>
            <a:ext cx="9145016" cy="4719241"/>
          </a:xfrm>
        </p:spPr>
        <p:txBody>
          <a:bodyPr/>
          <a:lstStyle/>
          <a:p>
            <a:pPr marL="177800" lvl="2" indent="0">
              <a:lnSpc>
                <a:spcPct val="100000"/>
              </a:lnSpc>
              <a:buNone/>
            </a:pPr>
            <a:r>
              <a:rPr kumimoji="1" lang="ja-JP" altLang="en-US" sz="2400" dirty="0" smtClean="0"/>
              <a:t>第</a:t>
            </a:r>
            <a:r>
              <a:rPr kumimoji="1" lang="en-US" altLang="ja-JP" sz="2400" dirty="0"/>
              <a:t>4</a:t>
            </a:r>
            <a:r>
              <a:rPr kumimoji="1" lang="ja-JP" altLang="en-US" sz="2400" dirty="0" smtClean="0"/>
              <a:t>章　</a:t>
            </a:r>
            <a:r>
              <a:rPr kumimoji="1" lang="en-US" altLang="ja-JP" sz="2400" dirty="0" smtClean="0"/>
              <a:t>TCP/IP </a:t>
            </a:r>
            <a:r>
              <a:rPr kumimoji="1" lang="ja-JP" altLang="en-US" sz="2400" dirty="0" smtClean="0"/>
              <a:t>解説</a:t>
            </a:r>
            <a:endParaRPr kumimoji="1" lang="en-US" altLang="ja-JP" sz="2400" dirty="0" smtClean="0"/>
          </a:p>
          <a:p>
            <a:pPr marL="177800" lvl="2" indent="0">
              <a:lnSpc>
                <a:spcPct val="100000"/>
              </a:lnSpc>
              <a:buNone/>
            </a:pPr>
            <a:r>
              <a:rPr kumimoji="1" lang="ja-JP" altLang="en-US" sz="1100" dirty="0" smtClean="0"/>
              <a:t>　インターネット</a:t>
            </a:r>
            <a:r>
              <a:rPr kumimoji="1" lang="ja-JP" altLang="en-US" sz="1100" dirty="0"/>
              <a:t>のイメージ</a:t>
            </a:r>
          </a:p>
          <a:p>
            <a:pPr marL="177800" lvl="2" indent="0">
              <a:lnSpc>
                <a:spcPct val="100000"/>
              </a:lnSpc>
              <a:buNone/>
            </a:pPr>
            <a:r>
              <a:rPr kumimoji="1" lang="ja-JP" altLang="en-US" sz="1100" dirty="0" smtClean="0"/>
              <a:t>　</a:t>
            </a:r>
            <a:r>
              <a:rPr kumimoji="1" lang="en-US" altLang="ja-JP" sz="1100" dirty="0" smtClean="0"/>
              <a:t>TCP/IP</a:t>
            </a:r>
            <a:r>
              <a:rPr kumimoji="1" lang="ja-JP" altLang="en-US" sz="1100" dirty="0"/>
              <a:t>パケット構造</a:t>
            </a:r>
          </a:p>
          <a:p>
            <a:pPr marL="177800" lvl="2" indent="0">
              <a:lnSpc>
                <a:spcPct val="100000"/>
              </a:lnSpc>
              <a:buNone/>
            </a:pPr>
            <a:r>
              <a:rPr kumimoji="1" lang="ja-JP" altLang="en-US" sz="1100" dirty="0" smtClean="0"/>
              <a:t>　</a:t>
            </a:r>
            <a:r>
              <a:rPr kumimoji="1" lang="en-US" altLang="ja-JP" sz="1100" dirty="0" smtClean="0"/>
              <a:t>Ethernet</a:t>
            </a:r>
            <a:r>
              <a:rPr kumimoji="1" lang="ja-JP" altLang="en-US" sz="1100" dirty="0"/>
              <a:t>ヘッダの構造</a:t>
            </a:r>
          </a:p>
          <a:p>
            <a:pPr marL="177800" lvl="2" indent="0">
              <a:lnSpc>
                <a:spcPct val="100000"/>
              </a:lnSpc>
              <a:buNone/>
            </a:pPr>
            <a:r>
              <a:rPr kumimoji="1" lang="ja-JP" altLang="en-US" sz="1100" dirty="0" smtClean="0"/>
              <a:t>　</a:t>
            </a:r>
            <a:r>
              <a:rPr kumimoji="1" lang="ja-JP" altLang="en-US" sz="1100" dirty="0"/>
              <a:t>　</a:t>
            </a:r>
            <a:r>
              <a:rPr kumimoji="1" lang="en-US" altLang="ja-JP" sz="1100" dirty="0" smtClean="0"/>
              <a:t>Organizationally </a:t>
            </a:r>
            <a:r>
              <a:rPr kumimoji="1" lang="en-US" altLang="ja-JP" sz="1100" dirty="0"/>
              <a:t>Unique Identifier</a:t>
            </a:r>
          </a:p>
          <a:p>
            <a:pPr marL="177800" lvl="2" indent="0">
              <a:lnSpc>
                <a:spcPct val="100000"/>
              </a:lnSpc>
              <a:buNone/>
            </a:pPr>
            <a:r>
              <a:rPr kumimoji="1" lang="ja-JP" altLang="en-US" sz="1100" dirty="0" smtClean="0"/>
              <a:t>　　</a:t>
            </a:r>
            <a:r>
              <a:rPr kumimoji="1" lang="en-US" altLang="ja-JP" sz="1100" dirty="0" smtClean="0"/>
              <a:t>MAC</a:t>
            </a:r>
            <a:r>
              <a:rPr kumimoji="1" lang="ja-JP" altLang="en-US" sz="1100" dirty="0"/>
              <a:t>アドレスの入手方法</a:t>
            </a:r>
          </a:p>
          <a:p>
            <a:pPr marL="177800" lvl="2" indent="0">
              <a:lnSpc>
                <a:spcPct val="100000"/>
              </a:lnSpc>
              <a:buNone/>
            </a:pPr>
            <a:r>
              <a:rPr kumimoji="1" lang="ja-JP" altLang="en-US" sz="1100" dirty="0" smtClean="0"/>
              <a:t>　</a:t>
            </a:r>
            <a:r>
              <a:rPr kumimoji="1" lang="en-US" altLang="ja-JP" sz="1100" dirty="0" smtClean="0"/>
              <a:t>IP</a:t>
            </a:r>
            <a:r>
              <a:rPr kumimoji="1" lang="ja-JP" altLang="en-US" sz="1100" dirty="0"/>
              <a:t>ヘッダの構造</a:t>
            </a:r>
          </a:p>
          <a:p>
            <a:pPr marL="177800" lvl="2" indent="0">
              <a:lnSpc>
                <a:spcPct val="100000"/>
              </a:lnSpc>
              <a:buNone/>
            </a:pPr>
            <a:r>
              <a:rPr kumimoji="1" lang="ja-JP" altLang="en-US" sz="1100" dirty="0" smtClean="0"/>
              <a:t>　　グローバル</a:t>
            </a:r>
            <a:r>
              <a:rPr kumimoji="1" lang="en-US" altLang="ja-JP" sz="1100" dirty="0"/>
              <a:t>IP</a:t>
            </a:r>
            <a:r>
              <a:rPr kumimoji="1" lang="ja-JP" altLang="en-US" sz="1100" dirty="0"/>
              <a:t>アドレス</a:t>
            </a:r>
            <a:r>
              <a:rPr kumimoji="1" lang="en-US" altLang="ja-JP" sz="1100" dirty="0"/>
              <a:t>/</a:t>
            </a:r>
            <a:r>
              <a:rPr kumimoji="1" lang="ja-JP" altLang="en-US" sz="1100" dirty="0"/>
              <a:t>ローカル</a:t>
            </a:r>
            <a:r>
              <a:rPr kumimoji="1" lang="en-US" altLang="ja-JP" sz="1100" dirty="0"/>
              <a:t>IP</a:t>
            </a:r>
            <a:r>
              <a:rPr kumimoji="1" lang="ja-JP" altLang="en-US" sz="1100" dirty="0"/>
              <a:t>アドレス</a:t>
            </a:r>
          </a:p>
          <a:p>
            <a:pPr marL="177800" lvl="2" indent="0">
              <a:lnSpc>
                <a:spcPct val="100000"/>
              </a:lnSpc>
              <a:buNone/>
            </a:pPr>
            <a:r>
              <a:rPr kumimoji="1" lang="ja-JP" altLang="en-US" sz="1100" dirty="0" smtClean="0"/>
              <a:t>　　</a:t>
            </a:r>
            <a:r>
              <a:rPr kumimoji="1" lang="en-US" altLang="ja-JP" sz="1100" dirty="0" smtClean="0"/>
              <a:t>ARP(Address </a:t>
            </a:r>
            <a:r>
              <a:rPr kumimoji="1" lang="en-US" altLang="ja-JP" sz="1100" dirty="0"/>
              <a:t>Resolution Protocol)</a:t>
            </a:r>
          </a:p>
          <a:p>
            <a:pPr marL="177800" lvl="2" indent="0">
              <a:lnSpc>
                <a:spcPct val="100000"/>
              </a:lnSpc>
              <a:buNone/>
            </a:pPr>
            <a:r>
              <a:rPr kumimoji="1" lang="ja-JP" altLang="en-US" sz="1100" dirty="0" smtClean="0"/>
              <a:t>　</a:t>
            </a:r>
            <a:r>
              <a:rPr kumimoji="1" lang="en-US" altLang="ja-JP" sz="1100" dirty="0" smtClean="0"/>
              <a:t>TCP</a:t>
            </a:r>
            <a:r>
              <a:rPr kumimoji="1" lang="ja-JP" altLang="en-US" sz="1100" dirty="0"/>
              <a:t>ヘッダの構造</a:t>
            </a:r>
          </a:p>
          <a:p>
            <a:pPr marL="177800" lvl="2" indent="0">
              <a:lnSpc>
                <a:spcPct val="100000"/>
              </a:lnSpc>
              <a:buNone/>
            </a:pPr>
            <a:r>
              <a:rPr kumimoji="1" lang="ja-JP" altLang="en-US" sz="1100" dirty="0" smtClean="0"/>
              <a:t>　　</a:t>
            </a:r>
            <a:r>
              <a:rPr kumimoji="1" lang="en-US" altLang="ja-JP" sz="1100" dirty="0" smtClean="0"/>
              <a:t>TCP</a:t>
            </a:r>
            <a:r>
              <a:rPr kumimoji="1" lang="ja-JP" altLang="en-US" sz="1100" dirty="0"/>
              <a:t>の主要</a:t>
            </a:r>
            <a:r>
              <a:rPr kumimoji="1" lang="ja-JP" altLang="en-US" sz="1100" dirty="0" smtClean="0"/>
              <a:t>機能</a:t>
            </a:r>
            <a:endParaRPr kumimoji="1" lang="en-US" altLang="ja-JP" sz="1100" dirty="0" smtClean="0"/>
          </a:p>
          <a:p>
            <a:pPr marL="177800" lvl="2" indent="0">
              <a:lnSpc>
                <a:spcPct val="100000"/>
              </a:lnSpc>
              <a:buNone/>
            </a:pPr>
            <a:r>
              <a:rPr kumimoji="1" lang="ja-JP" altLang="en-US" sz="1100" dirty="0" smtClean="0"/>
              <a:t>　</a:t>
            </a:r>
            <a:r>
              <a:rPr kumimoji="1" lang="ja-JP" altLang="en-US" sz="1100" dirty="0"/>
              <a:t>　</a:t>
            </a:r>
            <a:r>
              <a:rPr kumimoji="1" lang="ja-JP" altLang="en-US" sz="1100" dirty="0" smtClean="0"/>
              <a:t>状態遷移</a:t>
            </a:r>
            <a:endParaRPr kumimoji="1" lang="en-US" altLang="ja-JP" sz="1100" dirty="0" smtClean="0"/>
          </a:p>
          <a:p>
            <a:pPr marL="177800" lvl="2" indent="0">
              <a:lnSpc>
                <a:spcPct val="100000"/>
              </a:lnSpc>
              <a:buNone/>
            </a:pPr>
            <a:r>
              <a:rPr kumimoji="1" lang="ja-JP" altLang="en-US" sz="1100" dirty="0" smtClean="0"/>
              <a:t>　</a:t>
            </a:r>
            <a:r>
              <a:rPr kumimoji="1" lang="ja-JP" altLang="en-US" sz="1100" dirty="0"/>
              <a:t>　</a:t>
            </a:r>
            <a:r>
              <a:rPr kumimoji="1" lang="ja-JP" altLang="en-US" sz="1100" dirty="0" smtClean="0"/>
              <a:t>　</a:t>
            </a:r>
            <a:r>
              <a:rPr kumimoji="1" lang="en-US" altLang="ja-JP" sz="1100" dirty="0" smtClean="0"/>
              <a:t>3way</a:t>
            </a:r>
            <a:r>
              <a:rPr kumimoji="1" lang="ja-JP" altLang="en-US" sz="1100" dirty="0" smtClean="0"/>
              <a:t>ハンドシェイク</a:t>
            </a:r>
            <a:endParaRPr kumimoji="1" lang="en-US" altLang="ja-JP" sz="1100" dirty="0" smtClean="0"/>
          </a:p>
          <a:p>
            <a:pPr marL="177800" lvl="2" indent="0">
              <a:lnSpc>
                <a:spcPct val="100000"/>
              </a:lnSpc>
              <a:buNone/>
            </a:pPr>
            <a:r>
              <a:rPr kumimoji="1" lang="ja-JP" altLang="en-US" sz="1100" dirty="0" smtClean="0"/>
              <a:t>　</a:t>
            </a:r>
            <a:r>
              <a:rPr kumimoji="1" lang="ja-JP" altLang="en-US" sz="1100" dirty="0"/>
              <a:t>　</a:t>
            </a:r>
            <a:r>
              <a:rPr kumimoji="1" lang="ja-JP" altLang="en-US" sz="1100" dirty="0" smtClean="0"/>
              <a:t>　切断シーケンス</a:t>
            </a:r>
            <a:endParaRPr kumimoji="1" lang="en-US" altLang="ja-JP" sz="1100" dirty="0" smtClean="0"/>
          </a:p>
          <a:p>
            <a:pPr marL="177800" lvl="2" indent="0">
              <a:lnSpc>
                <a:spcPct val="100000"/>
              </a:lnSpc>
              <a:buNone/>
            </a:pPr>
            <a:r>
              <a:rPr kumimoji="1" lang="ja-JP" altLang="en-US" sz="1100" dirty="0" smtClean="0"/>
              <a:t>　</a:t>
            </a:r>
            <a:r>
              <a:rPr kumimoji="1" lang="ja-JP" altLang="en-US" sz="1100" dirty="0"/>
              <a:t>　</a:t>
            </a:r>
            <a:r>
              <a:rPr kumimoji="1" lang="ja-JP" altLang="en-US" sz="1100" dirty="0" smtClean="0"/>
              <a:t>データ保証</a:t>
            </a:r>
            <a:endParaRPr kumimoji="1" lang="en-US" altLang="ja-JP" sz="1100" dirty="0" smtClean="0"/>
          </a:p>
          <a:p>
            <a:pPr marL="177800" lvl="2" indent="0">
              <a:lnSpc>
                <a:spcPct val="100000"/>
              </a:lnSpc>
              <a:buNone/>
            </a:pPr>
            <a:r>
              <a:rPr kumimoji="1" lang="ja-JP" altLang="en-US" sz="1100" dirty="0" smtClean="0"/>
              <a:t>　</a:t>
            </a:r>
            <a:r>
              <a:rPr kumimoji="1" lang="ja-JP" altLang="en-US" sz="1100" dirty="0"/>
              <a:t>　</a:t>
            </a:r>
            <a:r>
              <a:rPr kumimoji="1" lang="ja-JP" altLang="en-US" sz="1100" dirty="0" smtClean="0"/>
              <a:t>フロー</a:t>
            </a:r>
            <a:r>
              <a:rPr kumimoji="1" lang="ja-JP" altLang="en-US" sz="1100" dirty="0"/>
              <a:t>制御</a:t>
            </a:r>
          </a:p>
          <a:p>
            <a:pPr marL="177800" lvl="2" indent="0">
              <a:lnSpc>
                <a:spcPct val="100000"/>
              </a:lnSpc>
              <a:buNone/>
            </a:pPr>
            <a:r>
              <a:rPr kumimoji="1" lang="ja-JP" altLang="en-US" sz="1100" dirty="0" smtClean="0"/>
              <a:t>　</a:t>
            </a:r>
            <a:r>
              <a:rPr kumimoji="1" lang="en-US" altLang="ja-JP" sz="1100" dirty="0" smtClean="0"/>
              <a:t>UDP</a:t>
            </a:r>
            <a:r>
              <a:rPr kumimoji="1" lang="ja-JP" altLang="en-US" sz="1100" dirty="0"/>
              <a:t>ヘッダの</a:t>
            </a:r>
            <a:r>
              <a:rPr kumimoji="1" lang="ja-JP" altLang="en-US" sz="1100" dirty="0" smtClean="0"/>
              <a:t>構造</a:t>
            </a:r>
          </a:p>
        </p:txBody>
      </p:sp>
    </p:spTree>
    <p:extLst>
      <p:ext uri="{BB962C8B-B14F-4D97-AF65-F5344CB8AC3E}">
        <p14:creationId xmlns:p14="http://schemas.microsoft.com/office/powerpoint/2010/main" val="267360642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1269830" y="2032905"/>
            <a:ext cx="3138269" cy="4188453"/>
          </a:xfrm>
          <a:prstGeom prst="rect">
            <a:avLst/>
          </a:prstGeom>
        </p:spPr>
      </p:pic>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60</a:t>
            </a:fld>
            <a:endParaRPr lang="de-DE" dirty="0"/>
          </a:p>
        </p:txBody>
      </p:sp>
      <p:sp>
        <p:nvSpPr>
          <p:cNvPr id="7" name="タイトル 1"/>
          <p:cNvSpPr>
            <a:spLocks noGrp="1"/>
          </p:cNvSpPr>
          <p:nvPr>
            <p:ph type="title"/>
          </p:nvPr>
        </p:nvSpPr>
        <p:spPr>
          <a:xfrm>
            <a:off x="1080000" y="923689"/>
            <a:ext cx="9840536" cy="455509"/>
          </a:xfrm>
        </p:spPr>
        <p:txBody>
          <a:bodyPr/>
          <a:lstStyle/>
          <a:p>
            <a:r>
              <a:rPr lang="en-US" altLang="ja-JP" dirty="0"/>
              <a:t>TCP/IP</a:t>
            </a:r>
            <a:r>
              <a:rPr lang="ja-JP" altLang="en-US" dirty="0"/>
              <a:t>の</a:t>
            </a:r>
            <a:r>
              <a:rPr kumimoji="1" lang="ja-JP" altLang="en-US" dirty="0"/>
              <a:t>組み立て済みサンプルの動作確認</a:t>
            </a:r>
            <a:endParaRPr lang="en-US" altLang="ja-JP" dirty="0"/>
          </a:p>
        </p:txBody>
      </p:sp>
      <p:sp>
        <p:nvSpPr>
          <p:cNvPr id="21" name="テキスト ボックス 20"/>
          <p:cNvSpPr txBox="1"/>
          <p:nvPr/>
        </p:nvSpPr>
        <p:spPr>
          <a:xfrm>
            <a:off x="1080000" y="1695737"/>
            <a:ext cx="5111079" cy="369332"/>
          </a:xfrm>
          <a:prstGeom prst="rect">
            <a:avLst/>
          </a:prstGeom>
          <a:noFill/>
        </p:spPr>
        <p:txBody>
          <a:bodyPr wrap="none" rtlCol="0">
            <a:spAutoFit/>
          </a:bodyPr>
          <a:lstStyle/>
          <a:p>
            <a:r>
              <a:rPr lang="en-US" altLang="ja-JP" dirty="0"/>
              <a:t>TCP/IP</a:t>
            </a:r>
            <a:r>
              <a:rPr lang="ja-JP" altLang="en-US" dirty="0"/>
              <a:t>の</a:t>
            </a:r>
            <a:r>
              <a:rPr kumimoji="1" lang="ja-JP" altLang="en-US" dirty="0"/>
              <a:t>組み立て済み</a:t>
            </a:r>
            <a:r>
              <a:rPr kumimoji="1" lang="ja-JP" altLang="en-US" dirty="0" smtClean="0"/>
              <a:t>サンプルを読み込みます</a:t>
            </a:r>
            <a:endParaRPr lang="en-US" altLang="ja-JP" dirty="0" smtClean="0"/>
          </a:p>
        </p:txBody>
      </p:sp>
      <p:sp>
        <p:nvSpPr>
          <p:cNvPr id="17" name="Rectangle 6"/>
          <p:cNvSpPr>
            <a:spLocks noChangeArrowheads="1"/>
          </p:cNvSpPr>
          <p:nvPr/>
        </p:nvSpPr>
        <p:spPr bwMode="auto">
          <a:xfrm>
            <a:off x="3719736" y="2708920"/>
            <a:ext cx="792088" cy="255304"/>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22" name="Rectangle 6"/>
          <p:cNvSpPr>
            <a:spLocks noChangeArrowheads="1"/>
          </p:cNvSpPr>
          <p:nvPr/>
        </p:nvSpPr>
        <p:spPr bwMode="auto">
          <a:xfrm>
            <a:off x="1415480" y="3249696"/>
            <a:ext cx="2376264" cy="255304"/>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24" name="Rectangle 6"/>
          <p:cNvSpPr>
            <a:spLocks noChangeArrowheads="1"/>
          </p:cNvSpPr>
          <p:nvPr/>
        </p:nvSpPr>
        <p:spPr bwMode="auto">
          <a:xfrm>
            <a:off x="3091262" y="5966054"/>
            <a:ext cx="772490" cy="255304"/>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25" name="直線矢印コネクタ 24"/>
          <p:cNvCxnSpPr>
            <a:cxnSpLocks noChangeShapeType="1"/>
            <a:stCxn id="17" idx="2"/>
            <a:endCxn id="22" idx="0"/>
          </p:cNvCxnSpPr>
          <p:nvPr/>
        </p:nvCxnSpPr>
        <p:spPr bwMode="auto">
          <a:xfrm flipH="1">
            <a:off x="2603612" y="2964224"/>
            <a:ext cx="1512168" cy="285472"/>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直線矢印コネクタ 26"/>
          <p:cNvCxnSpPr>
            <a:cxnSpLocks noChangeShapeType="1"/>
            <a:stCxn id="22" idx="2"/>
            <a:endCxn id="20" idx="0"/>
          </p:cNvCxnSpPr>
          <p:nvPr/>
        </p:nvCxnSpPr>
        <p:spPr bwMode="auto">
          <a:xfrm flipH="1">
            <a:off x="2505523" y="3505000"/>
            <a:ext cx="98089" cy="847570"/>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Text Box 9"/>
          <p:cNvSpPr txBox="1">
            <a:spLocks noChangeArrowheads="1"/>
          </p:cNvSpPr>
          <p:nvPr/>
        </p:nvSpPr>
        <p:spPr bwMode="auto">
          <a:xfrm>
            <a:off x="4439815" y="2190989"/>
            <a:ext cx="3152338" cy="535531"/>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以下フォルダを参照する</a:t>
            </a:r>
            <a:endParaRPr lang="en-US" altLang="ja-JP" sz="1200" dirty="0" smtClean="0"/>
          </a:p>
          <a:p>
            <a:pPr>
              <a:buNone/>
            </a:pPr>
            <a:r>
              <a:rPr lang="en-US" altLang="ja-JP" sz="1200" dirty="0"/>
              <a:t>C:\WorkSpace\work\rx65n_rsk_tcpip</a:t>
            </a:r>
            <a:endParaRPr lang="en-US" altLang="ja-JP" sz="1200" dirty="0"/>
          </a:p>
        </p:txBody>
      </p:sp>
      <p:sp>
        <p:nvSpPr>
          <p:cNvPr id="31" name="Text Box 9"/>
          <p:cNvSpPr txBox="1">
            <a:spLocks noChangeArrowheads="1"/>
          </p:cNvSpPr>
          <p:nvPr/>
        </p:nvSpPr>
        <p:spPr bwMode="auto">
          <a:xfrm>
            <a:off x="3091262" y="3493008"/>
            <a:ext cx="2962671"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プロジェクトが</a:t>
            </a:r>
            <a:r>
              <a:rPr lang="en-US" altLang="ja-JP" sz="1200" dirty="0" smtClean="0"/>
              <a:t>1</a:t>
            </a:r>
            <a:r>
              <a:rPr lang="ja-JP" altLang="en-US" sz="1200" dirty="0" smtClean="0"/>
              <a:t>個表示されることを確認する</a:t>
            </a:r>
            <a:endParaRPr lang="en-US" altLang="ja-JP" sz="1200" dirty="0"/>
          </a:p>
        </p:txBody>
      </p:sp>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718" y="4004470"/>
            <a:ext cx="3467584" cy="2010056"/>
          </a:xfrm>
          <a:prstGeom prst="rect">
            <a:avLst/>
          </a:prstGeom>
        </p:spPr>
      </p:pic>
      <p:sp>
        <p:nvSpPr>
          <p:cNvPr id="33" name="Rectangle 6"/>
          <p:cNvSpPr>
            <a:spLocks noChangeArrowheads="1"/>
          </p:cNvSpPr>
          <p:nvPr/>
        </p:nvSpPr>
        <p:spPr bwMode="auto">
          <a:xfrm>
            <a:off x="6271044" y="4022836"/>
            <a:ext cx="3445257" cy="1991690"/>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34" name="直線矢印コネクタ 33"/>
          <p:cNvCxnSpPr>
            <a:cxnSpLocks noChangeShapeType="1"/>
            <a:stCxn id="24" idx="3"/>
            <a:endCxn id="33" idx="1"/>
          </p:cNvCxnSpPr>
          <p:nvPr/>
        </p:nvCxnSpPr>
        <p:spPr bwMode="auto">
          <a:xfrm flipV="1">
            <a:off x="3863752" y="5018681"/>
            <a:ext cx="2407292" cy="1075025"/>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Text Box 9"/>
          <p:cNvSpPr txBox="1">
            <a:spLocks noChangeArrowheads="1"/>
          </p:cNvSpPr>
          <p:nvPr/>
        </p:nvSpPr>
        <p:spPr bwMode="auto">
          <a:xfrm>
            <a:off x="8688288" y="3739769"/>
            <a:ext cx="2509020" cy="511037"/>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もしこのウィンドウがでても問題</a:t>
            </a:r>
            <a:r>
              <a:rPr lang="ja-JP" altLang="en-US" sz="1200" dirty="0" smtClean="0"/>
              <a:t>なし</a:t>
            </a:r>
            <a:r>
              <a:rPr lang="ja-JP" altLang="en-US" sz="1200" dirty="0" smtClean="0"/>
              <a:t>。</a:t>
            </a:r>
            <a:endParaRPr lang="en-US" altLang="ja-JP" sz="1200" dirty="0" smtClean="0"/>
          </a:p>
          <a:p>
            <a:pPr>
              <a:buNone/>
            </a:pPr>
            <a:r>
              <a:rPr lang="en-US" altLang="ja-JP" sz="1200" dirty="0" smtClean="0"/>
              <a:t>OK</a:t>
            </a:r>
            <a:r>
              <a:rPr lang="ja-JP" altLang="en-US" sz="1200" dirty="0" smtClean="0"/>
              <a:t>を押して進む。</a:t>
            </a:r>
            <a:endParaRPr lang="en-US" altLang="ja-JP" sz="1200" dirty="0"/>
          </a:p>
        </p:txBody>
      </p:sp>
      <p:sp>
        <p:nvSpPr>
          <p:cNvPr id="20" name="Rectangle 6"/>
          <p:cNvSpPr>
            <a:spLocks noChangeArrowheads="1"/>
          </p:cNvSpPr>
          <p:nvPr/>
        </p:nvSpPr>
        <p:spPr bwMode="auto">
          <a:xfrm>
            <a:off x="1363317" y="4352570"/>
            <a:ext cx="2284411" cy="588597"/>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23" name="Text Box 9"/>
          <p:cNvSpPr txBox="1">
            <a:spLocks noChangeArrowheads="1"/>
          </p:cNvSpPr>
          <p:nvPr/>
        </p:nvSpPr>
        <p:spPr bwMode="auto">
          <a:xfrm>
            <a:off x="3091262" y="4106941"/>
            <a:ext cx="3095719"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オプションにチェックが入っていないことを確認</a:t>
            </a:r>
            <a:endParaRPr lang="en-US" altLang="ja-JP" sz="1200" dirty="0"/>
          </a:p>
        </p:txBody>
      </p:sp>
      <p:cxnSp>
        <p:nvCxnSpPr>
          <p:cNvPr id="26" name="直線矢印コネクタ 25"/>
          <p:cNvCxnSpPr>
            <a:cxnSpLocks noChangeShapeType="1"/>
            <a:stCxn id="20" idx="2"/>
            <a:endCxn id="24" idx="0"/>
          </p:cNvCxnSpPr>
          <p:nvPr/>
        </p:nvCxnSpPr>
        <p:spPr bwMode="auto">
          <a:xfrm>
            <a:off x="2505523" y="4941167"/>
            <a:ext cx="971984" cy="1024887"/>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8156844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lang="en-US" altLang="ja-JP" dirty="0"/>
              <a:t>TCP/IP</a:t>
            </a:r>
            <a:r>
              <a:rPr lang="ja-JP" altLang="en-US" dirty="0"/>
              <a:t>の</a:t>
            </a:r>
            <a:r>
              <a:rPr kumimoji="1" lang="ja-JP" altLang="en-US" dirty="0"/>
              <a:t>組み立て済みサンプルの動作確認</a:t>
            </a:r>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61</a:t>
            </a:fld>
            <a:endParaRPr lang="de-DE"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312" y="2154293"/>
            <a:ext cx="5241986" cy="3953570"/>
          </a:xfrm>
          <a:prstGeom prst="rect">
            <a:avLst/>
          </a:prstGeom>
        </p:spPr>
      </p:pic>
      <p:sp>
        <p:nvSpPr>
          <p:cNvPr id="5" name="Rectangle 6"/>
          <p:cNvSpPr>
            <a:spLocks noChangeArrowheads="1"/>
          </p:cNvSpPr>
          <p:nvPr/>
        </p:nvSpPr>
        <p:spPr bwMode="auto">
          <a:xfrm>
            <a:off x="4223792" y="5517232"/>
            <a:ext cx="2016224" cy="432048"/>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0056" y="1713339"/>
            <a:ext cx="4887007" cy="3581900"/>
          </a:xfrm>
          <a:prstGeom prst="rect">
            <a:avLst/>
          </a:prstGeom>
        </p:spPr>
      </p:pic>
      <p:sp>
        <p:nvSpPr>
          <p:cNvPr id="7" name="Rectangle 6"/>
          <p:cNvSpPr>
            <a:spLocks noChangeArrowheads="1"/>
          </p:cNvSpPr>
          <p:nvPr/>
        </p:nvSpPr>
        <p:spPr bwMode="auto">
          <a:xfrm>
            <a:off x="6589008" y="2564904"/>
            <a:ext cx="1091168" cy="360040"/>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8" name="Rectangle 6"/>
          <p:cNvSpPr>
            <a:spLocks noChangeArrowheads="1"/>
          </p:cNvSpPr>
          <p:nvPr/>
        </p:nvSpPr>
        <p:spPr bwMode="auto">
          <a:xfrm>
            <a:off x="9480376" y="4869160"/>
            <a:ext cx="1091168" cy="360040"/>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9" name="直線矢印コネクタ 8"/>
          <p:cNvCxnSpPr>
            <a:cxnSpLocks noChangeShapeType="1"/>
            <a:stCxn id="5" idx="0"/>
            <a:endCxn id="7" idx="1"/>
          </p:cNvCxnSpPr>
          <p:nvPr/>
        </p:nvCxnSpPr>
        <p:spPr bwMode="auto">
          <a:xfrm flipV="1">
            <a:off x="5231904" y="2744924"/>
            <a:ext cx="1357104" cy="2772308"/>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直線矢印コネクタ 11"/>
          <p:cNvCxnSpPr>
            <a:cxnSpLocks noChangeShapeType="1"/>
            <a:stCxn id="7" idx="2"/>
            <a:endCxn id="8" idx="1"/>
          </p:cNvCxnSpPr>
          <p:nvPr/>
        </p:nvCxnSpPr>
        <p:spPr bwMode="auto">
          <a:xfrm>
            <a:off x="7134592" y="2924944"/>
            <a:ext cx="2345784" cy="2124236"/>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テキスト ボックス 14"/>
          <p:cNvSpPr txBox="1"/>
          <p:nvPr/>
        </p:nvSpPr>
        <p:spPr>
          <a:xfrm>
            <a:off x="1080000" y="1695737"/>
            <a:ext cx="5262979" cy="369332"/>
          </a:xfrm>
          <a:prstGeom prst="rect">
            <a:avLst/>
          </a:prstGeom>
          <a:noFill/>
        </p:spPr>
        <p:txBody>
          <a:bodyPr wrap="none" rtlCol="0">
            <a:spAutoFit/>
          </a:bodyPr>
          <a:lstStyle/>
          <a:p>
            <a:r>
              <a:rPr lang="ja-JP" altLang="en-US" dirty="0" smtClean="0"/>
              <a:t>古いプロジェクト状態を新しい状態に更新します</a:t>
            </a:r>
            <a:endParaRPr lang="en-US" altLang="ja-JP" dirty="0" smtClean="0"/>
          </a:p>
        </p:txBody>
      </p:sp>
      <p:sp>
        <p:nvSpPr>
          <p:cNvPr id="16" name="Text Box 9"/>
          <p:cNvSpPr txBox="1">
            <a:spLocks noChangeArrowheads="1"/>
          </p:cNvSpPr>
          <p:nvPr/>
        </p:nvSpPr>
        <p:spPr bwMode="auto">
          <a:xfrm>
            <a:off x="6589008" y="5524806"/>
            <a:ext cx="4631396" cy="757130"/>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a:t>
            </a:r>
            <a:r>
              <a:rPr lang="ja-JP" altLang="en-US" sz="1200" dirty="0" smtClean="0"/>
              <a:t>サンプルのプロジェクトが作られた環境</a:t>
            </a:r>
            <a:r>
              <a:rPr lang="en-US" altLang="ja-JP" sz="1200" dirty="0" smtClean="0"/>
              <a:t>]</a:t>
            </a:r>
            <a:r>
              <a:rPr lang="ja-JP" altLang="en-US" sz="1200" dirty="0" smtClean="0"/>
              <a:t>と</a:t>
            </a:r>
            <a:r>
              <a:rPr lang="en-US" altLang="ja-JP" sz="1200" dirty="0" smtClean="0"/>
              <a:t>[</a:t>
            </a:r>
            <a:r>
              <a:rPr lang="ja-JP" altLang="en-US" sz="1200" dirty="0" smtClean="0"/>
              <a:t>使用している環境</a:t>
            </a:r>
            <a:r>
              <a:rPr lang="en-US" altLang="ja-JP" sz="1200" dirty="0" smtClean="0"/>
              <a:t>]</a:t>
            </a:r>
            <a:r>
              <a:rPr lang="ja-JP" altLang="en-US" sz="1200" dirty="0" smtClean="0"/>
              <a:t>の</a:t>
            </a:r>
            <a:endParaRPr lang="en-US" altLang="ja-JP" sz="1200" dirty="0" smtClean="0"/>
          </a:p>
          <a:p>
            <a:pPr>
              <a:buNone/>
            </a:pPr>
            <a:r>
              <a:rPr lang="en-US" altLang="ja-JP" sz="1200" dirty="0" smtClean="0"/>
              <a:t>e2 studio</a:t>
            </a:r>
            <a:r>
              <a:rPr lang="ja-JP" altLang="en-US" sz="1200" dirty="0" smtClean="0"/>
              <a:t>バージョンの違いによりプロジェクトファイルの</a:t>
            </a:r>
            <a:r>
              <a:rPr lang="ja-JP" altLang="en-US" sz="1200" dirty="0"/>
              <a:t>変換</a:t>
            </a:r>
            <a:r>
              <a:rPr lang="ja-JP" altLang="en-US" sz="1200" dirty="0" smtClean="0"/>
              <a:t>が</a:t>
            </a:r>
            <a:r>
              <a:rPr lang="ja-JP" altLang="en-US" sz="1200" dirty="0" smtClean="0"/>
              <a:t>必要な</a:t>
            </a:r>
            <a:endParaRPr lang="en-US" altLang="ja-JP" sz="1200" dirty="0" smtClean="0"/>
          </a:p>
          <a:p>
            <a:pPr>
              <a:buNone/>
            </a:pPr>
            <a:r>
              <a:rPr lang="ja-JP" altLang="en-US" sz="1200" dirty="0"/>
              <a:t>場合</a:t>
            </a:r>
            <a:r>
              <a:rPr lang="ja-JP" altLang="en-US" sz="1200" dirty="0" smtClean="0"/>
              <a:t>があります</a:t>
            </a:r>
            <a:r>
              <a:rPr lang="ja-JP" altLang="en-US" sz="1200" dirty="0" smtClean="0"/>
              <a:t>。</a:t>
            </a:r>
            <a:endParaRPr lang="en-US" altLang="ja-JP" sz="1200" dirty="0"/>
          </a:p>
        </p:txBody>
      </p:sp>
    </p:spTree>
    <p:extLst>
      <p:ext uri="{BB962C8B-B14F-4D97-AF65-F5344CB8AC3E}">
        <p14:creationId xmlns:p14="http://schemas.microsoft.com/office/powerpoint/2010/main" val="313847074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62</a:t>
            </a:fld>
            <a:endParaRPr lang="de-DE" dirty="0"/>
          </a:p>
        </p:txBody>
      </p:sp>
      <p:sp>
        <p:nvSpPr>
          <p:cNvPr id="7" name="タイトル 1"/>
          <p:cNvSpPr>
            <a:spLocks noGrp="1"/>
          </p:cNvSpPr>
          <p:nvPr>
            <p:ph type="title"/>
          </p:nvPr>
        </p:nvSpPr>
        <p:spPr>
          <a:xfrm>
            <a:off x="1080000" y="923689"/>
            <a:ext cx="9840536" cy="455509"/>
          </a:xfrm>
        </p:spPr>
        <p:txBody>
          <a:bodyPr/>
          <a:lstStyle/>
          <a:p>
            <a:r>
              <a:rPr lang="en-US" altLang="ja-JP" dirty="0"/>
              <a:t>TCP/IP</a:t>
            </a:r>
            <a:r>
              <a:rPr lang="ja-JP" altLang="en-US" dirty="0"/>
              <a:t>の</a:t>
            </a:r>
            <a:r>
              <a:rPr kumimoji="1" lang="ja-JP" altLang="en-US" dirty="0"/>
              <a:t>組み立て済みサンプルの動作確認</a:t>
            </a:r>
            <a:endParaRPr lang="en-US" altLang="ja-JP" dirty="0"/>
          </a:p>
        </p:txBody>
      </p:sp>
      <p:sp>
        <p:nvSpPr>
          <p:cNvPr id="21" name="テキスト ボックス 20"/>
          <p:cNvSpPr txBox="1"/>
          <p:nvPr/>
        </p:nvSpPr>
        <p:spPr>
          <a:xfrm>
            <a:off x="1080000" y="1695737"/>
            <a:ext cx="6265241" cy="369332"/>
          </a:xfrm>
          <a:prstGeom prst="rect">
            <a:avLst/>
          </a:prstGeom>
          <a:noFill/>
        </p:spPr>
        <p:txBody>
          <a:bodyPr wrap="none" rtlCol="0">
            <a:spAutoFit/>
          </a:bodyPr>
          <a:lstStyle/>
          <a:p>
            <a:r>
              <a:rPr lang="en-US" altLang="ja-JP" dirty="0"/>
              <a:t>TCP/IP</a:t>
            </a:r>
            <a:r>
              <a:rPr lang="ja-JP" altLang="en-US" dirty="0"/>
              <a:t>の</a:t>
            </a:r>
            <a:r>
              <a:rPr kumimoji="1" lang="ja-JP" altLang="en-US" dirty="0"/>
              <a:t>組み立て済み</a:t>
            </a:r>
            <a:r>
              <a:rPr kumimoji="1" lang="ja-JP" altLang="en-US" dirty="0" smtClean="0"/>
              <a:t>サンプルをビルドする準備をします</a:t>
            </a:r>
            <a:endParaRPr lang="en-US" altLang="ja-JP" dirty="0" smtClean="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416" y="2245619"/>
            <a:ext cx="2529609" cy="2647815"/>
          </a:xfrm>
          <a:prstGeom prst="rect">
            <a:avLst/>
          </a:prstGeo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4389" y="2298056"/>
            <a:ext cx="7344554" cy="3795240"/>
          </a:xfrm>
          <a:prstGeom prst="rect">
            <a:avLst/>
          </a:prstGeom>
        </p:spPr>
      </p:pic>
      <p:sp>
        <p:nvSpPr>
          <p:cNvPr id="19" name="Rectangle 6"/>
          <p:cNvSpPr>
            <a:spLocks noChangeArrowheads="1"/>
          </p:cNvSpPr>
          <p:nvPr/>
        </p:nvSpPr>
        <p:spPr bwMode="auto">
          <a:xfrm>
            <a:off x="809707" y="2708920"/>
            <a:ext cx="360040" cy="222570"/>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20" name="Rectangle 6"/>
          <p:cNvSpPr>
            <a:spLocks noChangeArrowheads="1"/>
          </p:cNvSpPr>
          <p:nvPr/>
        </p:nvSpPr>
        <p:spPr bwMode="auto">
          <a:xfrm>
            <a:off x="4243608" y="3176972"/>
            <a:ext cx="1255492" cy="216024"/>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23" name="直線矢印コネクタ 22"/>
          <p:cNvCxnSpPr>
            <a:cxnSpLocks noChangeShapeType="1"/>
            <a:stCxn id="19" idx="3"/>
            <a:endCxn id="20" idx="1"/>
          </p:cNvCxnSpPr>
          <p:nvPr/>
        </p:nvCxnSpPr>
        <p:spPr bwMode="auto">
          <a:xfrm>
            <a:off x="1169747" y="2820205"/>
            <a:ext cx="3073861" cy="464779"/>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Text Box 9"/>
          <p:cNvSpPr txBox="1">
            <a:spLocks noChangeArrowheads="1"/>
          </p:cNvSpPr>
          <p:nvPr/>
        </p:nvSpPr>
        <p:spPr bwMode="auto">
          <a:xfrm>
            <a:off x="172316" y="3238310"/>
            <a:ext cx="3196709" cy="535531"/>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復元ボタンを押す。</a:t>
            </a:r>
            <a:endParaRPr lang="en-US" altLang="ja-JP" sz="1200" dirty="0" smtClean="0"/>
          </a:p>
          <a:p>
            <a:pPr>
              <a:buNone/>
            </a:pPr>
            <a:r>
              <a:rPr lang="ja-JP" altLang="en-US" sz="1200" dirty="0" smtClean="0"/>
              <a:t>⇒プロジェクトエクスプローラなどが復元される</a:t>
            </a:r>
            <a:r>
              <a:rPr lang="ja-JP" altLang="en-US" sz="1200" dirty="0"/>
              <a:t>。</a:t>
            </a:r>
            <a:endParaRPr lang="en-US" altLang="ja-JP" sz="1200" dirty="0"/>
          </a:p>
        </p:txBody>
      </p:sp>
      <p:sp>
        <p:nvSpPr>
          <p:cNvPr id="29" name="Text Box 9"/>
          <p:cNvSpPr txBox="1">
            <a:spLocks noChangeArrowheads="1"/>
          </p:cNvSpPr>
          <p:nvPr/>
        </p:nvSpPr>
        <p:spPr bwMode="auto">
          <a:xfrm>
            <a:off x="3900745" y="3481997"/>
            <a:ext cx="3092641" cy="757130"/>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プロジェクトエクスプローラの</a:t>
            </a:r>
            <a:endParaRPr lang="en-US" altLang="ja-JP" sz="1200" dirty="0" smtClean="0"/>
          </a:p>
          <a:p>
            <a:pPr>
              <a:buNone/>
            </a:pPr>
            <a:r>
              <a:rPr lang="ja-JP" altLang="en-US" sz="1200" dirty="0" smtClean="0"/>
              <a:t>「</a:t>
            </a:r>
            <a:r>
              <a:rPr lang="en-US" altLang="ja-JP" sz="1200" dirty="0" smtClean="0"/>
              <a:t>rx65n_rsk</a:t>
            </a:r>
            <a:r>
              <a:rPr lang="ja-JP" altLang="en-US" sz="1200" dirty="0" smtClean="0"/>
              <a:t>」をクリックし、</a:t>
            </a:r>
            <a:endParaRPr lang="en-US" altLang="ja-JP" sz="1200" dirty="0" smtClean="0"/>
          </a:p>
          <a:p>
            <a:pPr>
              <a:buNone/>
            </a:pPr>
            <a:r>
              <a:rPr lang="en-US" altLang="ja-JP" sz="1200" dirty="0" smtClean="0"/>
              <a:t>[</a:t>
            </a:r>
            <a:r>
              <a:rPr lang="en-US" altLang="ja-JP" sz="1200" dirty="0" err="1" smtClean="0"/>
              <a:t>HardwareDebug</a:t>
            </a:r>
            <a:r>
              <a:rPr lang="en-US" altLang="ja-JP" sz="1200" dirty="0" smtClean="0"/>
              <a:t>]</a:t>
            </a:r>
            <a:r>
              <a:rPr lang="ja-JP" altLang="en-US" sz="1200" dirty="0" smtClean="0"/>
              <a:t>表示が出ることを確認。</a:t>
            </a:r>
            <a:endParaRPr lang="en-US" altLang="ja-JP" sz="1200" dirty="0"/>
          </a:p>
        </p:txBody>
      </p:sp>
    </p:spTree>
    <p:extLst>
      <p:ext uri="{BB962C8B-B14F-4D97-AF65-F5344CB8AC3E}">
        <p14:creationId xmlns:p14="http://schemas.microsoft.com/office/powerpoint/2010/main" val="200063452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a:blip r:embed="rId2"/>
          <a:stretch>
            <a:fillRect/>
          </a:stretch>
        </p:blipFill>
        <p:spPr>
          <a:xfrm>
            <a:off x="1080000" y="2086988"/>
            <a:ext cx="5664072" cy="4176387"/>
          </a:xfrm>
          <a:prstGeom prst="rect">
            <a:avLst/>
          </a:prstGeom>
        </p:spPr>
      </p:pic>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63</a:t>
            </a:fld>
            <a:endParaRPr lang="de-DE" dirty="0"/>
          </a:p>
        </p:txBody>
      </p:sp>
      <p:sp>
        <p:nvSpPr>
          <p:cNvPr id="7" name="タイトル 1"/>
          <p:cNvSpPr>
            <a:spLocks noGrp="1"/>
          </p:cNvSpPr>
          <p:nvPr>
            <p:ph type="title"/>
          </p:nvPr>
        </p:nvSpPr>
        <p:spPr>
          <a:xfrm>
            <a:off x="1080000" y="923689"/>
            <a:ext cx="9840536" cy="455509"/>
          </a:xfrm>
        </p:spPr>
        <p:txBody>
          <a:bodyPr/>
          <a:lstStyle/>
          <a:p>
            <a:r>
              <a:rPr lang="en-US" altLang="ja-JP" dirty="0"/>
              <a:t>TCP/IP</a:t>
            </a:r>
            <a:r>
              <a:rPr lang="ja-JP" altLang="en-US" dirty="0"/>
              <a:t>の</a:t>
            </a:r>
            <a:r>
              <a:rPr kumimoji="1" lang="ja-JP" altLang="en-US" dirty="0"/>
              <a:t>組み立て済みサンプルの動作確認</a:t>
            </a:r>
            <a:endParaRPr lang="en-US" altLang="ja-JP" dirty="0"/>
          </a:p>
        </p:txBody>
      </p:sp>
      <p:sp>
        <p:nvSpPr>
          <p:cNvPr id="21" name="テキスト ボックス 20"/>
          <p:cNvSpPr txBox="1"/>
          <p:nvPr/>
        </p:nvSpPr>
        <p:spPr>
          <a:xfrm>
            <a:off x="1080000" y="1700808"/>
            <a:ext cx="6441572" cy="369332"/>
          </a:xfrm>
          <a:prstGeom prst="rect">
            <a:avLst/>
          </a:prstGeom>
          <a:noFill/>
        </p:spPr>
        <p:txBody>
          <a:bodyPr wrap="none" rtlCol="0">
            <a:spAutoFit/>
          </a:bodyPr>
          <a:lstStyle/>
          <a:p>
            <a:r>
              <a:rPr lang="en-US" altLang="ja-JP" dirty="0"/>
              <a:t>TCP/IP</a:t>
            </a:r>
            <a:r>
              <a:rPr lang="ja-JP" altLang="en-US" dirty="0"/>
              <a:t>の</a:t>
            </a:r>
            <a:r>
              <a:rPr kumimoji="1" lang="ja-JP" altLang="en-US" dirty="0"/>
              <a:t>組み立て済み</a:t>
            </a:r>
            <a:r>
              <a:rPr kumimoji="1" lang="ja-JP" altLang="en-US" dirty="0" smtClean="0"/>
              <a:t>サンプルの</a:t>
            </a:r>
            <a:r>
              <a:rPr kumimoji="1" lang="en-US" altLang="ja-JP" dirty="0" smtClean="0"/>
              <a:t>DHCP</a:t>
            </a:r>
            <a:r>
              <a:rPr kumimoji="1" lang="ja-JP" altLang="en-US" dirty="0" smtClean="0"/>
              <a:t>設定を無効化します</a:t>
            </a:r>
            <a:endParaRPr lang="en-US" altLang="ja-JP" dirty="0" smtClean="0"/>
          </a:p>
        </p:txBody>
      </p:sp>
      <p:sp>
        <p:nvSpPr>
          <p:cNvPr id="8" name="Rectangle 6"/>
          <p:cNvSpPr>
            <a:spLocks noChangeArrowheads="1"/>
          </p:cNvSpPr>
          <p:nvPr/>
        </p:nvSpPr>
        <p:spPr bwMode="auto">
          <a:xfrm>
            <a:off x="2927648" y="6035273"/>
            <a:ext cx="504056" cy="244950"/>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9" name="Text Box 9"/>
          <p:cNvSpPr txBox="1">
            <a:spLocks noChangeArrowheads="1"/>
          </p:cNvSpPr>
          <p:nvPr/>
        </p:nvSpPr>
        <p:spPr bwMode="auto">
          <a:xfrm>
            <a:off x="6840586" y="3789040"/>
            <a:ext cx="2597186" cy="978729"/>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DHCP</a:t>
            </a:r>
            <a:r>
              <a:rPr lang="ja-JP" altLang="en-US" sz="1200" dirty="0" smtClean="0"/>
              <a:t>の設定を </a:t>
            </a:r>
            <a:r>
              <a:rPr lang="en-US" altLang="ja-JP" sz="1200" dirty="0" smtClean="0"/>
              <a:t>1 </a:t>
            </a:r>
            <a:r>
              <a:rPr lang="ja-JP" altLang="en-US" sz="1200" dirty="0" smtClean="0"/>
              <a:t>から </a:t>
            </a:r>
            <a:r>
              <a:rPr lang="en-US" altLang="ja-JP" sz="1200" dirty="0" smtClean="0"/>
              <a:t>0 </a:t>
            </a:r>
            <a:r>
              <a:rPr lang="ja-JP" altLang="en-US" sz="1200" dirty="0" smtClean="0"/>
              <a:t>に変更する</a:t>
            </a:r>
            <a:endParaRPr lang="en-US" altLang="ja-JP" sz="1200" dirty="0" smtClean="0"/>
          </a:p>
          <a:p>
            <a:pPr>
              <a:buNone/>
            </a:pPr>
            <a:endParaRPr lang="en-US" altLang="ja-JP" sz="1200" dirty="0"/>
          </a:p>
          <a:p>
            <a:pPr>
              <a:buNone/>
            </a:pPr>
            <a:r>
              <a:rPr lang="ja-JP" altLang="en-US" sz="1200" dirty="0" smtClean="0"/>
              <a:t>この</a:t>
            </a:r>
            <a:r>
              <a:rPr lang="ja-JP" altLang="en-US" sz="1200" dirty="0"/>
              <a:t>時</a:t>
            </a:r>
            <a:r>
              <a:rPr lang="ja-JP" altLang="en-US" sz="1200" dirty="0" smtClean="0"/>
              <a:t>のデフォルト</a:t>
            </a:r>
            <a:r>
              <a:rPr lang="en-US" altLang="ja-JP" sz="1200" dirty="0" smtClean="0"/>
              <a:t>IP</a:t>
            </a:r>
            <a:r>
              <a:rPr lang="ja-JP" altLang="en-US" sz="1200" dirty="0" smtClean="0"/>
              <a:t>アドレスは</a:t>
            </a:r>
            <a:endParaRPr lang="en-US" altLang="ja-JP" sz="1200" dirty="0" smtClean="0"/>
          </a:p>
          <a:p>
            <a:pPr>
              <a:buNone/>
            </a:pPr>
            <a:r>
              <a:rPr lang="en-US" altLang="ja-JP" sz="1200" b="1" dirty="0" smtClean="0">
                <a:solidFill>
                  <a:srgbClr val="FF0000"/>
                </a:solidFill>
              </a:rPr>
              <a:t>192.168.0.3</a:t>
            </a:r>
            <a:r>
              <a:rPr lang="en-US" altLang="ja-JP" sz="1200" dirty="0" smtClean="0"/>
              <a:t> </a:t>
            </a:r>
            <a:r>
              <a:rPr lang="ja-JP" altLang="en-US" sz="1200" dirty="0" smtClean="0"/>
              <a:t>である。</a:t>
            </a:r>
            <a:endParaRPr lang="en-US" altLang="ja-JP" sz="1200" dirty="0"/>
          </a:p>
        </p:txBody>
      </p:sp>
      <p:sp>
        <p:nvSpPr>
          <p:cNvPr id="10" name="Rectangle 6"/>
          <p:cNvSpPr>
            <a:spLocks noChangeArrowheads="1"/>
          </p:cNvSpPr>
          <p:nvPr/>
        </p:nvSpPr>
        <p:spPr bwMode="auto">
          <a:xfrm>
            <a:off x="1199456" y="3039824"/>
            <a:ext cx="760486" cy="231671"/>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23" name="Rectangle 6"/>
          <p:cNvSpPr>
            <a:spLocks noChangeArrowheads="1"/>
          </p:cNvSpPr>
          <p:nvPr/>
        </p:nvSpPr>
        <p:spPr bwMode="auto">
          <a:xfrm>
            <a:off x="2772134" y="4350517"/>
            <a:ext cx="504056" cy="244950"/>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24" name="直線矢印コネクタ 23"/>
          <p:cNvCxnSpPr>
            <a:cxnSpLocks noChangeShapeType="1"/>
            <a:stCxn id="8" idx="0"/>
            <a:endCxn id="23" idx="2"/>
          </p:cNvCxnSpPr>
          <p:nvPr/>
        </p:nvCxnSpPr>
        <p:spPr bwMode="auto">
          <a:xfrm flipH="1" flipV="1">
            <a:off x="3024162" y="4595467"/>
            <a:ext cx="155514" cy="1439806"/>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Rectangle 6"/>
          <p:cNvSpPr>
            <a:spLocks noChangeArrowheads="1"/>
          </p:cNvSpPr>
          <p:nvPr/>
        </p:nvSpPr>
        <p:spPr bwMode="auto">
          <a:xfrm>
            <a:off x="4367808" y="3212976"/>
            <a:ext cx="2664296" cy="504056"/>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29" name="直線矢印コネクタ 28"/>
          <p:cNvCxnSpPr>
            <a:cxnSpLocks noChangeShapeType="1"/>
            <a:stCxn id="23" idx="3"/>
            <a:endCxn id="28" idx="1"/>
          </p:cNvCxnSpPr>
          <p:nvPr/>
        </p:nvCxnSpPr>
        <p:spPr bwMode="auto">
          <a:xfrm flipV="1">
            <a:off x="3276190" y="3465004"/>
            <a:ext cx="1091618" cy="1007988"/>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6" name="図 35"/>
          <p:cNvPicPr>
            <a:picLocks noChangeAspect="1"/>
          </p:cNvPicPr>
          <p:nvPr/>
        </p:nvPicPr>
        <p:blipFill>
          <a:blip r:embed="rId3"/>
          <a:stretch>
            <a:fillRect/>
          </a:stretch>
        </p:blipFill>
        <p:spPr>
          <a:xfrm>
            <a:off x="7521572" y="1871927"/>
            <a:ext cx="3119998" cy="1687003"/>
          </a:xfrm>
          <a:prstGeom prst="rect">
            <a:avLst/>
          </a:prstGeom>
        </p:spPr>
      </p:pic>
      <p:sp>
        <p:nvSpPr>
          <p:cNvPr id="38" name="Rectangle 6"/>
          <p:cNvSpPr>
            <a:spLocks noChangeArrowheads="1"/>
          </p:cNvSpPr>
          <p:nvPr/>
        </p:nvSpPr>
        <p:spPr bwMode="auto">
          <a:xfrm>
            <a:off x="9696400" y="1962609"/>
            <a:ext cx="288032" cy="124379"/>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39" name="直線矢印コネクタ 38"/>
          <p:cNvCxnSpPr>
            <a:cxnSpLocks noChangeShapeType="1"/>
            <a:stCxn id="28" idx="0"/>
            <a:endCxn id="38" idx="1"/>
          </p:cNvCxnSpPr>
          <p:nvPr/>
        </p:nvCxnSpPr>
        <p:spPr bwMode="auto">
          <a:xfrm flipV="1">
            <a:off x="5699956" y="2024799"/>
            <a:ext cx="3996444" cy="1188177"/>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Text Box 9"/>
          <p:cNvSpPr txBox="1">
            <a:spLocks noChangeArrowheads="1"/>
          </p:cNvSpPr>
          <p:nvPr/>
        </p:nvSpPr>
        <p:spPr bwMode="auto">
          <a:xfrm>
            <a:off x="9336360" y="2222783"/>
            <a:ext cx="2525050"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設定出来たらコード生成ボタンを押す</a:t>
            </a:r>
            <a:endParaRPr lang="en-US" altLang="ja-JP" sz="1200" dirty="0"/>
          </a:p>
        </p:txBody>
      </p:sp>
      <p:sp>
        <p:nvSpPr>
          <p:cNvPr id="43" name="Text Box 9"/>
          <p:cNvSpPr txBox="1">
            <a:spLocks noChangeArrowheads="1"/>
          </p:cNvSpPr>
          <p:nvPr/>
        </p:nvSpPr>
        <p:spPr bwMode="auto">
          <a:xfrm>
            <a:off x="501668" y="3265825"/>
            <a:ext cx="1077539" cy="289438"/>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ダブルクリック</a:t>
            </a:r>
            <a:endParaRPr lang="en-US" altLang="ja-JP" sz="1200" dirty="0"/>
          </a:p>
        </p:txBody>
      </p:sp>
      <p:pic>
        <p:nvPicPr>
          <p:cNvPr id="44" name="図 43"/>
          <p:cNvPicPr>
            <a:picLocks noChangeAspect="1"/>
          </p:cNvPicPr>
          <p:nvPr/>
        </p:nvPicPr>
        <p:blipFill>
          <a:blip r:embed="rId4"/>
          <a:stretch>
            <a:fillRect/>
          </a:stretch>
        </p:blipFill>
        <p:spPr>
          <a:xfrm>
            <a:off x="3695396" y="4881896"/>
            <a:ext cx="3883693" cy="1257149"/>
          </a:xfrm>
          <a:prstGeom prst="rect">
            <a:avLst/>
          </a:prstGeom>
        </p:spPr>
      </p:pic>
      <p:sp>
        <p:nvSpPr>
          <p:cNvPr id="47" name="Rectangle 6"/>
          <p:cNvSpPr>
            <a:spLocks noChangeArrowheads="1"/>
          </p:cNvSpPr>
          <p:nvPr/>
        </p:nvSpPr>
        <p:spPr bwMode="auto">
          <a:xfrm>
            <a:off x="5461531" y="5833785"/>
            <a:ext cx="970544" cy="244950"/>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49" name="直線矢印コネクタ 48"/>
          <p:cNvCxnSpPr>
            <a:cxnSpLocks noChangeShapeType="1"/>
            <a:stCxn id="47" idx="1"/>
            <a:endCxn id="8" idx="3"/>
          </p:cNvCxnSpPr>
          <p:nvPr/>
        </p:nvCxnSpPr>
        <p:spPr bwMode="auto">
          <a:xfrm flipH="1">
            <a:off x="3431704" y="5956260"/>
            <a:ext cx="2029827" cy="201488"/>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直線矢印コネクタ 10"/>
          <p:cNvCxnSpPr>
            <a:cxnSpLocks noChangeShapeType="1"/>
            <a:stCxn id="10" idx="3"/>
            <a:endCxn id="47" idx="0"/>
          </p:cNvCxnSpPr>
          <p:nvPr/>
        </p:nvCxnSpPr>
        <p:spPr bwMode="auto">
          <a:xfrm>
            <a:off x="1959942" y="3155660"/>
            <a:ext cx="3986861" cy="2678125"/>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59460780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64</a:t>
            </a:fld>
            <a:endParaRPr lang="de-DE" dirty="0"/>
          </a:p>
        </p:txBody>
      </p:sp>
      <p:sp>
        <p:nvSpPr>
          <p:cNvPr id="7" name="タイトル 1"/>
          <p:cNvSpPr>
            <a:spLocks noGrp="1"/>
          </p:cNvSpPr>
          <p:nvPr>
            <p:ph type="title"/>
          </p:nvPr>
        </p:nvSpPr>
        <p:spPr>
          <a:xfrm>
            <a:off x="1080000" y="923689"/>
            <a:ext cx="9840536" cy="455509"/>
          </a:xfrm>
        </p:spPr>
        <p:txBody>
          <a:bodyPr/>
          <a:lstStyle/>
          <a:p>
            <a:r>
              <a:rPr lang="en-US" altLang="ja-JP" dirty="0"/>
              <a:t>TCP/IP</a:t>
            </a:r>
            <a:r>
              <a:rPr lang="ja-JP" altLang="en-US" dirty="0"/>
              <a:t>の</a:t>
            </a:r>
            <a:r>
              <a:rPr kumimoji="1" lang="ja-JP" altLang="en-US" dirty="0"/>
              <a:t>組み立て済みサンプルの動作確認</a:t>
            </a:r>
            <a:endParaRPr lang="en-US" altLang="ja-JP" dirty="0"/>
          </a:p>
        </p:txBody>
      </p:sp>
      <p:sp>
        <p:nvSpPr>
          <p:cNvPr id="21" name="テキスト ボックス 20"/>
          <p:cNvSpPr txBox="1"/>
          <p:nvPr/>
        </p:nvSpPr>
        <p:spPr>
          <a:xfrm>
            <a:off x="1080000" y="1695737"/>
            <a:ext cx="5111079" cy="369332"/>
          </a:xfrm>
          <a:prstGeom prst="rect">
            <a:avLst/>
          </a:prstGeom>
          <a:noFill/>
        </p:spPr>
        <p:txBody>
          <a:bodyPr wrap="none" rtlCol="0">
            <a:spAutoFit/>
          </a:bodyPr>
          <a:lstStyle/>
          <a:p>
            <a:r>
              <a:rPr lang="en-US" altLang="ja-JP" dirty="0"/>
              <a:t>TCP/IP</a:t>
            </a:r>
            <a:r>
              <a:rPr lang="ja-JP" altLang="en-US" dirty="0"/>
              <a:t>の</a:t>
            </a:r>
            <a:r>
              <a:rPr kumimoji="1" lang="ja-JP" altLang="en-US" dirty="0"/>
              <a:t>組み立て済み</a:t>
            </a:r>
            <a:r>
              <a:rPr kumimoji="1" lang="ja-JP" altLang="en-US" dirty="0" smtClean="0"/>
              <a:t>サンプルをビルドします</a:t>
            </a:r>
            <a:endParaRPr lang="en-US" altLang="ja-JP" dirty="0" smtClean="0"/>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504" y="2065069"/>
            <a:ext cx="6336704" cy="4202763"/>
          </a:xfrm>
          <a:prstGeom prst="rect">
            <a:avLst/>
          </a:prstGeom>
        </p:spPr>
      </p:pic>
      <p:sp>
        <p:nvSpPr>
          <p:cNvPr id="13" name="Rectangle 6"/>
          <p:cNvSpPr>
            <a:spLocks noChangeArrowheads="1"/>
          </p:cNvSpPr>
          <p:nvPr/>
        </p:nvSpPr>
        <p:spPr bwMode="auto">
          <a:xfrm>
            <a:off x="3575720" y="2159038"/>
            <a:ext cx="504056" cy="222570"/>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14" name="Rectangle 6"/>
          <p:cNvSpPr>
            <a:spLocks noChangeArrowheads="1"/>
          </p:cNvSpPr>
          <p:nvPr/>
        </p:nvSpPr>
        <p:spPr bwMode="auto">
          <a:xfrm>
            <a:off x="2783632" y="5445224"/>
            <a:ext cx="2088232" cy="576064"/>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15" name="直線矢印コネクタ 14"/>
          <p:cNvCxnSpPr>
            <a:cxnSpLocks noChangeShapeType="1"/>
            <a:stCxn id="13" idx="2"/>
            <a:endCxn id="14" idx="0"/>
          </p:cNvCxnSpPr>
          <p:nvPr/>
        </p:nvCxnSpPr>
        <p:spPr bwMode="auto">
          <a:xfrm>
            <a:off x="3827748" y="2381608"/>
            <a:ext cx="0" cy="3063616"/>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 Box 9"/>
          <p:cNvSpPr txBox="1">
            <a:spLocks noChangeArrowheads="1"/>
          </p:cNvSpPr>
          <p:nvPr/>
        </p:nvSpPr>
        <p:spPr bwMode="auto">
          <a:xfrm>
            <a:off x="4079776" y="2475577"/>
            <a:ext cx="2007281"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プロジェクト→すべてをビルド</a:t>
            </a:r>
            <a:endParaRPr lang="en-US" altLang="ja-JP" sz="1200" dirty="0"/>
          </a:p>
        </p:txBody>
      </p:sp>
      <p:sp>
        <p:nvSpPr>
          <p:cNvPr id="22" name="Text Box 9"/>
          <p:cNvSpPr txBox="1">
            <a:spLocks noChangeArrowheads="1"/>
          </p:cNvSpPr>
          <p:nvPr/>
        </p:nvSpPr>
        <p:spPr bwMode="auto">
          <a:xfrm>
            <a:off x="4495459" y="5288258"/>
            <a:ext cx="2510624"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「ビルドが完了しました」表示を確認。</a:t>
            </a:r>
            <a:endParaRPr lang="en-US" altLang="ja-JP" sz="1200" dirty="0"/>
          </a:p>
        </p:txBody>
      </p:sp>
    </p:spTree>
    <p:extLst>
      <p:ext uri="{BB962C8B-B14F-4D97-AF65-F5344CB8AC3E}">
        <p14:creationId xmlns:p14="http://schemas.microsoft.com/office/powerpoint/2010/main" val="74238426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lang="en-US" altLang="ja-JP" dirty="0"/>
              <a:t>TCP/IP</a:t>
            </a:r>
            <a:r>
              <a:rPr lang="ja-JP" altLang="en-US" dirty="0"/>
              <a:t>の</a:t>
            </a:r>
            <a:r>
              <a:rPr kumimoji="1" lang="ja-JP" altLang="en-US" dirty="0"/>
              <a:t>組み立て済みサンプルの動作確認</a:t>
            </a:r>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65</a:t>
            </a:fld>
            <a:endParaRPr lang="de-DE"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2204864"/>
            <a:ext cx="1743075" cy="1428750"/>
          </a:xfrm>
          <a:prstGeom prst="rect">
            <a:avLst/>
          </a:prstGeo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1712" y="2052464"/>
            <a:ext cx="2571750" cy="1733550"/>
          </a:xfrm>
          <a:prstGeom prst="rect">
            <a:avLst/>
          </a:prstGeom>
        </p:spPr>
      </p:pic>
      <p:sp>
        <p:nvSpPr>
          <p:cNvPr id="6" name="テキスト ボックス 5"/>
          <p:cNvSpPr txBox="1"/>
          <p:nvPr/>
        </p:nvSpPr>
        <p:spPr>
          <a:xfrm>
            <a:off x="767408" y="4149080"/>
            <a:ext cx="1854995" cy="369332"/>
          </a:xfrm>
          <a:prstGeom prst="rect">
            <a:avLst/>
          </a:prstGeom>
          <a:noFill/>
        </p:spPr>
        <p:txBody>
          <a:bodyPr wrap="none" rtlCol="0">
            <a:spAutoFit/>
          </a:bodyPr>
          <a:lstStyle/>
          <a:p>
            <a:r>
              <a:rPr kumimoji="1" lang="en-US" altLang="ja-JP" dirty="0" smtClean="0"/>
              <a:t>E1</a:t>
            </a:r>
            <a:r>
              <a:rPr kumimoji="1" lang="ja-JP" altLang="en-US" dirty="0" smtClean="0"/>
              <a:t>エミュレータ</a:t>
            </a:r>
            <a:endParaRPr kumimoji="1" lang="ja-JP" altLang="en-US" dirty="0"/>
          </a:p>
        </p:txBody>
      </p:sp>
      <p:sp>
        <p:nvSpPr>
          <p:cNvPr id="7" name="テキスト ボックス 6"/>
          <p:cNvSpPr txBox="1"/>
          <p:nvPr/>
        </p:nvSpPr>
        <p:spPr>
          <a:xfrm>
            <a:off x="3131154" y="4149080"/>
            <a:ext cx="2263761" cy="369332"/>
          </a:xfrm>
          <a:prstGeom prst="rect">
            <a:avLst/>
          </a:prstGeom>
          <a:noFill/>
        </p:spPr>
        <p:txBody>
          <a:bodyPr wrap="none" rtlCol="0">
            <a:spAutoFit/>
          </a:bodyPr>
          <a:lstStyle/>
          <a:p>
            <a:r>
              <a:rPr kumimoji="1" lang="en-US" altLang="ja-JP" dirty="0" smtClean="0"/>
              <a:t>E2</a:t>
            </a:r>
            <a:r>
              <a:rPr kumimoji="1" lang="ja-JP" altLang="en-US" dirty="0" smtClean="0"/>
              <a:t>エミュレータ</a:t>
            </a:r>
            <a:r>
              <a:rPr kumimoji="1" lang="en-US" altLang="ja-JP" dirty="0" smtClean="0"/>
              <a:t>Lite</a:t>
            </a:r>
            <a:endParaRPr kumimoji="1" lang="ja-JP" altLang="en-US" dirty="0"/>
          </a:p>
        </p:txBody>
      </p:sp>
      <p:sp>
        <p:nvSpPr>
          <p:cNvPr id="8" name="右矢印 7"/>
          <p:cNvSpPr/>
          <p:nvPr/>
        </p:nvSpPr>
        <p:spPr>
          <a:xfrm>
            <a:off x="5807968" y="2919239"/>
            <a:ext cx="432048" cy="10138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6744072" y="3140968"/>
            <a:ext cx="4855816" cy="923330"/>
          </a:xfrm>
          <a:prstGeom prst="rect">
            <a:avLst/>
          </a:prstGeom>
          <a:noFill/>
        </p:spPr>
        <p:txBody>
          <a:bodyPr wrap="none" rtlCol="0">
            <a:spAutoFit/>
          </a:bodyPr>
          <a:lstStyle/>
          <a:p>
            <a:r>
              <a:rPr kumimoji="1" lang="ja-JP" altLang="en-US" dirty="0" smtClean="0"/>
              <a:t>サンプルは</a:t>
            </a:r>
            <a:r>
              <a:rPr kumimoji="1" lang="en-US" altLang="ja-JP" dirty="0" smtClean="0"/>
              <a:t>E2</a:t>
            </a:r>
            <a:r>
              <a:rPr kumimoji="1" lang="ja-JP" altLang="en-US" dirty="0" smtClean="0"/>
              <a:t>エミュレータ</a:t>
            </a:r>
            <a:r>
              <a:rPr kumimoji="1" lang="en-US" altLang="ja-JP" dirty="0" smtClean="0"/>
              <a:t>Lite</a:t>
            </a:r>
            <a:r>
              <a:rPr kumimoji="1" lang="ja-JP" altLang="en-US" dirty="0" smtClean="0"/>
              <a:t>用に</a:t>
            </a:r>
            <a:r>
              <a:rPr kumimoji="1" lang="ja-JP" altLang="en-US" dirty="0"/>
              <a:t>設定</a:t>
            </a:r>
            <a:r>
              <a:rPr kumimoji="1" lang="ja-JP" altLang="en-US" dirty="0" smtClean="0"/>
              <a:t>して</a:t>
            </a:r>
            <a:endParaRPr kumimoji="1" lang="en-US" altLang="ja-JP" dirty="0" smtClean="0"/>
          </a:p>
          <a:p>
            <a:r>
              <a:rPr kumimoji="1" lang="ja-JP" altLang="en-US" dirty="0" smtClean="0"/>
              <a:t>あるので、</a:t>
            </a:r>
            <a:r>
              <a:rPr kumimoji="1" lang="en-US" altLang="ja-JP" dirty="0" smtClean="0"/>
              <a:t>E1</a:t>
            </a:r>
            <a:r>
              <a:rPr kumimoji="1" lang="ja-JP" altLang="en-US" dirty="0" smtClean="0"/>
              <a:t>エミュレータを使用する場合は</a:t>
            </a:r>
            <a:endParaRPr kumimoji="1" lang="en-US" altLang="ja-JP" dirty="0" smtClean="0"/>
          </a:p>
          <a:p>
            <a:r>
              <a:rPr kumimoji="1" lang="ja-JP" altLang="en-US" dirty="0" smtClean="0"/>
              <a:t>設定</a:t>
            </a:r>
            <a:r>
              <a:rPr kumimoji="1" lang="ja-JP" altLang="en-US" dirty="0"/>
              <a:t>変更</a:t>
            </a:r>
            <a:r>
              <a:rPr kumimoji="1" lang="ja-JP" altLang="en-US" dirty="0" smtClean="0"/>
              <a:t>が</a:t>
            </a:r>
            <a:r>
              <a:rPr kumimoji="1" lang="ja-JP" altLang="en-US" dirty="0"/>
              <a:t>必要</a:t>
            </a:r>
          </a:p>
        </p:txBody>
      </p:sp>
    </p:spTree>
    <p:extLst>
      <p:ext uri="{BB962C8B-B14F-4D97-AF65-F5344CB8AC3E}">
        <p14:creationId xmlns:p14="http://schemas.microsoft.com/office/powerpoint/2010/main" val="300783002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lang="en-US" altLang="ja-JP" dirty="0"/>
              <a:t>TCP/IP</a:t>
            </a:r>
            <a:r>
              <a:rPr lang="ja-JP" altLang="en-US" dirty="0"/>
              <a:t>の</a:t>
            </a:r>
            <a:r>
              <a:rPr kumimoji="1" lang="ja-JP" altLang="en-US" dirty="0"/>
              <a:t>組み立て済みサンプルの動作確認</a:t>
            </a:r>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66</a:t>
            </a:fld>
            <a:endParaRPr lang="de-DE" dirty="0"/>
          </a:p>
        </p:txBody>
      </p:sp>
      <p:pic>
        <p:nvPicPr>
          <p:cNvPr id="10" name="図 9"/>
          <p:cNvPicPr>
            <a:picLocks noChangeAspect="1"/>
          </p:cNvPicPr>
          <p:nvPr/>
        </p:nvPicPr>
        <p:blipFill>
          <a:blip r:embed="rId2"/>
          <a:stretch>
            <a:fillRect/>
          </a:stretch>
        </p:blipFill>
        <p:spPr>
          <a:xfrm>
            <a:off x="275373" y="1700808"/>
            <a:ext cx="5306165" cy="1276528"/>
          </a:xfrm>
          <a:prstGeom prst="rect">
            <a:avLst/>
          </a:prstGeom>
        </p:spPr>
      </p:pic>
      <p:pic>
        <p:nvPicPr>
          <p:cNvPr id="11" name="図 10"/>
          <p:cNvPicPr>
            <a:picLocks noChangeAspect="1"/>
          </p:cNvPicPr>
          <p:nvPr/>
        </p:nvPicPr>
        <p:blipFill>
          <a:blip r:embed="rId3"/>
          <a:stretch>
            <a:fillRect/>
          </a:stretch>
        </p:blipFill>
        <p:spPr>
          <a:xfrm>
            <a:off x="5879976" y="1628800"/>
            <a:ext cx="5133953" cy="4474327"/>
          </a:xfrm>
          <a:prstGeom prst="rect">
            <a:avLst/>
          </a:prstGeom>
        </p:spPr>
      </p:pic>
      <p:sp>
        <p:nvSpPr>
          <p:cNvPr id="12" name="Rectangle 6"/>
          <p:cNvSpPr>
            <a:spLocks noChangeArrowheads="1"/>
          </p:cNvSpPr>
          <p:nvPr/>
        </p:nvSpPr>
        <p:spPr bwMode="auto">
          <a:xfrm>
            <a:off x="4995044" y="2116502"/>
            <a:ext cx="504056" cy="222570"/>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13" name="Rectangle 6"/>
          <p:cNvSpPr>
            <a:spLocks noChangeArrowheads="1"/>
          </p:cNvSpPr>
          <p:nvPr/>
        </p:nvSpPr>
        <p:spPr bwMode="auto">
          <a:xfrm>
            <a:off x="6312024" y="2636912"/>
            <a:ext cx="792088" cy="340424"/>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14" name="Rectangle 6"/>
          <p:cNvSpPr>
            <a:spLocks noChangeArrowheads="1"/>
          </p:cNvSpPr>
          <p:nvPr/>
        </p:nvSpPr>
        <p:spPr bwMode="auto">
          <a:xfrm>
            <a:off x="6816080" y="3009738"/>
            <a:ext cx="1080120" cy="1931429"/>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15" name="直線矢印コネクタ 14"/>
          <p:cNvCxnSpPr>
            <a:cxnSpLocks noChangeShapeType="1"/>
            <a:stCxn id="12" idx="2"/>
            <a:endCxn id="13" idx="1"/>
          </p:cNvCxnSpPr>
          <p:nvPr/>
        </p:nvCxnSpPr>
        <p:spPr bwMode="auto">
          <a:xfrm>
            <a:off x="5247072" y="2339072"/>
            <a:ext cx="1064952" cy="468052"/>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直線矢印コネクタ 17"/>
          <p:cNvCxnSpPr>
            <a:cxnSpLocks noChangeShapeType="1"/>
            <a:stCxn id="13" idx="3"/>
            <a:endCxn id="14" idx="0"/>
          </p:cNvCxnSpPr>
          <p:nvPr/>
        </p:nvCxnSpPr>
        <p:spPr bwMode="auto">
          <a:xfrm>
            <a:off x="7104112" y="2807124"/>
            <a:ext cx="252028" cy="202614"/>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Text Box 9"/>
          <p:cNvSpPr txBox="1">
            <a:spLocks noChangeArrowheads="1"/>
          </p:cNvSpPr>
          <p:nvPr/>
        </p:nvSpPr>
        <p:spPr bwMode="auto">
          <a:xfrm>
            <a:off x="7824192" y="4910657"/>
            <a:ext cx="3507692"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E1</a:t>
            </a:r>
            <a:r>
              <a:rPr lang="ja-JP" altLang="en-US" sz="1200" dirty="0" smtClean="0"/>
              <a:t>エミュレータを使用する場合は 「</a:t>
            </a:r>
            <a:r>
              <a:rPr lang="en-US" altLang="ja-JP" sz="1200" dirty="0" smtClean="0"/>
              <a:t>E1 (RX)</a:t>
            </a:r>
            <a:r>
              <a:rPr lang="ja-JP" altLang="en-US" sz="1200" dirty="0" smtClean="0"/>
              <a:t>」を選択</a:t>
            </a:r>
            <a:endParaRPr lang="en-US" altLang="ja-JP" sz="1200" dirty="0"/>
          </a:p>
        </p:txBody>
      </p:sp>
    </p:spTree>
    <p:extLst>
      <p:ext uri="{BB962C8B-B14F-4D97-AF65-F5344CB8AC3E}">
        <p14:creationId xmlns:p14="http://schemas.microsoft.com/office/powerpoint/2010/main" val="190931968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889149" y="2006017"/>
            <a:ext cx="5317961" cy="4293096"/>
          </a:xfrm>
          <a:prstGeom prst="rect">
            <a:avLst/>
          </a:prstGeom>
        </p:spPr>
      </p:pic>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67</a:t>
            </a:fld>
            <a:endParaRPr lang="de-DE" dirty="0"/>
          </a:p>
        </p:txBody>
      </p:sp>
      <p:sp>
        <p:nvSpPr>
          <p:cNvPr id="7" name="タイトル 1"/>
          <p:cNvSpPr>
            <a:spLocks noGrp="1"/>
          </p:cNvSpPr>
          <p:nvPr>
            <p:ph type="title"/>
          </p:nvPr>
        </p:nvSpPr>
        <p:spPr>
          <a:xfrm>
            <a:off x="1080000" y="923689"/>
            <a:ext cx="9840536" cy="455509"/>
          </a:xfrm>
        </p:spPr>
        <p:txBody>
          <a:bodyPr/>
          <a:lstStyle/>
          <a:p>
            <a:r>
              <a:rPr lang="en-US" altLang="ja-JP" dirty="0"/>
              <a:t>TCP/IP</a:t>
            </a:r>
            <a:r>
              <a:rPr lang="ja-JP" altLang="en-US" dirty="0"/>
              <a:t>の</a:t>
            </a:r>
            <a:r>
              <a:rPr kumimoji="1" lang="ja-JP" altLang="en-US" dirty="0"/>
              <a:t>組み立て済みサンプルの動作確認</a:t>
            </a:r>
            <a:endParaRPr lang="en-US" altLang="ja-JP" dirty="0"/>
          </a:p>
        </p:txBody>
      </p:sp>
      <p:sp>
        <p:nvSpPr>
          <p:cNvPr id="21" name="テキスト ボックス 20"/>
          <p:cNvSpPr txBox="1"/>
          <p:nvPr/>
        </p:nvSpPr>
        <p:spPr>
          <a:xfrm>
            <a:off x="1080000" y="1695737"/>
            <a:ext cx="6802247" cy="369332"/>
          </a:xfrm>
          <a:prstGeom prst="rect">
            <a:avLst/>
          </a:prstGeom>
          <a:noFill/>
        </p:spPr>
        <p:txBody>
          <a:bodyPr wrap="none" rtlCol="0">
            <a:spAutoFit/>
          </a:bodyPr>
          <a:lstStyle/>
          <a:p>
            <a:r>
              <a:rPr lang="en-US" altLang="ja-JP" dirty="0"/>
              <a:t>TCP/IP</a:t>
            </a:r>
            <a:r>
              <a:rPr lang="ja-JP" altLang="en-US" dirty="0"/>
              <a:t>の</a:t>
            </a:r>
            <a:r>
              <a:rPr kumimoji="1" lang="ja-JP" altLang="en-US" dirty="0"/>
              <a:t>組み立て済み</a:t>
            </a:r>
            <a:r>
              <a:rPr kumimoji="1" lang="ja-JP" altLang="en-US" dirty="0" smtClean="0"/>
              <a:t>サンプルを</a:t>
            </a:r>
            <a:r>
              <a:rPr kumimoji="1" lang="en-US" altLang="ja-JP" dirty="0" smtClean="0"/>
              <a:t>RX65N</a:t>
            </a:r>
            <a:r>
              <a:rPr kumimoji="1" lang="ja-JP" altLang="en-US" dirty="0" smtClean="0"/>
              <a:t>にダウンロードします</a:t>
            </a:r>
            <a:endParaRPr lang="en-US" altLang="ja-JP" dirty="0" smtClean="0"/>
          </a:p>
        </p:txBody>
      </p:sp>
      <p:sp>
        <p:nvSpPr>
          <p:cNvPr id="16" name="Rectangle 6"/>
          <p:cNvSpPr>
            <a:spLocks noChangeArrowheads="1"/>
          </p:cNvSpPr>
          <p:nvPr/>
        </p:nvSpPr>
        <p:spPr bwMode="auto">
          <a:xfrm>
            <a:off x="1415480" y="4020916"/>
            <a:ext cx="1656184" cy="272180"/>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8910" y="3456391"/>
            <a:ext cx="4294345" cy="1916825"/>
          </a:xfrm>
          <a:prstGeom prst="rect">
            <a:avLst/>
          </a:prstGeom>
        </p:spPr>
      </p:pic>
      <p:sp>
        <p:nvSpPr>
          <p:cNvPr id="17" name="Rectangle 6"/>
          <p:cNvSpPr>
            <a:spLocks noChangeArrowheads="1"/>
          </p:cNvSpPr>
          <p:nvPr/>
        </p:nvSpPr>
        <p:spPr bwMode="auto">
          <a:xfrm>
            <a:off x="7058910" y="3456390"/>
            <a:ext cx="4270896" cy="1916825"/>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20" name="直線矢印コネクタ 19"/>
          <p:cNvCxnSpPr>
            <a:cxnSpLocks noChangeShapeType="1"/>
            <a:stCxn id="5" idx="1"/>
            <a:endCxn id="16" idx="3"/>
          </p:cNvCxnSpPr>
          <p:nvPr/>
        </p:nvCxnSpPr>
        <p:spPr bwMode="auto">
          <a:xfrm flipH="1" flipV="1">
            <a:off x="3071664" y="4157006"/>
            <a:ext cx="3987246" cy="257798"/>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Text Box 9"/>
          <p:cNvSpPr txBox="1">
            <a:spLocks noChangeArrowheads="1"/>
          </p:cNvSpPr>
          <p:nvPr/>
        </p:nvSpPr>
        <p:spPr bwMode="auto">
          <a:xfrm>
            <a:off x="10101492" y="5306678"/>
            <a:ext cx="1037463"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「はい」を押す</a:t>
            </a:r>
            <a:endParaRPr lang="en-US" altLang="ja-JP" sz="1200" dirty="0"/>
          </a:p>
        </p:txBody>
      </p:sp>
      <p:sp>
        <p:nvSpPr>
          <p:cNvPr id="25" name="Text Box 9"/>
          <p:cNvSpPr txBox="1">
            <a:spLocks noChangeArrowheads="1"/>
          </p:cNvSpPr>
          <p:nvPr/>
        </p:nvSpPr>
        <p:spPr bwMode="auto">
          <a:xfrm>
            <a:off x="180149" y="3602203"/>
            <a:ext cx="5820119"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a:t>R_BSP_POR_FUNCTION(R_BSP_STARTUP_FUNCTION)</a:t>
            </a:r>
            <a:r>
              <a:rPr lang="ja-JP" altLang="en-US" sz="1200" dirty="0" smtClean="0"/>
              <a:t>が表示されるのを確認</a:t>
            </a:r>
            <a:endParaRPr lang="en-US" altLang="ja-JP" sz="1200" dirty="0"/>
          </a:p>
        </p:txBody>
      </p:sp>
    </p:spTree>
    <p:extLst>
      <p:ext uri="{BB962C8B-B14F-4D97-AF65-F5344CB8AC3E}">
        <p14:creationId xmlns:p14="http://schemas.microsoft.com/office/powerpoint/2010/main" val="305584224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68</a:t>
            </a:fld>
            <a:endParaRPr lang="de-DE" dirty="0"/>
          </a:p>
        </p:txBody>
      </p:sp>
      <p:sp>
        <p:nvSpPr>
          <p:cNvPr id="7" name="タイトル 1"/>
          <p:cNvSpPr>
            <a:spLocks noGrp="1"/>
          </p:cNvSpPr>
          <p:nvPr>
            <p:ph type="title"/>
          </p:nvPr>
        </p:nvSpPr>
        <p:spPr>
          <a:xfrm>
            <a:off x="1080000" y="923689"/>
            <a:ext cx="9840536" cy="455509"/>
          </a:xfrm>
        </p:spPr>
        <p:txBody>
          <a:bodyPr/>
          <a:lstStyle/>
          <a:p>
            <a:r>
              <a:rPr lang="en-US" altLang="ja-JP" dirty="0"/>
              <a:t>TCP/IP</a:t>
            </a:r>
            <a:r>
              <a:rPr lang="ja-JP" altLang="en-US" dirty="0"/>
              <a:t>の</a:t>
            </a:r>
            <a:r>
              <a:rPr kumimoji="1" lang="ja-JP" altLang="en-US" dirty="0"/>
              <a:t>組み立て済みサンプルの動作確認</a:t>
            </a:r>
            <a:endParaRPr lang="en-US" altLang="ja-JP" dirty="0"/>
          </a:p>
        </p:txBody>
      </p:sp>
      <p:sp>
        <p:nvSpPr>
          <p:cNvPr id="21" name="テキスト ボックス 20"/>
          <p:cNvSpPr txBox="1"/>
          <p:nvPr/>
        </p:nvSpPr>
        <p:spPr>
          <a:xfrm>
            <a:off x="1080000" y="1695737"/>
            <a:ext cx="7130926" cy="369332"/>
          </a:xfrm>
          <a:prstGeom prst="rect">
            <a:avLst/>
          </a:prstGeom>
          <a:noFill/>
        </p:spPr>
        <p:txBody>
          <a:bodyPr wrap="none" rtlCol="0">
            <a:spAutoFit/>
          </a:bodyPr>
          <a:lstStyle/>
          <a:p>
            <a:r>
              <a:rPr lang="ja-JP" altLang="en-US" dirty="0" smtClean="0"/>
              <a:t>仮想コンソール</a:t>
            </a:r>
            <a:r>
              <a:rPr lang="en-US" altLang="ja-JP" dirty="0" smtClean="0"/>
              <a:t>(</a:t>
            </a:r>
            <a:r>
              <a:rPr lang="en-US" altLang="ja-JP" dirty="0" err="1" smtClean="0"/>
              <a:t>Renesas</a:t>
            </a:r>
            <a:r>
              <a:rPr lang="en-US" altLang="ja-JP" dirty="0" smtClean="0"/>
              <a:t> Debug Virtual Console)</a:t>
            </a:r>
            <a:r>
              <a:rPr lang="ja-JP" altLang="en-US" dirty="0" smtClean="0"/>
              <a:t>を起動します。</a:t>
            </a:r>
            <a:endParaRPr lang="en-US" altLang="ja-JP" dirty="0" smtClean="0"/>
          </a:p>
        </p:txBody>
      </p:sp>
      <p:pic>
        <p:nvPicPr>
          <p:cNvPr id="5" name="図 4"/>
          <p:cNvPicPr>
            <a:picLocks noChangeAspect="1"/>
          </p:cNvPicPr>
          <p:nvPr/>
        </p:nvPicPr>
        <p:blipFill>
          <a:blip r:embed="rId2"/>
          <a:stretch>
            <a:fillRect/>
          </a:stretch>
        </p:blipFill>
        <p:spPr>
          <a:xfrm>
            <a:off x="407368" y="2065069"/>
            <a:ext cx="7416824" cy="3966951"/>
          </a:xfrm>
          <a:prstGeom prst="rect">
            <a:avLst/>
          </a:prstGeom>
        </p:spPr>
      </p:pic>
      <p:sp>
        <p:nvSpPr>
          <p:cNvPr id="6" name="テキスト ボックス 5"/>
          <p:cNvSpPr txBox="1"/>
          <p:nvPr/>
        </p:nvSpPr>
        <p:spPr>
          <a:xfrm>
            <a:off x="8112224" y="2636912"/>
            <a:ext cx="3809056" cy="3139321"/>
          </a:xfrm>
          <a:prstGeom prst="rect">
            <a:avLst/>
          </a:prstGeom>
          <a:noFill/>
        </p:spPr>
        <p:txBody>
          <a:bodyPr wrap="none" rtlCol="0">
            <a:spAutoFit/>
          </a:bodyPr>
          <a:lstStyle/>
          <a:p>
            <a:r>
              <a:rPr kumimoji="1" lang="ja-JP" altLang="en-US" dirty="0" smtClean="0"/>
              <a:t>✔ </a:t>
            </a:r>
            <a:r>
              <a:rPr kumimoji="1" lang="en-US" altLang="ja-JP" dirty="0" smtClean="0"/>
              <a:t>C</a:t>
            </a:r>
            <a:r>
              <a:rPr kumimoji="1" lang="ja-JP" altLang="en-US" dirty="0" smtClean="0"/>
              <a:t>言語教科書の冒頭にある</a:t>
            </a:r>
            <a:endParaRPr kumimoji="1" lang="en-US" altLang="ja-JP" dirty="0" smtClean="0"/>
          </a:p>
          <a:p>
            <a:r>
              <a:rPr kumimoji="1" lang="ja-JP" altLang="en-US" dirty="0"/>
              <a:t>　</a:t>
            </a:r>
            <a:r>
              <a:rPr kumimoji="1" lang="en-US" altLang="ja-JP" dirty="0" smtClean="0"/>
              <a:t>“Hello World”</a:t>
            </a:r>
            <a:r>
              <a:rPr kumimoji="1" lang="ja-JP" altLang="en-US" dirty="0" smtClean="0"/>
              <a:t>出力をするため</a:t>
            </a:r>
            <a:endParaRPr kumimoji="1" lang="en-US" altLang="ja-JP" dirty="0" smtClean="0"/>
          </a:p>
          <a:p>
            <a:r>
              <a:rPr kumimoji="1" lang="ja-JP" altLang="en-US" dirty="0"/>
              <a:t>　</a:t>
            </a:r>
            <a:r>
              <a:rPr kumimoji="1" lang="en-US" altLang="ja-JP" dirty="0" err="1" smtClean="0"/>
              <a:t>printf</a:t>
            </a:r>
            <a:r>
              <a:rPr kumimoji="1" lang="en-US" altLang="ja-JP" dirty="0" smtClean="0"/>
              <a:t>()</a:t>
            </a:r>
            <a:r>
              <a:rPr kumimoji="1" lang="ja-JP" altLang="en-US" dirty="0" smtClean="0"/>
              <a:t>を呼び出したことが</a:t>
            </a:r>
            <a:endParaRPr kumimoji="1" lang="en-US" altLang="ja-JP" dirty="0" smtClean="0"/>
          </a:p>
          <a:p>
            <a:r>
              <a:rPr kumimoji="1" lang="ja-JP" altLang="en-US" dirty="0"/>
              <a:t>　</a:t>
            </a:r>
            <a:r>
              <a:rPr kumimoji="1" lang="ja-JP" altLang="en-US" dirty="0" smtClean="0"/>
              <a:t>ある方が多いかと思います</a:t>
            </a:r>
            <a:endParaRPr kumimoji="1" lang="en-US" altLang="ja-JP" dirty="0" smtClean="0"/>
          </a:p>
          <a:p>
            <a:endParaRPr kumimoji="1" lang="en-US" altLang="ja-JP" dirty="0"/>
          </a:p>
          <a:p>
            <a:r>
              <a:rPr kumimoji="1" lang="ja-JP" altLang="en-US" dirty="0" smtClean="0"/>
              <a:t>✔ </a:t>
            </a:r>
            <a:r>
              <a:rPr kumimoji="1" lang="en-US" altLang="ja-JP" dirty="0" smtClean="0"/>
              <a:t>RX</a:t>
            </a:r>
            <a:r>
              <a:rPr kumimoji="1" lang="ja-JP" altLang="en-US" dirty="0" smtClean="0"/>
              <a:t>ファミリの開発環境では</a:t>
            </a:r>
            <a:endParaRPr kumimoji="1" lang="en-US" altLang="ja-JP" dirty="0" smtClean="0"/>
          </a:p>
          <a:p>
            <a:r>
              <a:rPr kumimoji="1" lang="ja-JP" altLang="en-US" dirty="0"/>
              <a:t>　</a:t>
            </a:r>
            <a:r>
              <a:rPr kumimoji="1" lang="en-US" altLang="ja-JP" dirty="0" err="1" smtClean="0"/>
              <a:t>printf</a:t>
            </a:r>
            <a:r>
              <a:rPr kumimoji="1" lang="en-US" altLang="ja-JP" dirty="0" smtClean="0"/>
              <a:t>()</a:t>
            </a:r>
            <a:r>
              <a:rPr kumimoji="1" lang="ja-JP" altLang="en-US" dirty="0" smtClean="0"/>
              <a:t>の出力先を</a:t>
            </a:r>
            <a:endParaRPr kumimoji="1" lang="en-US" altLang="ja-JP" dirty="0" smtClean="0"/>
          </a:p>
          <a:p>
            <a:r>
              <a:rPr kumimoji="1" lang="ja-JP" altLang="en-US" dirty="0"/>
              <a:t>　</a:t>
            </a:r>
            <a:r>
              <a:rPr kumimoji="1" lang="ja-JP" altLang="en-US" dirty="0" smtClean="0"/>
              <a:t>仮想コンソールにしています</a:t>
            </a:r>
            <a:endParaRPr kumimoji="1" lang="en-US" altLang="ja-JP" dirty="0" smtClean="0"/>
          </a:p>
          <a:p>
            <a:endParaRPr kumimoji="1" lang="en-US" altLang="ja-JP" dirty="0"/>
          </a:p>
          <a:p>
            <a:r>
              <a:rPr kumimoji="1" lang="ja-JP" altLang="en-US" dirty="0" smtClean="0"/>
              <a:t>✔ 設定を変更することで、</a:t>
            </a:r>
            <a:endParaRPr kumimoji="1" lang="en-US" altLang="ja-JP" dirty="0" smtClean="0"/>
          </a:p>
          <a:p>
            <a:r>
              <a:rPr kumimoji="1" lang="ja-JP" altLang="en-US" dirty="0"/>
              <a:t>　</a:t>
            </a:r>
            <a:r>
              <a:rPr kumimoji="1" lang="en-US" altLang="ja-JP" dirty="0" smtClean="0"/>
              <a:t>UART</a:t>
            </a:r>
            <a:r>
              <a:rPr kumimoji="1" lang="ja-JP" altLang="en-US" dirty="0" smtClean="0"/>
              <a:t>に</a:t>
            </a:r>
            <a:r>
              <a:rPr kumimoji="1" lang="ja-JP" altLang="en-US" dirty="0"/>
              <a:t>出力</a:t>
            </a:r>
            <a:r>
              <a:rPr kumimoji="1" lang="ja-JP" altLang="en-US" dirty="0" smtClean="0"/>
              <a:t>することも可能です</a:t>
            </a:r>
            <a:endParaRPr kumimoji="1" lang="ja-JP" altLang="en-US" dirty="0"/>
          </a:p>
        </p:txBody>
      </p:sp>
    </p:spTree>
    <p:extLst>
      <p:ext uri="{BB962C8B-B14F-4D97-AF65-F5344CB8AC3E}">
        <p14:creationId xmlns:p14="http://schemas.microsoft.com/office/powerpoint/2010/main" val="183381538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a:blip r:embed="rId2"/>
          <a:stretch>
            <a:fillRect/>
          </a:stretch>
        </p:blipFill>
        <p:spPr>
          <a:xfrm>
            <a:off x="1135219" y="1988841"/>
            <a:ext cx="3592629" cy="4261026"/>
          </a:xfrm>
          <a:prstGeom prst="rect">
            <a:avLst/>
          </a:prstGeom>
        </p:spPr>
      </p:pic>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69</a:t>
            </a:fld>
            <a:endParaRPr lang="de-DE" dirty="0"/>
          </a:p>
        </p:txBody>
      </p:sp>
      <p:sp>
        <p:nvSpPr>
          <p:cNvPr id="7" name="タイトル 1"/>
          <p:cNvSpPr>
            <a:spLocks noGrp="1"/>
          </p:cNvSpPr>
          <p:nvPr>
            <p:ph type="title"/>
          </p:nvPr>
        </p:nvSpPr>
        <p:spPr>
          <a:xfrm>
            <a:off x="1080000" y="923689"/>
            <a:ext cx="9840536" cy="455509"/>
          </a:xfrm>
        </p:spPr>
        <p:txBody>
          <a:bodyPr/>
          <a:lstStyle/>
          <a:p>
            <a:r>
              <a:rPr lang="en-US" altLang="ja-JP" dirty="0"/>
              <a:t>TCP/IP</a:t>
            </a:r>
            <a:r>
              <a:rPr lang="ja-JP" altLang="en-US" dirty="0"/>
              <a:t>の</a:t>
            </a:r>
            <a:r>
              <a:rPr kumimoji="1" lang="ja-JP" altLang="en-US" dirty="0"/>
              <a:t>組み立て済みサンプルの動作確認</a:t>
            </a:r>
            <a:endParaRPr lang="en-US" altLang="ja-JP" dirty="0"/>
          </a:p>
        </p:txBody>
      </p:sp>
      <p:sp>
        <p:nvSpPr>
          <p:cNvPr id="21" name="テキスト ボックス 20"/>
          <p:cNvSpPr txBox="1"/>
          <p:nvPr/>
        </p:nvSpPr>
        <p:spPr>
          <a:xfrm>
            <a:off x="1080000" y="1695737"/>
            <a:ext cx="8418074" cy="369332"/>
          </a:xfrm>
          <a:prstGeom prst="rect">
            <a:avLst/>
          </a:prstGeom>
          <a:noFill/>
        </p:spPr>
        <p:txBody>
          <a:bodyPr wrap="none" rtlCol="0">
            <a:spAutoFit/>
          </a:bodyPr>
          <a:lstStyle/>
          <a:p>
            <a:r>
              <a:rPr lang="en-US" altLang="ja-JP" dirty="0"/>
              <a:t>TCP/IP</a:t>
            </a:r>
            <a:r>
              <a:rPr lang="ja-JP" altLang="en-US" dirty="0"/>
              <a:t>の</a:t>
            </a:r>
            <a:r>
              <a:rPr kumimoji="1" lang="ja-JP" altLang="en-US" dirty="0"/>
              <a:t>組み立て済み</a:t>
            </a:r>
            <a:r>
              <a:rPr kumimoji="1" lang="ja-JP" altLang="en-US" dirty="0" smtClean="0"/>
              <a:t>サンプルを</a:t>
            </a:r>
            <a:r>
              <a:rPr kumimoji="1" lang="en-US" altLang="ja-JP" dirty="0" smtClean="0"/>
              <a:t>RX65N</a:t>
            </a:r>
            <a:r>
              <a:rPr kumimoji="1" lang="ja-JP" altLang="en-US" dirty="0" smtClean="0"/>
              <a:t>にダウンロードして実行状態にします</a:t>
            </a:r>
            <a:endParaRPr lang="en-US" altLang="ja-JP" dirty="0" smtClean="0"/>
          </a:p>
        </p:txBody>
      </p:sp>
      <p:sp>
        <p:nvSpPr>
          <p:cNvPr id="12" name="Rectangle 6"/>
          <p:cNvSpPr>
            <a:spLocks noChangeArrowheads="1"/>
          </p:cNvSpPr>
          <p:nvPr/>
        </p:nvSpPr>
        <p:spPr bwMode="auto">
          <a:xfrm>
            <a:off x="3314570" y="2433905"/>
            <a:ext cx="280960" cy="172931"/>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13" name="Rectangle 6"/>
          <p:cNvSpPr>
            <a:spLocks noChangeArrowheads="1"/>
          </p:cNvSpPr>
          <p:nvPr/>
        </p:nvSpPr>
        <p:spPr bwMode="auto">
          <a:xfrm>
            <a:off x="1271464" y="2425887"/>
            <a:ext cx="280960" cy="172931"/>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14" name="Rectangle 6"/>
          <p:cNvSpPr>
            <a:spLocks noChangeArrowheads="1"/>
          </p:cNvSpPr>
          <p:nvPr/>
        </p:nvSpPr>
        <p:spPr bwMode="auto">
          <a:xfrm>
            <a:off x="1826510" y="3954504"/>
            <a:ext cx="2232248" cy="282804"/>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15" name="Rectangle 6"/>
          <p:cNvSpPr>
            <a:spLocks noChangeArrowheads="1"/>
          </p:cNvSpPr>
          <p:nvPr/>
        </p:nvSpPr>
        <p:spPr bwMode="auto">
          <a:xfrm>
            <a:off x="1110935" y="5658462"/>
            <a:ext cx="2196244" cy="360040"/>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16" name="直線矢印コネクタ 15"/>
          <p:cNvCxnSpPr>
            <a:cxnSpLocks noChangeShapeType="1"/>
            <a:stCxn id="12" idx="2"/>
            <a:endCxn id="14" idx="0"/>
          </p:cNvCxnSpPr>
          <p:nvPr/>
        </p:nvCxnSpPr>
        <p:spPr bwMode="auto">
          <a:xfrm flipH="1">
            <a:off x="2942634" y="2606836"/>
            <a:ext cx="512416" cy="1347668"/>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直線矢印コネクタ 18"/>
          <p:cNvCxnSpPr>
            <a:cxnSpLocks noChangeShapeType="1"/>
            <a:stCxn id="14" idx="0"/>
            <a:endCxn id="13" idx="2"/>
          </p:cNvCxnSpPr>
          <p:nvPr/>
        </p:nvCxnSpPr>
        <p:spPr bwMode="auto">
          <a:xfrm flipH="1" flipV="1">
            <a:off x="1411944" y="2598818"/>
            <a:ext cx="1530690" cy="1355686"/>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直線矢印コネクタ 22"/>
          <p:cNvCxnSpPr>
            <a:cxnSpLocks noChangeShapeType="1"/>
            <a:stCxn id="13" idx="1"/>
            <a:endCxn id="15" idx="0"/>
          </p:cNvCxnSpPr>
          <p:nvPr/>
        </p:nvCxnSpPr>
        <p:spPr bwMode="auto">
          <a:xfrm>
            <a:off x="1271464" y="2512353"/>
            <a:ext cx="937593" cy="3146109"/>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Text Box 9"/>
          <p:cNvSpPr txBox="1">
            <a:spLocks noChangeArrowheads="1"/>
          </p:cNvSpPr>
          <p:nvPr/>
        </p:nvSpPr>
        <p:spPr bwMode="auto">
          <a:xfrm>
            <a:off x="3578911" y="2538888"/>
            <a:ext cx="1137876"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Restart</a:t>
            </a:r>
            <a:r>
              <a:rPr lang="ja-JP" altLang="en-US" sz="1200" dirty="0" smtClean="0"/>
              <a:t>ボタン</a:t>
            </a:r>
            <a:endParaRPr lang="en-US" altLang="ja-JP" sz="1200" dirty="0"/>
          </a:p>
        </p:txBody>
      </p:sp>
      <p:sp>
        <p:nvSpPr>
          <p:cNvPr id="29" name="Text Box 9"/>
          <p:cNvSpPr txBox="1">
            <a:spLocks noChangeArrowheads="1"/>
          </p:cNvSpPr>
          <p:nvPr/>
        </p:nvSpPr>
        <p:spPr bwMode="auto">
          <a:xfrm>
            <a:off x="3689261" y="3659049"/>
            <a:ext cx="2592376"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err="1" smtClean="0"/>
              <a:t>main.c</a:t>
            </a:r>
            <a:r>
              <a:rPr lang="ja-JP" altLang="en-US" sz="1200" dirty="0" smtClean="0"/>
              <a:t>の</a:t>
            </a:r>
            <a:r>
              <a:rPr lang="en-US" altLang="ja-JP" sz="1200" dirty="0" smtClean="0"/>
              <a:t>main()</a:t>
            </a:r>
            <a:r>
              <a:rPr lang="ja-JP" altLang="en-US" sz="1200" dirty="0" smtClean="0"/>
              <a:t>入口でブレークする</a:t>
            </a:r>
            <a:endParaRPr lang="en-US" altLang="ja-JP" sz="1200" dirty="0"/>
          </a:p>
        </p:txBody>
      </p:sp>
      <p:sp>
        <p:nvSpPr>
          <p:cNvPr id="30" name="Text Box 9"/>
          <p:cNvSpPr txBox="1">
            <a:spLocks noChangeArrowheads="1"/>
          </p:cNvSpPr>
          <p:nvPr/>
        </p:nvSpPr>
        <p:spPr bwMode="auto">
          <a:xfrm>
            <a:off x="460813" y="2092161"/>
            <a:ext cx="889987"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再開ボタン</a:t>
            </a:r>
            <a:endParaRPr lang="en-US" altLang="ja-JP" sz="1200" dirty="0"/>
          </a:p>
        </p:txBody>
      </p:sp>
      <p:sp>
        <p:nvSpPr>
          <p:cNvPr id="31" name="Text Box 9"/>
          <p:cNvSpPr txBox="1">
            <a:spLocks noChangeArrowheads="1"/>
          </p:cNvSpPr>
          <p:nvPr/>
        </p:nvSpPr>
        <p:spPr bwMode="auto">
          <a:xfrm>
            <a:off x="3307179" y="4395577"/>
            <a:ext cx="6671635" cy="1200329"/>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err="1" smtClean="0"/>
              <a:t>Renesas</a:t>
            </a:r>
            <a:r>
              <a:rPr lang="ja-JP" altLang="en-US" sz="1200" dirty="0" smtClean="0"/>
              <a:t>デバッグ仮想コンソールに </a:t>
            </a:r>
            <a:r>
              <a:rPr lang="en-US" altLang="ja-JP" sz="1200" dirty="0" smtClean="0"/>
              <a:t>TCP/IP</a:t>
            </a:r>
            <a:r>
              <a:rPr lang="ja-JP" altLang="en-US" sz="1200" dirty="0" smtClean="0"/>
              <a:t>からのイベント通知情報</a:t>
            </a:r>
            <a:r>
              <a:rPr lang="en-US" altLang="ja-JP" sz="1200" dirty="0" smtClean="0"/>
              <a:t>(Ether</a:t>
            </a:r>
            <a:r>
              <a:rPr lang="ja-JP" altLang="en-US" sz="1200" dirty="0" smtClean="0"/>
              <a:t>リンク</a:t>
            </a:r>
            <a:r>
              <a:rPr lang="en-US" altLang="ja-JP" sz="1200" dirty="0" smtClean="0"/>
              <a:t>ON)</a:t>
            </a:r>
            <a:r>
              <a:rPr lang="ja-JP" altLang="en-US" sz="1200" dirty="0" smtClean="0"/>
              <a:t>が表示される。</a:t>
            </a:r>
            <a:endParaRPr lang="en-US" altLang="ja-JP" sz="1200" dirty="0" smtClean="0"/>
          </a:p>
          <a:p>
            <a:pPr>
              <a:buNone/>
            </a:pPr>
            <a:r>
              <a:rPr lang="en-US" altLang="ja-JP" sz="1200" dirty="0" smtClean="0"/>
              <a:t>LAN</a:t>
            </a:r>
            <a:r>
              <a:rPr lang="ja-JP" altLang="en-US" sz="1200" dirty="0" smtClean="0"/>
              <a:t>ケーブルを抜くと、</a:t>
            </a:r>
            <a:r>
              <a:rPr lang="en-US" altLang="ja-JP" sz="1200" dirty="0" smtClean="0"/>
              <a:t>”ETHER_EV_LINK_OFF”</a:t>
            </a:r>
            <a:r>
              <a:rPr lang="ja-JP" altLang="en-US" sz="1200" dirty="0" smtClean="0"/>
              <a:t>イベントがあがってくる。</a:t>
            </a:r>
            <a:endParaRPr lang="en-US" altLang="ja-JP" sz="1200" dirty="0" smtClean="0"/>
          </a:p>
          <a:p>
            <a:pPr>
              <a:buNone/>
            </a:pPr>
            <a:r>
              <a:rPr lang="ja-JP" altLang="en-US" sz="1200" dirty="0" smtClean="0"/>
              <a:t>補足：</a:t>
            </a:r>
            <a:endParaRPr lang="en-US" altLang="ja-JP" sz="1200" dirty="0" smtClean="0"/>
          </a:p>
          <a:p>
            <a:pPr>
              <a:buNone/>
            </a:pPr>
            <a:r>
              <a:rPr lang="ja-JP" altLang="en-US" sz="1200" dirty="0"/>
              <a:t>　</a:t>
            </a:r>
            <a:r>
              <a:rPr lang="en-US" altLang="ja-JP" sz="1200" dirty="0" smtClean="0"/>
              <a:t>DHCP</a:t>
            </a:r>
            <a:r>
              <a:rPr lang="ja-JP" altLang="en-US" sz="1200" dirty="0" smtClean="0"/>
              <a:t>機能を</a:t>
            </a:r>
            <a:r>
              <a:rPr lang="en-US" altLang="ja-JP" sz="1200" dirty="0" smtClean="0"/>
              <a:t>ON</a:t>
            </a:r>
            <a:r>
              <a:rPr lang="ja-JP" altLang="en-US" sz="1200" dirty="0" smtClean="0"/>
              <a:t>にして、</a:t>
            </a:r>
            <a:r>
              <a:rPr lang="en-US" altLang="ja-JP" sz="1200" dirty="0" smtClean="0"/>
              <a:t>DHCP</a:t>
            </a:r>
            <a:r>
              <a:rPr lang="ja-JP" altLang="en-US" sz="1200" dirty="0" smtClean="0"/>
              <a:t>サーバが存在するネットワークに接続すると、</a:t>
            </a:r>
            <a:r>
              <a:rPr lang="en-US" altLang="ja-JP" sz="1200" dirty="0" smtClean="0"/>
              <a:t>DHCP</a:t>
            </a:r>
            <a:r>
              <a:rPr lang="ja-JP" altLang="en-US" sz="1200" dirty="0" smtClean="0"/>
              <a:t>サーバから</a:t>
            </a:r>
            <a:endParaRPr lang="en-US" altLang="ja-JP" sz="1200" dirty="0" smtClean="0"/>
          </a:p>
          <a:p>
            <a:pPr>
              <a:buNone/>
            </a:pPr>
            <a:r>
              <a:rPr lang="ja-JP" altLang="en-US" sz="1200" dirty="0"/>
              <a:t>　</a:t>
            </a:r>
            <a:r>
              <a:rPr lang="ja-JP" altLang="en-US" sz="1200" dirty="0" smtClean="0"/>
              <a:t>配布された</a:t>
            </a:r>
            <a:r>
              <a:rPr lang="en-US" altLang="ja-JP" sz="1200" dirty="0" smtClean="0"/>
              <a:t>IP</a:t>
            </a:r>
            <a:r>
              <a:rPr lang="ja-JP" altLang="en-US" sz="1200" dirty="0" smtClean="0"/>
              <a:t>アドレスなども合わせて表示されます。</a:t>
            </a:r>
            <a:endParaRPr lang="en-US" altLang="ja-JP" sz="1200" dirty="0"/>
          </a:p>
        </p:txBody>
      </p:sp>
    </p:spTree>
    <p:extLst>
      <p:ext uri="{BB962C8B-B14F-4D97-AF65-F5344CB8AC3E}">
        <p14:creationId xmlns:p14="http://schemas.microsoft.com/office/powerpoint/2010/main" val="5511767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10344592" cy="455509"/>
          </a:xfrm>
        </p:spPr>
        <p:txBody>
          <a:bodyPr/>
          <a:lstStyle/>
          <a:p>
            <a:r>
              <a:rPr kumimoji="1" lang="ja-JP" altLang="en-US" dirty="0" smtClean="0"/>
              <a:t>目次</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7</a:t>
            </a:fld>
            <a:endParaRPr lang="de-DE" dirty="0"/>
          </a:p>
        </p:txBody>
      </p:sp>
      <p:sp>
        <p:nvSpPr>
          <p:cNvPr id="4" name="コンテンツ プレースホルダー 3"/>
          <p:cNvSpPr>
            <a:spLocks noGrp="1"/>
          </p:cNvSpPr>
          <p:nvPr>
            <p:ph idx="1"/>
          </p:nvPr>
        </p:nvSpPr>
        <p:spPr>
          <a:xfrm>
            <a:off x="1199456" y="1556792"/>
            <a:ext cx="9145016" cy="1184940"/>
          </a:xfrm>
        </p:spPr>
        <p:txBody>
          <a:bodyPr/>
          <a:lstStyle/>
          <a:p>
            <a:pPr marL="177800" lvl="2" indent="0">
              <a:lnSpc>
                <a:spcPct val="100000"/>
              </a:lnSpc>
              <a:buNone/>
            </a:pPr>
            <a:r>
              <a:rPr kumimoji="1" lang="ja-JP" altLang="en-US" sz="2400" dirty="0" smtClean="0"/>
              <a:t>第</a:t>
            </a:r>
            <a:r>
              <a:rPr kumimoji="1" lang="en-US" altLang="ja-JP" sz="2400" dirty="0"/>
              <a:t>5</a:t>
            </a:r>
            <a:r>
              <a:rPr kumimoji="1" lang="ja-JP" altLang="en-US" sz="2400" dirty="0" smtClean="0"/>
              <a:t>章　</a:t>
            </a:r>
            <a:r>
              <a:rPr lang="en-US" altLang="ja-JP" sz="2400" dirty="0"/>
              <a:t>RX65N </a:t>
            </a:r>
            <a:r>
              <a:rPr lang="ja-JP" altLang="en-US" sz="2400" dirty="0"/>
              <a:t>周辺機能 </a:t>
            </a:r>
            <a:r>
              <a:rPr lang="en-US" altLang="ja-JP" sz="2400" dirty="0" err="1"/>
              <a:t>EtherC</a:t>
            </a:r>
            <a:r>
              <a:rPr lang="en-US" altLang="ja-JP" sz="2400" dirty="0"/>
              <a:t>/EDMAC </a:t>
            </a:r>
            <a:r>
              <a:rPr lang="ja-JP" altLang="en-US" sz="2400" dirty="0" smtClean="0"/>
              <a:t>解説</a:t>
            </a:r>
            <a:endParaRPr lang="en-US" altLang="ja-JP" sz="2400" dirty="0" smtClean="0"/>
          </a:p>
          <a:p>
            <a:pPr marL="177800" lvl="2" indent="0">
              <a:lnSpc>
                <a:spcPct val="100000"/>
              </a:lnSpc>
              <a:buNone/>
            </a:pPr>
            <a:r>
              <a:rPr kumimoji="1" lang="ja-JP" altLang="en-US" sz="1100" cap="all" dirty="0">
                <a:latin typeface="Meiryo UI" panose="020B0604030504040204" pitchFamily="34" charset="-128"/>
                <a:ea typeface="Meiryo UI" panose="020B0604030504040204" pitchFamily="34" charset="-128"/>
                <a:cs typeface="Meiryo UI" panose="020B0604030504040204" pitchFamily="34" charset="-128"/>
              </a:rPr>
              <a:t>　</a:t>
            </a:r>
            <a:r>
              <a:rPr kumimoji="1" lang="ja-JP" altLang="en-US" sz="1100" cap="all" dirty="0" smtClean="0">
                <a:latin typeface="Meiryo UI" panose="020B0604030504040204" pitchFamily="34" charset="-128"/>
                <a:ea typeface="Meiryo UI" panose="020B0604030504040204" pitchFamily="34" charset="-128"/>
                <a:cs typeface="Meiryo UI" panose="020B0604030504040204" pitchFamily="34" charset="-128"/>
              </a:rPr>
              <a:t>　</a:t>
            </a:r>
            <a:r>
              <a:rPr kumimoji="1" lang="en-US" altLang="ja-JP" sz="1100" cap="all" dirty="0" smtClean="0">
                <a:latin typeface="Meiryo UI" panose="020B0604030504040204" pitchFamily="34" charset="-128"/>
                <a:ea typeface="Meiryo UI" panose="020B0604030504040204" pitchFamily="34" charset="-128"/>
                <a:cs typeface="Meiryo UI" panose="020B0604030504040204" pitchFamily="34" charset="-128"/>
              </a:rPr>
              <a:t>Ethernet</a:t>
            </a:r>
            <a:r>
              <a:rPr kumimoji="1" lang="ja-JP" altLang="en-US" sz="1100" cap="all" dirty="0" smtClean="0">
                <a:latin typeface="Meiryo UI" panose="020B0604030504040204" pitchFamily="34" charset="-128"/>
                <a:ea typeface="Meiryo UI" panose="020B0604030504040204" pitchFamily="34" charset="-128"/>
                <a:cs typeface="Meiryo UI" panose="020B0604030504040204" pitchFamily="34" charset="-128"/>
              </a:rPr>
              <a:t>フレーム</a:t>
            </a:r>
            <a:r>
              <a:rPr kumimoji="1" lang="ja-JP" altLang="en-US" sz="1100" cap="all" dirty="0">
                <a:latin typeface="Meiryo UI" panose="020B0604030504040204" pitchFamily="34" charset="-128"/>
                <a:ea typeface="Meiryo UI" panose="020B0604030504040204" pitchFamily="34" charset="-128"/>
                <a:cs typeface="Meiryo UI" panose="020B0604030504040204" pitchFamily="34" charset="-128"/>
              </a:rPr>
              <a:t>の構造</a:t>
            </a:r>
          </a:p>
          <a:p>
            <a:pPr marL="177800" lvl="2" indent="0">
              <a:lnSpc>
                <a:spcPct val="100000"/>
              </a:lnSpc>
              <a:buNone/>
            </a:pPr>
            <a:r>
              <a:rPr kumimoji="1" lang="ja-JP" altLang="en-US" sz="1100" cap="all" dirty="0">
                <a:latin typeface="Meiryo UI" panose="020B0604030504040204" pitchFamily="34" charset="-128"/>
                <a:ea typeface="Meiryo UI" panose="020B0604030504040204" pitchFamily="34" charset="-128"/>
                <a:cs typeface="Meiryo UI" panose="020B0604030504040204" pitchFamily="34" charset="-128"/>
              </a:rPr>
              <a:t>　</a:t>
            </a:r>
            <a:r>
              <a:rPr kumimoji="1" lang="ja-JP" altLang="en-US" sz="1100" cap="all" dirty="0" smtClean="0">
                <a:latin typeface="Meiryo UI" panose="020B0604030504040204" pitchFamily="34" charset="-128"/>
                <a:ea typeface="Meiryo UI" panose="020B0604030504040204" pitchFamily="34" charset="-128"/>
                <a:cs typeface="Meiryo UI" panose="020B0604030504040204" pitchFamily="34" charset="-128"/>
              </a:rPr>
              <a:t>　</a:t>
            </a:r>
            <a:r>
              <a:rPr kumimoji="1" lang="en-US" altLang="ja-JP" sz="1100" cap="all" dirty="0" smtClean="0">
                <a:latin typeface="Meiryo UI" panose="020B0604030504040204" pitchFamily="34" charset="-128"/>
                <a:ea typeface="Meiryo UI" panose="020B0604030504040204" pitchFamily="34" charset="-128"/>
                <a:cs typeface="Meiryo UI" panose="020B0604030504040204" pitchFamily="34" charset="-128"/>
              </a:rPr>
              <a:t>RX</a:t>
            </a:r>
            <a:r>
              <a:rPr kumimoji="1" lang="ja-JP" altLang="en-US" sz="1100" cap="all" dirty="0">
                <a:latin typeface="Meiryo UI" panose="020B0604030504040204" pitchFamily="34" charset="-128"/>
                <a:ea typeface="Meiryo UI" panose="020B0604030504040204" pitchFamily="34" charset="-128"/>
                <a:cs typeface="Meiryo UI" panose="020B0604030504040204" pitchFamily="34" charset="-128"/>
              </a:rPr>
              <a:t>マイコンと</a:t>
            </a:r>
            <a:r>
              <a:rPr kumimoji="1" lang="en-US" altLang="ja-JP" sz="1100" cap="all" dirty="0">
                <a:latin typeface="Meiryo UI" panose="020B0604030504040204" pitchFamily="34" charset="-128"/>
                <a:ea typeface="Meiryo UI" panose="020B0604030504040204" pitchFamily="34" charset="-128"/>
                <a:cs typeface="Meiryo UI" panose="020B0604030504040204" pitchFamily="34" charset="-128"/>
              </a:rPr>
              <a:t>PHY</a:t>
            </a:r>
            <a:r>
              <a:rPr kumimoji="1" lang="ja-JP" altLang="en-US" sz="1100" cap="all" dirty="0">
                <a:latin typeface="Meiryo UI" panose="020B0604030504040204" pitchFamily="34" charset="-128"/>
                <a:ea typeface="Meiryo UI" panose="020B0604030504040204" pitchFamily="34" charset="-128"/>
                <a:cs typeface="Meiryo UI" panose="020B0604030504040204" pitchFamily="34" charset="-128"/>
              </a:rPr>
              <a:t>チップとの接続例</a:t>
            </a:r>
          </a:p>
          <a:p>
            <a:pPr marL="177800" lvl="2" indent="0">
              <a:lnSpc>
                <a:spcPct val="100000"/>
              </a:lnSpc>
              <a:buNone/>
            </a:pPr>
            <a:r>
              <a:rPr kumimoji="1" lang="ja-JP" altLang="en-US" sz="1100" cap="all" dirty="0" smtClean="0">
                <a:latin typeface="Meiryo UI" panose="020B0604030504040204" pitchFamily="34" charset="-128"/>
                <a:ea typeface="Meiryo UI" panose="020B0604030504040204" pitchFamily="34" charset="-128"/>
                <a:cs typeface="Meiryo UI" panose="020B0604030504040204" pitchFamily="34" charset="-128"/>
              </a:rPr>
              <a:t>　　</a:t>
            </a:r>
            <a:r>
              <a:rPr kumimoji="1" lang="en-US" altLang="ja-JP" sz="1100" cap="all" dirty="0" smtClean="0">
                <a:latin typeface="Meiryo UI" panose="020B0604030504040204" pitchFamily="34" charset="-128"/>
                <a:ea typeface="Meiryo UI" panose="020B0604030504040204" pitchFamily="34" charset="-128"/>
                <a:cs typeface="Meiryo UI" panose="020B0604030504040204" pitchFamily="34" charset="-128"/>
              </a:rPr>
              <a:t>RX</a:t>
            </a:r>
            <a:r>
              <a:rPr kumimoji="1" lang="ja-JP" altLang="en-US" sz="1100" cap="all" dirty="0">
                <a:latin typeface="Meiryo UI" panose="020B0604030504040204" pitchFamily="34" charset="-128"/>
                <a:ea typeface="Meiryo UI" panose="020B0604030504040204" pitchFamily="34" charset="-128"/>
                <a:cs typeface="Meiryo UI" panose="020B0604030504040204" pitchFamily="34" charset="-128"/>
              </a:rPr>
              <a:t>マイコン内蔵</a:t>
            </a:r>
            <a:r>
              <a:rPr kumimoji="1" lang="en-US" altLang="ja-JP" sz="1100" cap="all" dirty="0">
                <a:latin typeface="Meiryo UI" panose="020B0604030504040204" pitchFamily="34" charset="-128"/>
                <a:ea typeface="Meiryo UI" panose="020B0604030504040204" pitchFamily="34" charset="-128"/>
                <a:cs typeface="Meiryo UI" panose="020B0604030504040204" pitchFamily="34" charset="-128"/>
              </a:rPr>
              <a:t>Ether</a:t>
            </a:r>
            <a:r>
              <a:rPr kumimoji="1" lang="ja-JP" altLang="en-US" sz="1100" cap="all" dirty="0">
                <a:latin typeface="Meiryo UI" panose="020B0604030504040204" pitchFamily="34" charset="-128"/>
                <a:ea typeface="Meiryo UI" panose="020B0604030504040204" pitchFamily="34" charset="-128"/>
                <a:cs typeface="Meiryo UI" panose="020B0604030504040204" pitchFamily="34" charset="-128"/>
              </a:rPr>
              <a:t>コントローラの仕組み</a:t>
            </a:r>
            <a:endParaRPr kumimoji="1" lang="en-US" altLang="ja-JP" sz="1100" cap="all" dirty="0">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41151156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70</a:t>
            </a:fld>
            <a:endParaRPr lang="de-DE" dirty="0"/>
          </a:p>
        </p:txBody>
      </p:sp>
      <p:sp>
        <p:nvSpPr>
          <p:cNvPr id="7" name="タイトル 1"/>
          <p:cNvSpPr>
            <a:spLocks noGrp="1"/>
          </p:cNvSpPr>
          <p:nvPr>
            <p:ph type="title"/>
          </p:nvPr>
        </p:nvSpPr>
        <p:spPr>
          <a:xfrm>
            <a:off x="1080000" y="923689"/>
            <a:ext cx="9840536" cy="455509"/>
          </a:xfrm>
        </p:spPr>
        <p:txBody>
          <a:bodyPr/>
          <a:lstStyle/>
          <a:p>
            <a:r>
              <a:rPr lang="en-US" altLang="ja-JP" dirty="0"/>
              <a:t>TCP/IP</a:t>
            </a:r>
            <a:r>
              <a:rPr lang="ja-JP" altLang="en-US" dirty="0"/>
              <a:t>の</a:t>
            </a:r>
            <a:r>
              <a:rPr kumimoji="1" lang="ja-JP" altLang="en-US" dirty="0"/>
              <a:t>組み立て済みサンプルの動作確認</a:t>
            </a:r>
            <a:endParaRPr lang="en-US" altLang="ja-JP" dirty="0"/>
          </a:p>
        </p:txBody>
      </p:sp>
      <p:sp>
        <p:nvSpPr>
          <p:cNvPr id="21" name="テキスト ボックス 20"/>
          <p:cNvSpPr txBox="1"/>
          <p:nvPr/>
        </p:nvSpPr>
        <p:spPr>
          <a:xfrm>
            <a:off x="1080000" y="1695737"/>
            <a:ext cx="3323346" cy="369332"/>
          </a:xfrm>
          <a:prstGeom prst="rect">
            <a:avLst/>
          </a:prstGeom>
          <a:noFill/>
        </p:spPr>
        <p:txBody>
          <a:bodyPr wrap="none" rtlCol="0">
            <a:spAutoFit/>
          </a:bodyPr>
          <a:lstStyle/>
          <a:p>
            <a:r>
              <a:rPr lang="en-US" altLang="ja-JP" dirty="0" smtClean="0"/>
              <a:t>PC</a:t>
            </a:r>
            <a:r>
              <a:rPr lang="ja-JP" altLang="en-US" dirty="0" smtClean="0"/>
              <a:t>と</a:t>
            </a:r>
            <a:r>
              <a:rPr lang="en-US" altLang="ja-JP" dirty="0" smtClean="0"/>
              <a:t>RX65N</a:t>
            </a:r>
            <a:r>
              <a:rPr lang="ja-JP" altLang="en-US" dirty="0" err="1" smtClean="0"/>
              <a:t>とで</a:t>
            </a:r>
            <a:r>
              <a:rPr lang="ja-JP" altLang="en-US" dirty="0" smtClean="0"/>
              <a:t>通信を試みる</a:t>
            </a:r>
            <a:endParaRPr lang="en-US" altLang="ja-JP" dirty="0" smtClean="0"/>
          </a:p>
        </p:txBody>
      </p:sp>
      <p:pic>
        <p:nvPicPr>
          <p:cNvPr id="2" name="図 1"/>
          <p:cNvPicPr>
            <a:picLocks noChangeAspect="1"/>
          </p:cNvPicPr>
          <p:nvPr/>
        </p:nvPicPr>
        <p:blipFill>
          <a:blip r:embed="rId2"/>
          <a:stretch>
            <a:fillRect/>
          </a:stretch>
        </p:blipFill>
        <p:spPr>
          <a:xfrm>
            <a:off x="1054356" y="2412440"/>
            <a:ext cx="6669186" cy="3508661"/>
          </a:xfrm>
          <a:prstGeom prst="rect">
            <a:avLst/>
          </a:prstGeom>
        </p:spPr>
      </p:pic>
      <p:sp>
        <p:nvSpPr>
          <p:cNvPr id="18" name="Rectangle 6"/>
          <p:cNvSpPr>
            <a:spLocks noChangeArrowheads="1"/>
          </p:cNvSpPr>
          <p:nvPr/>
        </p:nvSpPr>
        <p:spPr bwMode="auto">
          <a:xfrm>
            <a:off x="983432" y="4293096"/>
            <a:ext cx="2088232" cy="288032"/>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20" name="Rectangle 6"/>
          <p:cNvSpPr>
            <a:spLocks noChangeArrowheads="1"/>
          </p:cNvSpPr>
          <p:nvPr/>
        </p:nvSpPr>
        <p:spPr bwMode="auto">
          <a:xfrm>
            <a:off x="998218" y="4581128"/>
            <a:ext cx="3369590" cy="1224136"/>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22" name="Text Box 9"/>
          <p:cNvSpPr txBox="1">
            <a:spLocks noChangeArrowheads="1"/>
          </p:cNvSpPr>
          <p:nvPr/>
        </p:nvSpPr>
        <p:spPr bwMode="auto">
          <a:xfrm>
            <a:off x="2927648" y="4020293"/>
            <a:ext cx="2412840"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“ping 192.168.0.3” </a:t>
            </a:r>
            <a:r>
              <a:rPr lang="ja-JP" altLang="en-US" sz="1200" dirty="0" smtClean="0"/>
              <a:t>と入力する</a:t>
            </a:r>
            <a:endParaRPr lang="en-US" altLang="ja-JP" sz="1200" dirty="0"/>
          </a:p>
        </p:txBody>
      </p:sp>
      <p:sp>
        <p:nvSpPr>
          <p:cNvPr id="24" name="Text Box 9"/>
          <p:cNvSpPr txBox="1">
            <a:spLocks noChangeArrowheads="1"/>
          </p:cNvSpPr>
          <p:nvPr/>
        </p:nvSpPr>
        <p:spPr bwMode="auto">
          <a:xfrm>
            <a:off x="4134068" y="4424162"/>
            <a:ext cx="2973891" cy="535531"/>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応答が有ることを確認する。</a:t>
            </a:r>
            <a:endParaRPr lang="en-US" altLang="ja-JP" sz="1200" dirty="0" smtClean="0"/>
          </a:p>
          <a:p>
            <a:pPr>
              <a:buNone/>
            </a:pPr>
            <a:r>
              <a:rPr lang="ja-JP" altLang="en-US" sz="1200" dirty="0"/>
              <a:t>応答</a:t>
            </a:r>
            <a:r>
              <a:rPr lang="ja-JP" altLang="en-US" sz="1200" dirty="0" smtClean="0"/>
              <a:t>がないと、「タイムアウト」と表示される。</a:t>
            </a:r>
            <a:endParaRPr lang="en-US" altLang="ja-JP" sz="1200" dirty="0"/>
          </a:p>
        </p:txBody>
      </p:sp>
      <p:sp>
        <p:nvSpPr>
          <p:cNvPr id="26" name="Text Box 9"/>
          <p:cNvSpPr txBox="1">
            <a:spLocks noChangeArrowheads="1"/>
          </p:cNvSpPr>
          <p:nvPr/>
        </p:nvSpPr>
        <p:spPr bwMode="auto">
          <a:xfrm>
            <a:off x="7444895" y="3491917"/>
            <a:ext cx="4142481" cy="535531"/>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補足：</a:t>
            </a:r>
            <a:endParaRPr lang="en-US" altLang="ja-JP" sz="1200" dirty="0" smtClean="0"/>
          </a:p>
          <a:p>
            <a:pPr>
              <a:buNone/>
            </a:pPr>
            <a:r>
              <a:rPr lang="ja-JP" altLang="en-US" sz="1200" dirty="0"/>
              <a:t>　</a:t>
            </a:r>
            <a:r>
              <a:rPr lang="en-US" altLang="ja-JP" sz="1200" dirty="0" smtClean="0"/>
              <a:t>PC</a:t>
            </a:r>
            <a:r>
              <a:rPr lang="ja-JP" altLang="en-US" sz="1200" dirty="0" smtClean="0"/>
              <a:t>側の</a:t>
            </a:r>
            <a:r>
              <a:rPr lang="en-US" altLang="ja-JP" sz="1200" dirty="0" smtClean="0"/>
              <a:t>IP</a:t>
            </a:r>
            <a:r>
              <a:rPr lang="ja-JP" altLang="en-US" sz="1200" dirty="0" smtClean="0"/>
              <a:t>アドレスは、</a:t>
            </a:r>
            <a:r>
              <a:rPr lang="en-US" altLang="ja-JP" sz="1200" dirty="0" smtClean="0"/>
              <a:t>192.168.0.10 </a:t>
            </a:r>
            <a:r>
              <a:rPr lang="ja-JP" altLang="en-US" sz="1200" dirty="0" smtClean="0"/>
              <a:t>に設定されています。</a:t>
            </a:r>
            <a:endParaRPr lang="en-US" altLang="ja-JP" sz="1200" dirty="0"/>
          </a:p>
        </p:txBody>
      </p:sp>
    </p:spTree>
    <p:extLst>
      <p:ext uri="{BB962C8B-B14F-4D97-AF65-F5344CB8AC3E}">
        <p14:creationId xmlns:p14="http://schemas.microsoft.com/office/powerpoint/2010/main" val="399842199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3552" y="2238803"/>
            <a:ext cx="6823353" cy="3926501"/>
          </a:xfrm>
          <a:prstGeom prst="rect">
            <a:avLst/>
          </a:prstGeom>
        </p:spPr>
      </p:pic>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71</a:t>
            </a:fld>
            <a:endParaRPr lang="de-DE" dirty="0"/>
          </a:p>
        </p:txBody>
      </p:sp>
      <p:sp>
        <p:nvSpPr>
          <p:cNvPr id="7" name="タイトル 1"/>
          <p:cNvSpPr>
            <a:spLocks noGrp="1"/>
          </p:cNvSpPr>
          <p:nvPr>
            <p:ph type="title"/>
          </p:nvPr>
        </p:nvSpPr>
        <p:spPr>
          <a:xfrm>
            <a:off x="1080000" y="923689"/>
            <a:ext cx="9840536" cy="455509"/>
          </a:xfrm>
        </p:spPr>
        <p:txBody>
          <a:bodyPr/>
          <a:lstStyle/>
          <a:p>
            <a:r>
              <a:rPr lang="en-US" altLang="ja-JP" dirty="0"/>
              <a:t>TCP/IP</a:t>
            </a:r>
            <a:r>
              <a:rPr lang="ja-JP" altLang="en-US" dirty="0"/>
              <a:t>の</a:t>
            </a:r>
            <a:r>
              <a:rPr kumimoji="1" lang="ja-JP" altLang="en-US" dirty="0"/>
              <a:t>組み立て済みサンプルの動作確認</a:t>
            </a:r>
            <a:endParaRPr lang="en-US" altLang="ja-JP" dirty="0"/>
          </a:p>
        </p:txBody>
      </p:sp>
      <p:sp>
        <p:nvSpPr>
          <p:cNvPr id="21" name="テキスト ボックス 20"/>
          <p:cNvSpPr txBox="1"/>
          <p:nvPr/>
        </p:nvSpPr>
        <p:spPr>
          <a:xfrm>
            <a:off x="1080000" y="1695737"/>
            <a:ext cx="4916731" cy="369332"/>
          </a:xfrm>
          <a:prstGeom prst="rect">
            <a:avLst/>
          </a:prstGeom>
          <a:noFill/>
        </p:spPr>
        <p:txBody>
          <a:bodyPr wrap="none" rtlCol="0">
            <a:spAutoFit/>
          </a:bodyPr>
          <a:lstStyle/>
          <a:p>
            <a:r>
              <a:rPr lang="ja-JP" altLang="en-US" dirty="0"/>
              <a:t>次</a:t>
            </a:r>
            <a:r>
              <a:rPr lang="ja-JP" altLang="en-US" dirty="0" smtClean="0"/>
              <a:t>の</a:t>
            </a:r>
            <a:r>
              <a:rPr lang="ja-JP" altLang="en-US" dirty="0"/>
              <a:t>演習</a:t>
            </a:r>
            <a:r>
              <a:rPr lang="ja-JP" altLang="en-US" dirty="0" smtClean="0"/>
              <a:t>の準備（</a:t>
            </a:r>
            <a:r>
              <a:rPr lang="en-US" altLang="ja-JP" dirty="0" smtClean="0"/>
              <a:t>e2 studio</a:t>
            </a:r>
            <a:r>
              <a:rPr lang="ja-JP" altLang="en-US" dirty="0" smtClean="0"/>
              <a:t>の状態リセット</a:t>
            </a:r>
            <a:r>
              <a:rPr lang="en-US" altLang="ja-JP" dirty="0" smtClean="0"/>
              <a:t>)</a:t>
            </a:r>
          </a:p>
        </p:txBody>
      </p:sp>
      <p:sp>
        <p:nvSpPr>
          <p:cNvPr id="14" name="Rectangle 6"/>
          <p:cNvSpPr>
            <a:spLocks noChangeArrowheads="1"/>
          </p:cNvSpPr>
          <p:nvPr/>
        </p:nvSpPr>
        <p:spPr bwMode="auto">
          <a:xfrm>
            <a:off x="2693336" y="2587687"/>
            <a:ext cx="289383" cy="291267"/>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15" name="Text Box 9"/>
          <p:cNvSpPr txBox="1">
            <a:spLocks noChangeArrowheads="1"/>
          </p:cNvSpPr>
          <p:nvPr/>
        </p:nvSpPr>
        <p:spPr bwMode="auto">
          <a:xfrm>
            <a:off x="2910711" y="2794447"/>
            <a:ext cx="3127779"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停止ボタンを押す（</a:t>
            </a:r>
            <a:r>
              <a:rPr lang="en-US" altLang="ja-JP" sz="1200" dirty="0" smtClean="0"/>
              <a:t>E1</a:t>
            </a:r>
            <a:r>
              <a:rPr lang="ja-JP" altLang="en-US" sz="1200" dirty="0" smtClean="0"/>
              <a:t>エミュレータ接続を切断）</a:t>
            </a:r>
            <a:endParaRPr lang="en-US" altLang="ja-JP" sz="1200" dirty="0"/>
          </a:p>
        </p:txBody>
      </p:sp>
    </p:spTree>
    <p:extLst>
      <p:ext uri="{BB962C8B-B14F-4D97-AF65-F5344CB8AC3E}">
        <p14:creationId xmlns:p14="http://schemas.microsoft.com/office/powerpoint/2010/main" val="236617325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72</a:t>
            </a:fld>
            <a:endParaRPr lang="de-DE" dirty="0"/>
          </a:p>
        </p:txBody>
      </p:sp>
      <p:sp>
        <p:nvSpPr>
          <p:cNvPr id="7" name="タイトル 1"/>
          <p:cNvSpPr>
            <a:spLocks noGrp="1"/>
          </p:cNvSpPr>
          <p:nvPr>
            <p:ph type="title"/>
          </p:nvPr>
        </p:nvSpPr>
        <p:spPr>
          <a:xfrm>
            <a:off x="1080000" y="923689"/>
            <a:ext cx="9840536" cy="455509"/>
          </a:xfrm>
        </p:spPr>
        <p:txBody>
          <a:bodyPr/>
          <a:lstStyle/>
          <a:p>
            <a:r>
              <a:rPr lang="en-US" altLang="ja-JP" dirty="0"/>
              <a:t>TCP/IP</a:t>
            </a:r>
            <a:r>
              <a:rPr lang="ja-JP" altLang="en-US" dirty="0"/>
              <a:t>の</a:t>
            </a:r>
            <a:r>
              <a:rPr kumimoji="1" lang="ja-JP" altLang="en-US" dirty="0"/>
              <a:t>組み立て済みサンプルの動作確認</a:t>
            </a:r>
            <a:endParaRPr lang="en-US" altLang="ja-JP" dirty="0"/>
          </a:p>
        </p:txBody>
      </p:sp>
      <p:sp>
        <p:nvSpPr>
          <p:cNvPr id="21" name="テキスト ボックス 20"/>
          <p:cNvSpPr txBox="1"/>
          <p:nvPr/>
        </p:nvSpPr>
        <p:spPr>
          <a:xfrm>
            <a:off x="1080000" y="1695737"/>
            <a:ext cx="4916731" cy="369332"/>
          </a:xfrm>
          <a:prstGeom prst="rect">
            <a:avLst/>
          </a:prstGeom>
          <a:noFill/>
        </p:spPr>
        <p:txBody>
          <a:bodyPr wrap="none" rtlCol="0">
            <a:spAutoFit/>
          </a:bodyPr>
          <a:lstStyle/>
          <a:p>
            <a:r>
              <a:rPr lang="ja-JP" altLang="en-US" dirty="0"/>
              <a:t>次</a:t>
            </a:r>
            <a:r>
              <a:rPr lang="ja-JP" altLang="en-US" dirty="0" smtClean="0"/>
              <a:t>の</a:t>
            </a:r>
            <a:r>
              <a:rPr lang="ja-JP" altLang="en-US" dirty="0"/>
              <a:t>演習</a:t>
            </a:r>
            <a:r>
              <a:rPr lang="ja-JP" altLang="en-US" dirty="0" smtClean="0"/>
              <a:t>の準備（</a:t>
            </a:r>
            <a:r>
              <a:rPr lang="en-US" altLang="ja-JP" dirty="0" smtClean="0"/>
              <a:t>e2 studio</a:t>
            </a:r>
            <a:r>
              <a:rPr lang="ja-JP" altLang="en-US" dirty="0" smtClean="0"/>
              <a:t>の状態リセット</a:t>
            </a:r>
            <a:r>
              <a:rPr lang="en-US" altLang="ja-JP" dirty="0" smtClean="0"/>
              <a:t>)</a:t>
            </a: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464" y="2046576"/>
            <a:ext cx="7128792" cy="4231983"/>
          </a:xfrm>
          <a:prstGeom prst="rect">
            <a:avLst/>
          </a:prstGeom>
        </p:spPr>
      </p:pic>
      <p:sp>
        <p:nvSpPr>
          <p:cNvPr id="12" name="Rectangle 6"/>
          <p:cNvSpPr>
            <a:spLocks noChangeArrowheads="1"/>
          </p:cNvSpPr>
          <p:nvPr/>
        </p:nvSpPr>
        <p:spPr bwMode="auto">
          <a:xfrm>
            <a:off x="6600056" y="3212976"/>
            <a:ext cx="1944216" cy="432048"/>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13" name="Text Box 9"/>
          <p:cNvSpPr txBox="1">
            <a:spLocks noChangeArrowheads="1"/>
          </p:cNvSpPr>
          <p:nvPr/>
        </p:nvSpPr>
        <p:spPr bwMode="auto">
          <a:xfrm>
            <a:off x="7444895" y="3491917"/>
            <a:ext cx="4434227"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プロジェクトエクスプローラの「</a:t>
            </a:r>
            <a:r>
              <a:rPr lang="en-US" altLang="ja-JP" sz="1200" dirty="0" smtClean="0"/>
              <a:t>rx65n_rsk</a:t>
            </a:r>
            <a:r>
              <a:rPr lang="ja-JP" altLang="en-US" sz="1200" dirty="0" smtClean="0"/>
              <a:t>」を右クリックし、「削除」</a:t>
            </a:r>
            <a:endParaRPr lang="en-US" altLang="ja-JP" sz="1200" dirty="0"/>
          </a:p>
        </p:txBody>
      </p:sp>
    </p:spTree>
    <p:extLst>
      <p:ext uri="{BB962C8B-B14F-4D97-AF65-F5344CB8AC3E}">
        <p14:creationId xmlns:p14="http://schemas.microsoft.com/office/powerpoint/2010/main" val="413910172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3773" y="2065069"/>
            <a:ext cx="8736604" cy="4222692"/>
          </a:xfrm>
          <a:prstGeom prst="rect">
            <a:avLst/>
          </a:prstGeom>
        </p:spPr>
      </p:pic>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73</a:t>
            </a:fld>
            <a:endParaRPr lang="de-DE" dirty="0"/>
          </a:p>
        </p:txBody>
      </p:sp>
      <p:sp>
        <p:nvSpPr>
          <p:cNvPr id="7" name="タイトル 1"/>
          <p:cNvSpPr>
            <a:spLocks noGrp="1"/>
          </p:cNvSpPr>
          <p:nvPr>
            <p:ph type="title"/>
          </p:nvPr>
        </p:nvSpPr>
        <p:spPr>
          <a:xfrm>
            <a:off x="1080000" y="923689"/>
            <a:ext cx="9840536" cy="455509"/>
          </a:xfrm>
        </p:spPr>
        <p:txBody>
          <a:bodyPr/>
          <a:lstStyle/>
          <a:p>
            <a:r>
              <a:rPr lang="en-US" altLang="ja-JP" dirty="0"/>
              <a:t>TCP/IP</a:t>
            </a:r>
            <a:r>
              <a:rPr lang="ja-JP" altLang="en-US" dirty="0"/>
              <a:t>の</a:t>
            </a:r>
            <a:r>
              <a:rPr kumimoji="1" lang="ja-JP" altLang="en-US" dirty="0"/>
              <a:t>組み立て済みサンプルの動作確認</a:t>
            </a:r>
            <a:endParaRPr lang="en-US" altLang="ja-JP" dirty="0"/>
          </a:p>
        </p:txBody>
      </p:sp>
      <p:sp>
        <p:nvSpPr>
          <p:cNvPr id="21" name="テキスト ボックス 20"/>
          <p:cNvSpPr txBox="1"/>
          <p:nvPr/>
        </p:nvSpPr>
        <p:spPr>
          <a:xfrm>
            <a:off x="1080000" y="1695737"/>
            <a:ext cx="4916731" cy="369332"/>
          </a:xfrm>
          <a:prstGeom prst="rect">
            <a:avLst/>
          </a:prstGeom>
          <a:noFill/>
        </p:spPr>
        <p:txBody>
          <a:bodyPr wrap="none" rtlCol="0">
            <a:spAutoFit/>
          </a:bodyPr>
          <a:lstStyle/>
          <a:p>
            <a:r>
              <a:rPr lang="ja-JP" altLang="en-US" dirty="0"/>
              <a:t>次</a:t>
            </a:r>
            <a:r>
              <a:rPr lang="ja-JP" altLang="en-US" dirty="0" smtClean="0"/>
              <a:t>の</a:t>
            </a:r>
            <a:r>
              <a:rPr lang="ja-JP" altLang="en-US" dirty="0"/>
              <a:t>演習</a:t>
            </a:r>
            <a:r>
              <a:rPr lang="ja-JP" altLang="en-US" dirty="0" smtClean="0"/>
              <a:t>の準備（</a:t>
            </a:r>
            <a:r>
              <a:rPr lang="en-US" altLang="ja-JP" dirty="0" smtClean="0"/>
              <a:t>e2 studio</a:t>
            </a:r>
            <a:r>
              <a:rPr lang="ja-JP" altLang="en-US" dirty="0" smtClean="0"/>
              <a:t>の状態リセット</a:t>
            </a:r>
            <a:r>
              <a:rPr lang="en-US" altLang="ja-JP" dirty="0" smtClean="0"/>
              <a:t>)</a:t>
            </a:r>
          </a:p>
        </p:txBody>
      </p:sp>
      <p:sp>
        <p:nvSpPr>
          <p:cNvPr id="9" name="Rectangle 6"/>
          <p:cNvSpPr>
            <a:spLocks noChangeArrowheads="1"/>
          </p:cNvSpPr>
          <p:nvPr/>
        </p:nvSpPr>
        <p:spPr bwMode="auto">
          <a:xfrm>
            <a:off x="10128448" y="2924944"/>
            <a:ext cx="432048" cy="432048"/>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10" name="Rectangle 6"/>
          <p:cNvSpPr>
            <a:spLocks noChangeArrowheads="1"/>
          </p:cNvSpPr>
          <p:nvPr/>
        </p:nvSpPr>
        <p:spPr bwMode="auto">
          <a:xfrm>
            <a:off x="7896200" y="2276871"/>
            <a:ext cx="648072" cy="354685"/>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11" name="直線矢印コネクタ 10"/>
          <p:cNvCxnSpPr>
            <a:cxnSpLocks noChangeShapeType="1"/>
            <a:stCxn id="9" idx="1"/>
            <a:endCxn id="10" idx="3"/>
          </p:cNvCxnSpPr>
          <p:nvPr/>
        </p:nvCxnSpPr>
        <p:spPr bwMode="auto">
          <a:xfrm flipH="1" flipV="1">
            <a:off x="8544272" y="2454214"/>
            <a:ext cx="1584176" cy="686754"/>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 Box 9"/>
          <p:cNvSpPr txBox="1">
            <a:spLocks noChangeArrowheads="1"/>
          </p:cNvSpPr>
          <p:nvPr/>
        </p:nvSpPr>
        <p:spPr bwMode="auto">
          <a:xfrm>
            <a:off x="7896200" y="3412589"/>
            <a:ext cx="3533340"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パースペクティブ</a:t>
            </a:r>
            <a:r>
              <a:rPr lang="en-US" altLang="ja-JP" sz="1200" dirty="0" smtClean="0"/>
              <a:t>(</a:t>
            </a:r>
            <a:r>
              <a:rPr lang="ja-JP" altLang="en-US" sz="1200" dirty="0" smtClean="0"/>
              <a:t>画面レイアウト</a:t>
            </a:r>
            <a:r>
              <a:rPr lang="en-US" altLang="ja-JP" sz="1200" dirty="0" smtClean="0"/>
              <a:t>)</a:t>
            </a:r>
            <a:r>
              <a:rPr lang="ja-JP" altLang="en-US" sz="1200" dirty="0" smtClean="0"/>
              <a:t>を「</a:t>
            </a:r>
            <a:r>
              <a:rPr lang="en-US" altLang="ja-JP" sz="1200" dirty="0" smtClean="0"/>
              <a:t>C/C++</a:t>
            </a:r>
            <a:r>
              <a:rPr lang="ja-JP" altLang="en-US" sz="1200" dirty="0" smtClean="0"/>
              <a:t>」に戻す</a:t>
            </a:r>
            <a:endParaRPr lang="en-US" altLang="ja-JP" sz="1200" dirty="0"/>
          </a:p>
        </p:txBody>
      </p:sp>
      <p:sp>
        <p:nvSpPr>
          <p:cNvPr id="15" name="Text Box 9"/>
          <p:cNvSpPr txBox="1">
            <a:spLocks noChangeArrowheads="1"/>
          </p:cNvSpPr>
          <p:nvPr/>
        </p:nvSpPr>
        <p:spPr bwMode="auto">
          <a:xfrm>
            <a:off x="6168008" y="1924959"/>
            <a:ext cx="1861407"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ヘルプ⇒「ようこそ」を選択</a:t>
            </a:r>
            <a:endParaRPr lang="en-US" altLang="ja-JP" sz="1200" dirty="0"/>
          </a:p>
        </p:txBody>
      </p:sp>
    </p:spTree>
    <p:extLst>
      <p:ext uri="{BB962C8B-B14F-4D97-AF65-F5344CB8AC3E}">
        <p14:creationId xmlns:p14="http://schemas.microsoft.com/office/powerpoint/2010/main" val="180493729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504" y="1988840"/>
            <a:ext cx="5616624" cy="4241692"/>
          </a:xfrm>
          <a:prstGeom prst="rect">
            <a:avLst/>
          </a:prstGeom>
        </p:spPr>
      </p:pic>
      <p:sp>
        <p:nvSpPr>
          <p:cNvPr id="2" name="タイトル 1"/>
          <p:cNvSpPr>
            <a:spLocks noGrp="1"/>
          </p:cNvSpPr>
          <p:nvPr>
            <p:ph type="title"/>
          </p:nvPr>
        </p:nvSpPr>
        <p:spPr>
          <a:xfrm>
            <a:off x="1080000" y="923689"/>
            <a:ext cx="9000000" cy="455509"/>
          </a:xfrm>
        </p:spPr>
        <p:txBody>
          <a:bodyPr/>
          <a:lstStyle/>
          <a:p>
            <a:r>
              <a:rPr lang="en-US" altLang="ja-JP" dirty="0"/>
              <a:t>TCP/IP</a:t>
            </a:r>
            <a:r>
              <a:rPr lang="ja-JP" altLang="en-US" dirty="0"/>
              <a:t>の</a:t>
            </a:r>
            <a:r>
              <a:rPr kumimoji="1" lang="ja-JP" altLang="en-US" dirty="0"/>
              <a:t>組み立て済みサンプルの動作確認</a:t>
            </a:r>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74</a:t>
            </a:fld>
            <a:endParaRPr lang="de-DE" dirty="0"/>
          </a:p>
        </p:txBody>
      </p:sp>
      <p:sp>
        <p:nvSpPr>
          <p:cNvPr id="5" name="テキスト ボックス 4"/>
          <p:cNvSpPr txBox="1"/>
          <p:nvPr/>
        </p:nvSpPr>
        <p:spPr>
          <a:xfrm>
            <a:off x="1080000" y="1695737"/>
            <a:ext cx="4916731" cy="369332"/>
          </a:xfrm>
          <a:prstGeom prst="rect">
            <a:avLst/>
          </a:prstGeom>
          <a:noFill/>
        </p:spPr>
        <p:txBody>
          <a:bodyPr wrap="none" rtlCol="0">
            <a:spAutoFit/>
          </a:bodyPr>
          <a:lstStyle/>
          <a:p>
            <a:r>
              <a:rPr lang="ja-JP" altLang="en-US" dirty="0"/>
              <a:t>次</a:t>
            </a:r>
            <a:r>
              <a:rPr lang="ja-JP" altLang="en-US" dirty="0" smtClean="0"/>
              <a:t>の</a:t>
            </a:r>
            <a:r>
              <a:rPr lang="ja-JP" altLang="en-US" dirty="0"/>
              <a:t>演習</a:t>
            </a:r>
            <a:r>
              <a:rPr lang="ja-JP" altLang="en-US" dirty="0" smtClean="0"/>
              <a:t>の準備（</a:t>
            </a:r>
            <a:r>
              <a:rPr lang="en-US" altLang="ja-JP" dirty="0" smtClean="0"/>
              <a:t>e2 studio</a:t>
            </a:r>
            <a:r>
              <a:rPr lang="ja-JP" altLang="en-US" dirty="0" smtClean="0"/>
              <a:t>の状態リセット</a:t>
            </a:r>
            <a:r>
              <a:rPr lang="en-US" altLang="ja-JP" dirty="0" smtClean="0"/>
              <a:t>)</a:t>
            </a:r>
          </a:p>
        </p:txBody>
      </p:sp>
      <p:sp>
        <p:nvSpPr>
          <p:cNvPr id="6" name="Text Box 9"/>
          <p:cNvSpPr txBox="1">
            <a:spLocks noChangeArrowheads="1"/>
          </p:cNvSpPr>
          <p:nvPr/>
        </p:nvSpPr>
        <p:spPr bwMode="auto">
          <a:xfrm>
            <a:off x="6960096" y="3356992"/>
            <a:ext cx="1226618"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初期状態に戻る</a:t>
            </a:r>
            <a:endParaRPr lang="en-US" altLang="ja-JP" sz="1200" dirty="0"/>
          </a:p>
        </p:txBody>
      </p:sp>
    </p:spTree>
    <p:extLst>
      <p:ext uri="{BB962C8B-B14F-4D97-AF65-F5344CB8AC3E}">
        <p14:creationId xmlns:p14="http://schemas.microsoft.com/office/powerpoint/2010/main" val="291949818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75</a:t>
            </a:fld>
            <a:endParaRPr lang="de-DE" dirty="0"/>
          </a:p>
        </p:txBody>
      </p:sp>
      <p:sp>
        <p:nvSpPr>
          <p:cNvPr id="5" name="テキスト ボックス 4"/>
          <p:cNvSpPr txBox="1"/>
          <p:nvPr/>
        </p:nvSpPr>
        <p:spPr>
          <a:xfrm>
            <a:off x="551384" y="1695737"/>
            <a:ext cx="11424922" cy="3970318"/>
          </a:xfrm>
          <a:prstGeom prst="rect">
            <a:avLst/>
          </a:prstGeom>
          <a:noFill/>
        </p:spPr>
        <p:txBody>
          <a:bodyPr wrap="none" rtlCol="0">
            <a:spAutoFit/>
          </a:bodyPr>
          <a:lstStyle/>
          <a:p>
            <a:r>
              <a:rPr lang="en-US" altLang="ja-JP" b="1" u="sng" dirty="0" smtClean="0"/>
              <a:t>Firmware Integration Technology</a:t>
            </a:r>
            <a:r>
              <a:rPr lang="ja-JP" altLang="en-US" b="1" u="sng" dirty="0" smtClean="0"/>
              <a:t>（</a:t>
            </a:r>
            <a:r>
              <a:rPr lang="en-US" altLang="ja-JP" b="1" u="sng" dirty="0" smtClean="0"/>
              <a:t>FIT</a:t>
            </a:r>
            <a:r>
              <a:rPr lang="ja-JP" altLang="en-US" b="1" u="sng" dirty="0" smtClean="0"/>
              <a:t>）の概要</a:t>
            </a:r>
          </a:p>
          <a:p>
            <a:r>
              <a:rPr lang="en-US" altLang="ja-JP" dirty="0" smtClean="0"/>
              <a:t>Firmware Integration Technology(</a:t>
            </a:r>
            <a:r>
              <a:rPr lang="ja-JP" altLang="en-US" dirty="0" smtClean="0"/>
              <a:t>以下</a:t>
            </a:r>
            <a:r>
              <a:rPr lang="en-US" altLang="ja-JP" dirty="0" smtClean="0"/>
              <a:t>:FIT)</a:t>
            </a:r>
            <a:r>
              <a:rPr lang="ja-JP" altLang="en-US" dirty="0" smtClean="0"/>
              <a:t>とは、各周辺機能モジュールドライバの組み込みの容易化、</a:t>
            </a:r>
            <a:endParaRPr lang="en-US" altLang="ja-JP" dirty="0" smtClean="0"/>
          </a:p>
          <a:p>
            <a:r>
              <a:rPr lang="ja-JP" altLang="en-US" dirty="0" smtClean="0"/>
              <a:t>及び</a:t>
            </a:r>
            <a:r>
              <a:rPr lang="en-US" altLang="ja-JP" dirty="0" smtClean="0"/>
              <a:t>RX</a:t>
            </a:r>
            <a:r>
              <a:rPr lang="ja-JP" altLang="en-US" dirty="0" smtClean="0"/>
              <a:t>マイコン間の移植性向上を重点とし、</a:t>
            </a:r>
            <a:r>
              <a:rPr lang="en-US" altLang="ja-JP" dirty="0" smtClean="0"/>
              <a:t>RX</a:t>
            </a:r>
            <a:r>
              <a:rPr lang="ja-JP" altLang="en-US" dirty="0" smtClean="0"/>
              <a:t>ファミリを使用したソフトウェア開発者のプログラム開発、</a:t>
            </a:r>
            <a:endParaRPr lang="en-US" altLang="ja-JP" dirty="0" smtClean="0"/>
          </a:p>
          <a:p>
            <a:r>
              <a:rPr lang="ja-JP" altLang="en-US" dirty="0" smtClean="0"/>
              <a:t>ソフトウェア資産管理の負担を軽減することを目的とした、まったく新しい概念です。</a:t>
            </a:r>
            <a:endParaRPr lang="en-US" altLang="ja-JP" dirty="0" smtClean="0"/>
          </a:p>
          <a:p>
            <a:endParaRPr lang="en-US" altLang="ja-JP" dirty="0" smtClean="0"/>
          </a:p>
          <a:p>
            <a:r>
              <a:rPr lang="en-US" altLang="ja-JP" b="1" u="sng" dirty="0" smtClean="0"/>
              <a:t>FIT</a:t>
            </a:r>
            <a:r>
              <a:rPr lang="ja-JP" altLang="en-US" b="1" u="sng" dirty="0" smtClean="0"/>
              <a:t>の特長</a:t>
            </a:r>
          </a:p>
          <a:p>
            <a:r>
              <a:rPr lang="en-US" altLang="ja-JP" dirty="0" smtClean="0"/>
              <a:t>FIT</a:t>
            </a:r>
            <a:r>
              <a:rPr lang="ja-JP" altLang="en-US" dirty="0" smtClean="0"/>
              <a:t>では、</a:t>
            </a:r>
            <a:r>
              <a:rPr lang="en-US" altLang="ja-JP" dirty="0" smtClean="0"/>
              <a:t>RX</a:t>
            </a:r>
            <a:r>
              <a:rPr lang="ja-JP" altLang="en-US" dirty="0" smtClean="0"/>
              <a:t>ファミリ向けに提供するサンプルコード</a:t>
            </a:r>
            <a:r>
              <a:rPr lang="en-US" altLang="ja-JP" dirty="0" smtClean="0"/>
              <a:t>(</a:t>
            </a:r>
            <a:r>
              <a:rPr lang="ja-JP" altLang="en-US" dirty="0" smtClean="0"/>
              <a:t>ミドルウェア、ドライバ</a:t>
            </a:r>
            <a:r>
              <a:rPr lang="en-US" altLang="ja-JP" dirty="0" smtClean="0"/>
              <a:t>)</a:t>
            </a:r>
            <a:r>
              <a:rPr lang="ja-JP" altLang="en-US" dirty="0" smtClean="0"/>
              <a:t>に対し、</a:t>
            </a:r>
            <a:endParaRPr lang="en-US" altLang="ja-JP" dirty="0" smtClean="0"/>
          </a:p>
          <a:p>
            <a:r>
              <a:rPr lang="ja-JP" altLang="en-US" dirty="0" smtClean="0"/>
              <a:t>以下の情報を明確にルール化しています。</a:t>
            </a:r>
          </a:p>
          <a:p>
            <a:r>
              <a:rPr lang="ja-JP" altLang="en-US" dirty="0" smtClean="0"/>
              <a:t>・マイコン初期設定</a:t>
            </a:r>
          </a:p>
          <a:p>
            <a:r>
              <a:rPr lang="ja-JP" altLang="en-US" dirty="0" smtClean="0"/>
              <a:t>・ターゲットボードの定義方法</a:t>
            </a:r>
          </a:p>
          <a:p>
            <a:r>
              <a:rPr lang="ja-JP" altLang="en-US" dirty="0" smtClean="0"/>
              <a:t>・ファイル構成</a:t>
            </a:r>
          </a:p>
          <a:p>
            <a:r>
              <a:rPr lang="ja-JP" altLang="en-US" dirty="0" smtClean="0"/>
              <a:t>・関数名</a:t>
            </a:r>
          </a:p>
          <a:p>
            <a:r>
              <a:rPr lang="ja-JP" altLang="en-US" dirty="0" smtClean="0"/>
              <a:t>・ユーザアプリケーションとのインタフェースの共通化</a:t>
            </a:r>
          </a:p>
          <a:p>
            <a:endParaRPr lang="en-US" altLang="ja-JP" dirty="0" smtClean="0"/>
          </a:p>
        </p:txBody>
      </p:sp>
      <p:sp>
        <p:nvSpPr>
          <p:cNvPr id="7" name="タイトル 1"/>
          <p:cNvSpPr>
            <a:spLocks noGrp="1"/>
          </p:cNvSpPr>
          <p:nvPr>
            <p:ph type="title"/>
          </p:nvPr>
        </p:nvSpPr>
        <p:spPr>
          <a:xfrm>
            <a:off x="1080000" y="923689"/>
            <a:ext cx="9840536" cy="455509"/>
          </a:xfrm>
        </p:spPr>
        <p:txBody>
          <a:bodyPr/>
          <a:lstStyle/>
          <a:p>
            <a:r>
              <a:rPr lang="en-US" altLang="ja-JP" dirty="0"/>
              <a:t>RX</a:t>
            </a:r>
            <a:r>
              <a:rPr lang="ja-JP" altLang="en-US" dirty="0"/>
              <a:t>マイコンデバイスドライバ使用方法</a:t>
            </a:r>
            <a:endParaRPr kumimoji="1" lang="ja-JP" altLang="en-US" dirty="0"/>
          </a:p>
        </p:txBody>
      </p:sp>
    </p:spTree>
    <p:extLst>
      <p:ext uri="{BB962C8B-B14F-4D97-AF65-F5344CB8AC3E}">
        <p14:creationId xmlns:p14="http://schemas.microsoft.com/office/powerpoint/2010/main" val="230038060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840536" cy="455509"/>
          </a:xfrm>
        </p:spPr>
        <p:txBody>
          <a:bodyPr/>
          <a:lstStyle/>
          <a:p>
            <a:r>
              <a:rPr lang="en-US" altLang="ja-JP" dirty="0"/>
              <a:t>RX</a:t>
            </a:r>
            <a:r>
              <a:rPr lang="ja-JP" altLang="en-US" dirty="0"/>
              <a:t>マイコンデバイスドライバ使用方法</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76</a:t>
            </a:fld>
            <a:endParaRPr lang="de-DE" dirty="0"/>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44" y="1700808"/>
            <a:ext cx="7344816" cy="4501661"/>
          </a:xfrm>
          <a:prstGeom prst="rect">
            <a:avLst/>
          </a:prstGeom>
        </p:spPr>
      </p:pic>
      <p:cxnSp>
        <p:nvCxnSpPr>
          <p:cNvPr id="10" name="直線矢印コネクタ 9"/>
          <p:cNvCxnSpPr/>
          <p:nvPr/>
        </p:nvCxnSpPr>
        <p:spPr>
          <a:xfrm flipH="1">
            <a:off x="7248128" y="4581128"/>
            <a:ext cx="360040" cy="1440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7608168" y="4396462"/>
            <a:ext cx="4570482" cy="2031325"/>
          </a:xfrm>
          <a:prstGeom prst="rect">
            <a:avLst/>
          </a:prstGeom>
          <a:noFill/>
        </p:spPr>
        <p:txBody>
          <a:bodyPr wrap="none" rtlCol="0">
            <a:spAutoFit/>
          </a:bodyPr>
          <a:lstStyle/>
          <a:p>
            <a:r>
              <a:rPr kumimoji="1" lang="ja-JP" altLang="en-US" dirty="0" smtClean="0"/>
              <a:t>ユーザや各モジュールが必要とする定義や</a:t>
            </a:r>
            <a:endParaRPr kumimoji="1" lang="en-US" altLang="ja-JP" dirty="0" smtClean="0"/>
          </a:p>
          <a:p>
            <a:r>
              <a:rPr kumimoji="1" lang="ja-JP" altLang="en-US" dirty="0" smtClean="0"/>
              <a:t>基本</a:t>
            </a:r>
            <a:r>
              <a:rPr kumimoji="1" lang="en-US" altLang="ja-JP" dirty="0" smtClean="0"/>
              <a:t>API</a:t>
            </a:r>
            <a:r>
              <a:rPr kumimoji="1" lang="ja-JP" altLang="en-US" dirty="0" smtClean="0"/>
              <a:t>を包括的に提供</a:t>
            </a:r>
            <a:endParaRPr kumimoji="1" lang="en-US" altLang="ja-JP" dirty="0" smtClean="0"/>
          </a:p>
          <a:p>
            <a:r>
              <a:rPr kumimoji="1" lang="en-US" altLang="ja-JP" dirty="0" smtClean="0"/>
              <a:t>-</a:t>
            </a:r>
            <a:r>
              <a:rPr kumimoji="1" lang="ja-JP" altLang="en-US" dirty="0" smtClean="0"/>
              <a:t>全</a:t>
            </a:r>
            <a:r>
              <a:rPr kumimoji="1" lang="en-US" altLang="ja-JP" dirty="0" smtClean="0"/>
              <a:t>RX</a:t>
            </a:r>
            <a:r>
              <a:rPr kumimoji="1" lang="ja-JP" altLang="en-US" dirty="0" smtClean="0"/>
              <a:t>マイコンのレジスタアクセス</a:t>
            </a:r>
            <a:endParaRPr kumimoji="1" lang="en-US" altLang="ja-JP" dirty="0" smtClean="0"/>
          </a:p>
          <a:p>
            <a:r>
              <a:rPr kumimoji="1" lang="en-US" altLang="ja-JP" dirty="0" smtClean="0"/>
              <a:t>-</a:t>
            </a:r>
            <a:r>
              <a:rPr kumimoji="1" lang="ja-JP" altLang="en-US" dirty="0" smtClean="0"/>
              <a:t>現在使用しているマイコンの情報</a:t>
            </a:r>
            <a:endParaRPr kumimoji="1" lang="en-US" altLang="ja-JP" dirty="0" smtClean="0"/>
          </a:p>
          <a:p>
            <a:r>
              <a:rPr kumimoji="1" lang="en-US" altLang="ja-JP" dirty="0" smtClean="0"/>
              <a:t>  -</a:t>
            </a:r>
            <a:r>
              <a:rPr kumimoji="1" lang="ja-JP" altLang="en-US" dirty="0" smtClean="0"/>
              <a:t>クロック設定内容</a:t>
            </a:r>
            <a:endParaRPr kumimoji="1" lang="en-US" altLang="ja-JP" dirty="0" smtClean="0"/>
          </a:p>
          <a:p>
            <a:r>
              <a:rPr kumimoji="1" lang="en-US" altLang="ja-JP" dirty="0" smtClean="0"/>
              <a:t>  -</a:t>
            </a:r>
            <a:r>
              <a:rPr kumimoji="1" lang="ja-JP" altLang="en-US" dirty="0" smtClean="0"/>
              <a:t>製品型名</a:t>
            </a:r>
            <a:endParaRPr kumimoji="1" lang="en-US" altLang="ja-JP" dirty="0" smtClean="0"/>
          </a:p>
          <a:p>
            <a:r>
              <a:rPr kumimoji="1" lang="en-US" altLang="ja-JP" dirty="0"/>
              <a:t> </a:t>
            </a:r>
            <a:r>
              <a:rPr kumimoji="1" lang="en-US" altLang="ja-JP" dirty="0" smtClean="0"/>
              <a:t> -ROM/RAM</a:t>
            </a:r>
            <a:r>
              <a:rPr kumimoji="1" lang="ja-JP" altLang="en-US" dirty="0" smtClean="0"/>
              <a:t>容量</a:t>
            </a:r>
            <a:endParaRPr kumimoji="1" lang="en-US" altLang="ja-JP" dirty="0" smtClean="0"/>
          </a:p>
        </p:txBody>
      </p:sp>
      <p:cxnSp>
        <p:nvCxnSpPr>
          <p:cNvPr id="14" name="直線矢印コネクタ 13"/>
          <p:cNvCxnSpPr>
            <a:stCxn id="16" idx="1"/>
          </p:cNvCxnSpPr>
          <p:nvPr/>
        </p:nvCxnSpPr>
        <p:spPr>
          <a:xfrm flipH="1">
            <a:off x="7248128" y="3753907"/>
            <a:ext cx="360040" cy="4086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7608168" y="3430741"/>
            <a:ext cx="4419800" cy="646331"/>
          </a:xfrm>
          <a:prstGeom prst="rect">
            <a:avLst/>
          </a:prstGeom>
          <a:noFill/>
        </p:spPr>
        <p:txBody>
          <a:bodyPr wrap="none" rtlCol="0">
            <a:spAutoFit/>
          </a:bodyPr>
          <a:lstStyle/>
          <a:p>
            <a:r>
              <a:rPr kumimoji="1" lang="en-US" altLang="ja-JP" dirty="0" smtClean="0"/>
              <a:t>RX</a:t>
            </a:r>
            <a:r>
              <a:rPr kumimoji="1" lang="ja-JP" altLang="en-US" dirty="0" smtClean="0"/>
              <a:t>マイコンを熟知した設計者が開発した</a:t>
            </a:r>
            <a:endParaRPr kumimoji="1" lang="en-US" altLang="ja-JP" dirty="0" smtClean="0"/>
          </a:p>
          <a:p>
            <a:r>
              <a:rPr kumimoji="1" lang="ja-JP" altLang="en-US" dirty="0" smtClean="0"/>
              <a:t>デバイス</a:t>
            </a:r>
            <a:r>
              <a:rPr kumimoji="1" lang="ja-JP" altLang="en-US" dirty="0"/>
              <a:t>ドライバ</a:t>
            </a:r>
            <a:endParaRPr kumimoji="1" lang="en-US" altLang="ja-JP" dirty="0" smtClean="0"/>
          </a:p>
        </p:txBody>
      </p:sp>
      <p:cxnSp>
        <p:nvCxnSpPr>
          <p:cNvPr id="18" name="直線矢印コネクタ 17"/>
          <p:cNvCxnSpPr/>
          <p:nvPr/>
        </p:nvCxnSpPr>
        <p:spPr>
          <a:xfrm flipH="1">
            <a:off x="7248128" y="3065599"/>
            <a:ext cx="360040" cy="5694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7608168" y="2665581"/>
            <a:ext cx="4188967" cy="646331"/>
          </a:xfrm>
          <a:prstGeom prst="rect">
            <a:avLst/>
          </a:prstGeom>
          <a:noFill/>
        </p:spPr>
        <p:txBody>
          <a:bodyPr wrap="none" rtlCol="0">
            <a:spAutoFit/>
          </a:bodyPr>
          <a:lstStyle/>
          <a:p>
            <a:r>
              <a:rPr kumimoji="1" lang="en-US" altLang="ja-JP" dirty="0" smtClean="0"/>
              <a:t>RX</a:t>
            </a:r>
            <a:r>
              <a:rPr kumimoji="1" lang="ja-JP" altLang="en-US" dirty="0" smtClean="0"/>
              <a:t>マイコンおよびデバイスドライバの</a:t>
            </a:r>
            <a:endParaRPr kumimoji="1" lang="en-US" altLang="ja-JP" dirty="0" smtClean="0"/>
          </a:p>
          <a:p>
            <a:r>
              <a:rPr kumimoji="1" lang="ja-JP" altLang="en-US" dirty="0" smtClean="0"/>
              <a:t>性能を引き出すミドルウェア</a:t>
            </a:r>
            <a:endParaRPr kumimoji="1" lang="en-US" altLang="ja-JP" dirty="0" smtClean="0"/>
          </a:p>
        </p:txBody>
      </p:sp>
      <p:cxnSp>
        <p:nvCxnSpPr>
          <p:cNvPr id="21" name="直線矢印コネクタ 20"/>
          <p:cNvCxnSpPr/>
          <p:nvPr/>
        </p:nvCxnSpPr>
        <p:spPr>
          <a:xfrm flipH="1">
            <a:off x="7248128" y="2137668"/>
            <a:ext cx="360040" cy="8214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7608168" y="1979548"/>
            <a:ext cx="2419252" cy="369332"/>
          </a:xfrm>
          <a:prstGeom prst="rect">
            <a:avLst/>
          </a:prstGeom>
          <a:noFill/>
        </p:spPr>
        <p:txBody>
          <a:bodyPr wrap="none" rtlCol="0">
            <a:spAutoFit/>
          </a:bodyPr>
          <a:lstStyle/>
          <a:p>
            <a:r>
              <a:rPr kumimoji="1" lang="ja-JP" altLang="en-US" dirty="0" smtClean="0"/>
              <a:t>ユーザが使い易い</a:t>
            </a:r>
            <a:r>
              <a:rPr kumimoji="1" lang="en-US" altLang="ja-JP" dirty="0" smtClean="0"/>
              <a:t>API</a:t>
            </a:r>
          </a:p>
        </p:txBody>
      </p:sp>
      <p:sp>
        <p:nvSpPr>
          <p:cNvPr id="24" name="角丸四角形 23"/>
          <p:cNvSpPr/>
          <p:nvPr/>
        </p:nvSpPr>
        <p:spPr>
          <a:xfrm>
            <a:off x="7396287" y="74985"/>
            <a:ext cx="4655840"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必要なモジュールだけを</a:t>
            </a:r>
            <a:r>
              <a:rPr kumimoji="1" lang="en-US" altLang="ja-JP" b="1" dirty="0" smtClean="0">
                <a:solidFill>
                  <a:srgbClr val="FFFF00"/>
                </a:solidFill>
              </a:rPr>
              <a:t>”</a:t>
            </a:r>
            <a:r>
              <a:rPr kumimoji="1" lang="ja-JP" altLang="en-US" b="1" dirty="0" smtClean="0">
                <a:solidFill>
                  <a:srgbClr val="FFFF00"/>
                </a:solidFill>
              </a:rPr>
              <a:t>積み木</a:t>
            </a:r>
            <a:r>
              <a:rPr kumimoji="1" lang="en-US" altLang="ja-JP" b="1" dirty="0" smtClean="0">
                <a:solidFill>
                  <a:srgbClr val="FFFF00"/>
                </a:solidFill>
              </a:rPr>
              <a:t>”</a:t>
            </a:r>
            <a:r>
              <a:rPr kumimoji="1" lang="ja-JP" altLang="en-US" dirty="0" smtClean="0"/>
              <a:t>できます</a:t>
            </a:r>
            <a:endParaRPr kumimoji="1" lang="ja-JP" altLang="en-US" dirty="0"/>
          </a:p>
        </p:txBody>
      </p:sp>
    </p:spTree>
    <p:extLst>
      <p:ext uri="{BB962C8B-B14F-4D97-AF65-F5344CB8AC3E}">
        <p14:creationId xmlns:p14="http://schemas.microsoft.com/office/powerpoint/2010/main" val="416928693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36000"/>
            <a:ext cx="10992664" cy="443198"/>
          </a:xfrm>
        </p:spPr>
        <p:txBody>
          <a:bodyPr/>
          <a:lstStyle/>
          <a:p>
            <a:r>
              <a:rPr lang="en-US" altLang="ja-JP" dirty="0"/>
              <a:t>RX</a:t>
            </a:r>
            <a:r>
              <a:rPr lang="ja-JP" altLang="en-US" dirty="0"/>
              <a:t>マイコンデバイスドライバ使用</a:t>
            </a:r>
            <a:r>
              <a:rPr lang="ja-JP" altLang="en-US" dirty="0" smtClean="0"/>
              <a:t>方法</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77</a:t>
            </a:fld>
            <a:endParaRPr lang="de-DE" dirty="0"/>
          </a:p>
        </p:txBody>
      </p:sp>
      <p:sp>
        <p:nvSpPr>
          <p:cNvPr id="4" name="テキスト ボックス 3"/>
          <p:cNvSpPr txBox="1"/>
          <p:nvPr/>
        </p:nvSpPr>
        <p:spPr>
          <a:xfrm>
            <a:off x="358311" y="2852936"/>
            <a:ext cx="11580414" cy="369332"/>
          </a:xfrm>
          <a:prstGeom prst="rect">
            <a:avLst/>
          </a:prstGeom>
          <a:noFill/>
        </p:spPr>
        <p:txBody>
          <a:bodyPr wrap="none" rtlCol="0">
            <a:spAutoFit/>
          </a:bodyPr>
          <a:lstStyle/>
          <a:p>
            <a:r>
              <a:rPr kumimoji="1" lang="en-US" altLang="ja-JP" dirty="0" smtClean="0"/>
              <a:t>RX65N</a:t>
            </a:r>
            <a:r>
              <a:rPr kumimoji="1" lang="ja-JP" altLang="en-US" dirty="0" smtClean="0"/>
              <a:t> </a:t>
            </a:r>
            <a:r>
              <a:rPr kumimoji="1" lang="en-US" altLang="ja-JP" dirty="0" smtClean="0"/>
              <a:t>RSK</a:t>
            </a:r>
            <a:r>
              <a:rPr kumimoji="1" lang="ja-JP" altLang="en-US" dirty="0" smtClean="0"/>
              <a:t>で</a:t>
            </a:r>
            <a:r>
              <a:rPr kumimoji="1" lang="en-US" altLang="ja-JP" dirty="0" smtClean="0"/>
              <a:t>0.1</a:t>
            </a:r>
            <a:r>
              <a:rPr kumimoji="1" lang="ja-JP" altLang="en-US" dirty="0" smtClean="0"/>
              <a:t>秒周期割り込みを実現、</a:t>
            </a:r>
            <a:r>
              <a:rPr kumimoji="1" lang="en-US" altLang="ja-JP" dirty="0" smtClean="0"/>
              <a:t>0.1</a:t>
            </a:r>
            <a:r>
              <a:rPr kumimoji="1" lang="ja-JP" altLang="en-US" dirty="0" smtClean="0"/>
              <a:t>秒毎に</a:t>
            </a:r>
            <a:r>
              <a:rPr kumimoji="1" lang="en-US" altLang="ja-JP" dirty="0" smtClean="0"/>
              <a:t>LED</a:t>
            </a:r>
            <a:r>
              <a:rPr kumimoji="1" lang="ja-JP" altLang="en-US" dirty="0" smtClean="0"/>
              <a:t>を</a:t>
            </a:r>
            <a:r>
              <a:rPr kumimoji="1" lang="en-US" altLang="ja-JP" dirty="0" smtClean="0"/>
              <a:t>ON/OFF</a:t>
            </a:r>
            <a:r>
              <a:rPr kumimoji="1" lang="ja-JP" altLang="en-US" dirty="0" smtClean="0"/>
              <a:t>させるシステムを素早く</a:t>
            </a:r>
            <a:r>
              <a:rPr kumimoji="1" lang="en-US" altLang="ja-JP" b="1" dirty="0" smtClean="0">
                <a:solidFill>
                  <a:srgbClr val="FF0000"/>
                </a:solidFill>
              </a:rPr>
              <a:t>”</a:t>
            </a:r>
            <a:r>
              <a:rPr kumimoji="1" lang="ja-JP" altLang="en-US" b="1" dirty="0" smtClean="0">
                <a:solidFill>
                  <a:srgbClr val="FF0000"/>
                </a:solidFill>
              </a:rPr>
              <a:t>積み木</a:t>
            </a:r>
            <a:r>
              <a:rPr kumimoji="1" lang="en-US" altLang="ja-JP" b="1" dirty="0" smtClean="0">
                <a:solidFill>
                  <a:srgbClr val="FF0000"/>
                </a:solidFill>
              </a:rPr>
              <a:t>”</a:t>
            </a:r>
            <a:r>
              <a:rPr kumimoji="1" lang="ja-JP" altLang="en-US" dirty="0" smtClean="0"/>
              <a:t>します。</a:t>
            </a:r>
            <a:endParaRPr kumimoji="1" lang="ja-JP" altLang="en-US" dirty="0"/>
          </a:p>
        </p:txBody>
      </p:sp>
    </p:spTree>
    <p:extLst>
      <p:ext uri="{BB962C8B-B14F-4D97-AF65-F5344CB8AC3E}">
        <p14:creationId xmlns:p14="http://schemas.microsoft.com/office/powerpoint/2010/main" val="424028584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36000"/>
            <a:ext cx="10920656" cy="443198"/>
          </a:xfrm>
        </p:spPr>
        <p:txBody>
          <a:bodyPr/>
          <a:lstStyle/>
          <a:p>
            <a:r>
              <a:rPr lang="en-US" altLang="ja-JP" dirty="0"/>
              <a:t>RX</a:t>
            </a:r>
            <a:r>
              <a:rPr lang="ja-JP" altLang="en-US" dirty="0"/>
              <a:t>マイコンデバイスドライバ使用</a:t>
            </a:r>
            <a:r>
              <a:rPr lang="ja-JP" altLang="en-US" dirty="0" smtClean="0"/>
              <a:t>方法</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78</a:t>
            </a:fld>
            <a:endParaRPr lang="de-DE" dirty="0"/>
          </a:p>
        </p:txBody>
      </p:sp>
      <p:sp>
        <p:nvSpPr>
          <p:cNvPr id="5" name="テキスト ボックス 4"/>
          <p:cNvSpPr txBox="1"/>
          <p:nvPr/>
        </p:nvSpPr>
        <p:spPr>
          <a:xfrm>
            <a:off x="7896200" y="3593165"/>
            <a:ext cx="2839239" cy="369332"/>
          </a:xfrm>
          <a:prstGeom prst="rect">
            <a:avLst/>
          </a:prstGeom>
          <a:noFill/>
        </p:spPr>
        <p:txBody>
          <a:bodyPr wrap="none" rtlCol="0">
            <a:spAutoFit/>
          </a:bodyPr>
          <a:lstStyle/>
          <a:p>
            <a:r>
              <a:rPr kumimoji="1" lang="en-US" altLang="ja-JP" dirty="0" smtClean="0"/>
              <a:t>e2 studio</a:t>
            </a:r>
            <a:r>
              <a:rPr kumimoji="1" lang="ja-JP" altLang="en-US" dirty="0" smtClean="0"/>
              <a:t>を起動します。</a:t>
            </a:r>
            <a:endParaRPr kumimoji="1" lang="ja-JP" altLang="en-US" dirty="0"/>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392" y="1656984"/>
            <a:ext cx="6087728" cy="4597471"/>
          </a:xfrm>
          <a:prstGeom prst="rect">
            <a:avLst/>
          </a:prstGeom>
        </p:spPr>
      </p:pic>
    </p:spTree>
    <p:extLst>
      <p:ext uri="{BB962C8B-B14F-4D97-AF65-F5344CB8AC3E}">
        <p14:creationId xmlns:p14="http://schemas.microsoft.com/office/powerpoint/2010/main" val="89669496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1487488" y="1700808"/>
            <a:ext cx="5688632" cy="4598882"/>
          </a:xfrm>
          <a:prstGeom prst="rect">
            <a:avLst/>
          </a:prstGeom>
        </p:spPr>
      </p:pic>
      <p:sp>
        <p:nvSpPr>
          <p:cNvPr id="2" name="タイトル 1"/>
          <p:cNvSpPr>
            <a:spLocks noGrp="1"/>
          </p:cNvSpPr>
          <p:nvPr>
            <p:ph type="title"/>
          </p:nvPr>
        </p:nvSpPr>
        <p:spPr>
          <a:xfrm>
            <a:off x="1080000" y="936000"/>
            <a:ext cx="11112000" cy="443198"/>
          </a:xfrm>
        </p:spPr>
        <p:txBody>
          <a:bodyPr/>
          <a:lstStyle/>
          <a:p>
            <a:r>
              <a:rPr lang="en-US" altLang="ja-JP" dirty="0"/>
              <a:t>RX</a:t>
            </a:r>
            <a:r>
              <a:rPr lang="ja-JP" altLang="en-US" dirty="0"/>
              <a:t>マイコンデバイスドライバ使用</a:t>
            </a:r>
            <a:r>
              <a:rPr lang="ja-JP" altLang="en-US" dirty="0" smtClean="0"/>
              <a:t>方法</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79</a:t>
            </a:fld>
            <a:endParaRPr lang="de-DE" dirty="0"/>
          </a:p>
        </p:txBody>
      </p:sp>
      <p:sp>
        <p:nvSpPr>
          <p:cNvPr id="9" name="正方形/長方形 8"/>
          <p:cNvSpPr/>
          <p:nvPr/>
        </p:nvSpPr>
        <p:spPr>
          <a:xfrm>
            <a:off x="1343472" y="1844824"/>
            <a:ext cx="6120680" cy="68485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Text Box 9"/>
          <p:cNvSpPr txBox="1">
            <a:spLocks noChangeArrowheads="1"/>
          </p:cNvSpPr>
          <p:nvPr/>
        </p:nvSpPr>
        <p:spPr bwMode="auto">
          <a:xfrm>
            <a:off x="6628360" y="2473025"/>
            <a:ext cx="2650084" cy="387798"/>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600" dirty="0" smtClean="0"/>
              <a:t>ファイル→新規</a:t>
            </a:r>
            <a:r>
              <a:rPr lang="ja-JP" altLang="en-US" sz="1600" dirty="0" smtClean="0"/>
              <a:t>→プロジェクト</a:t>
            </a:r>
            <a:endParaRPr lang="ja-JP" altLang="en-US" sz="1600" dirty="0"/>
          </a:p>
        </p:txBody>
      </p:sp>
    </p:spTree>
    <p:extLst>
      <p:ext uri="{BB962C8B-B14F-4D97-AF65-F5344CB8AC3E}">
        <p14:creationId xmlns:p14="http://schemas.microsoft.com/office/powerpoint/2010/main" val="20877870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10344592" cy="455509"/>
          </a:xfrm>
        </p:spPr>
        <p:txBody>
          <a:bodyPr/>
          <a:lstStyle/>
          <a:p>
            <a:r>
              <a:rPr kumimoji="1" lang="ja-JP" altLang="en-US" dirty="0" smtClean="0"/>
              <a:t>目次</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8</a:t>
            </a:fld>
            <a:endParaRPr lang="de-DE" dirty="0"/>
          </a:p>
        </p:txBody>
      </p:sp>
      <p:sp>
        <p:nvSpPr>
          <p:cNvPr id="4" name="コンテンツ プレースホルダー 3"/>
          <p:cNvSpPr>
            <a:spLocks noGrp="1"/>
          </p:cNvSpPr>
          <p:nvPr>
            <p:ph idx="1"/>
          </p:nvPr>
        </p:nvSpPr>
        <p:spPr>
          <a:xfrm>
            <a:off x="1199456" y="1556792"/>
            <a:ext cx="9145016" cy="3559949"/>
          </a:xfrm>
        </p:spPr>
        <p:txBody>
          <a:bodyPr/>
          <a:lstStyle/>
          <a:p>
            <a:pPr marL="177800" lvl="2" indent="0">
              <a:lnSpc>
                <a:spcPct val="100000"/>
              </a:lnSpc>
              <a:buNone/>
            </a:pPr>
            <a:r>
              <a:rPr kumimoji="1" lang="ja-JP" altLang="en-US" sz="2400" dirty="0" smtClean="0"/>
              <a:t>第</a:t>
            </a:r>
            <a:r>
              <a:rPr kumimoji="1" lang="en-US" altLang="ja-JP" sz="2400" dirty="0"/>
              <a:t>6</a:t>
            </a:r>
            <a:r>
              <a:rPr kumimoji="1" lang="ja-JP" altLang="en-US" sz="2400" dirty="0" smtClean="0"/>
              <a:t>章　</a:t>
            </a:r>
            <a:r>
              <a:rPr lang="ja-JP" altLang="en-US" sz="2400" dirty="0"/>
              <a:t>組み込み用</a:t>
            </a:r>
            <a:r>
              <a:rPr lang="en-US" altLang="ja-JP" sz="2400" dirty="0"/>
              <a:t>TCP/IP</a:t>
            </a:r>
            <a:r>
              <a:rPr lang="ja-JP" altLang="en-US" sz="2400" dirty="0"/>
              <a:t> </a:t>
            </a:r>
            <a:r>
              <a:rPr lang="en-US" altLang="ja-JP" sz="2400" dirty="0"/>
              <a:t>M3S-T4-Tiny </a:t>
            </a:r>
            <a:r>
              <a:rPr lang="ja-JP" altLang="en-US" sz="2400" dirty="0" smtClean="0"/>
              <a:t>解説</a:t>
            </a:r>
            <a:endParaRPr lang="en-US" altLang="ja-JP" sz="2400" dirty="0" smtClean="0"/>
          </a:p>
          <a:p>
            <a:pPr marL="177800" lvl="2" indent="0">
              <a:lnSpc>
                <a:spcPct val="100000"/>
              </a:lnSpc>
              <a:buNone/>
            </a:pPr>
            <a:r>
              <a:rPr kumimoji="1" lang="ja-JP" altLang="en-US" sz="1100" cap="all" dirty="0" smtClean="0">
                <a:latin typeface="Meiryo UI" panose="020B0604030504040204" pitchFamily="34" charset="-128"/>
                <a:ea typeface="Meiryo UI" panose="020B0604030504040204" pitchFamily="34" charset="-128"/>
                <a:cs typeface="Meiryo UI" panose="020B0604030504040204" pitchFamily="34" charset="-128"/>
              </a:rPr>
              <a:t>　　</a:t>
            </a:r>
            <a:r>
              <a:rPr kumimoji="1" lang="en-US" altLang="ja-JP" sz="1100" cap="all" dirty="0" smtClean="0">
                <a:latin typeface="Meiryo UI" panose="020B0604030504040204" pitchFamily="34" charset="-128"/>
                <a:ea typeface="Meiryo UI" panose="020B0604030504040204" pitchFamily="34" charset="-128"/>
                <a:cs typeface="Meiryo UI" panose="020B0604030504040204" pitchFamily="34" charset="-128"/>
              </a:rPr>
              <a:t>TCP/IP</a:t>
            </a:r>
            <a:r>
              <a:rPr kumimoji="1" lang="ja-JP" altLang="en-US" sz="1100" cap="all" dirty="0">
                <a:latin typeface="Meiryo UI" panose="020B0604030504040204" pitchFamily="34" charset="-128"/>
                <a:ea typeface="Meiryo UI" panose="020B0604030504040204" pitchFamily="34" charset="-128"/>
                <a:cs typeface="Meiryo UI" panose="020B0604030504040204" pitchFamily="34" charset="-128"/>
              </a:rPr>
              <a:t>関連モジュールの依存関係整理</a:t>
            </a:r>
          </a:p>
          <a:p>
            <a:pPr marL="177800" lvl="2" indent="0">
              <a:lnSpc>
                <a:spcPct val="100000"/>
              </a:lnSpc>
              <a:buNone/>
            </a:pPr>
            <a:r>
              <a:rPr kumimoji="1" lang="ja-JP" altLang="en-US" sz="1100" cap="all" dirty="0" smtClean="0">
                <a:latin typeface="Meiryo UI" panose="020B0604030504040204" pitchFamily="34" charset="-128"/>
                <a:ea typeface="Meiryo UI" panose="020B0604030504040204" pitchFamily="34" charset="-128"/>
                <a:cs typeface="Meiryo UI" panose="020B0604030504040204" pitchFamily="34" charset="-128"/>
              </a:rPr>
              <a:t>　　</a:t>
            </a:r>
            <a:r>
              <a:rPr kumimoji="1" lang="en-US" altLang="ja-JP" sz="1100" cap="all" dirty="0" smtClean="0">
                <a:latin typeface="Meiryo UI" panose="020B0604030504040204" pitchFamily="34" charset="-128"/>
                <a:ea typeface="Meiryo UI" panose="020B0604030504040204" pitchFamily="34" charset="-128"/>
                <a:cs typeface="Meiryo UI" panose="020B0604030504040204" pitchFamily="34" charset="-128"/>
              </a:rPr>
              <a:t>TCP/IP</a:t>
            </a:r>
            <a:r>
              <a:rPr kumimoji="1" lang="ja-JP" altLang="en-US" sz="1100" cap="all" dirty="0">
                <a:latin typeface="Meiryo UI" panose="020B0604030504040204" pitchFamily="34" charset="-128"/>
                <a:ea typeface="Meiryo UI" panose="020B0604030504040204" pitchFamily="34" charset="-128"/>
                <a:cs typeface="Meiryo UI" panose="020B0604030504040204" pitchFamily="34" charset="-128"/>
              </a:rPr>
              <a:t>のマニュアルの対象範囲</a:t>
            </a:r>
          </a:p>
          <a:p>
            <a:pPr marL="177800" lvl="2" indent="0">
              <a:lnSpc>
                <a:spcPct val="100000"/>
              </a:lnSpc>
              <a:buNone/>
            </a:pPr>
            <a:r>
              <a:rPr kumimoji="1" lang="ja-JP" altLang="en-US" sz="1100" cap="all" dirty="0" smtClean="0">
                <a:latin typeface="Meiryo UI" panose="020B0604030504040204" pitchFamily="34" charset="-128"/>
                <a:ea typeface="Meiryo UI" panose="020B0604030504040204" pitchFamily="34" charset="-128"/>
                <a:cs typeface="Meiryo UI" panose="020B0604030504040204" pitchFamily="34" charset="-128"/>
              </a:rPr>
              <a:t>　　</a:t>
            </a:r>
            <a:r>
              <a:rPr kumimoji="1" lang="en-US" altLang="ja-JP" sz="1100" cap="all" dirty="0" smtClean="0">
                <a:latin typeface="Meiryo UI" panose="020B0604030504040204" pitchFamily="34" charset="-128"/>
                <a:ea typeface="Meiryo UI" panose="020B0604030504040204" pitchFamily="34" charset="-128"/>
                <a:cs typeface="Meiryo UI" panose="020B0604030504040204" pitchFamily="34" charset="-128"/>
              </a:rPr>
              <a:t>TCP/IP</a:t>
            </a:r>
            <a:r>
              <a:rPr kumimoji="1" lang="ja-JP" altLang="en-US" sz="1100" cap="all" dirty="0">
                <a:latin typeface="Meiryo UI" panose="020B0604030504040204" pitchFamily="34" charset="-128"/>
                <a:ea typeface="Meiryo UI" panose="020B0604030504040204" pitchFamily="34" charset="-128"/>
                <a:cs typeface="Meiryo UI" panose="020B0604030504040204" pitchFamily="34" charset="-128"/>
              </a:rPr>
              <a:t>の基本動作を理解する</a:t>
            </a:r>
          </a:p>
          <a:p>
            <a:pPr marL="177800" lvl="2" indent="0">
              <a:lnSpc>
                <a:spcPct val="100000"/>
              </a:lnSpc>
              <a:buNone/>
            </a:pPr>
            <a:r>
              <a:rPr kumimoji="1" lang="ja-JP" altLang="en-US" sz="1100" cap="all" dirty="0">
                <a:latin typeface="Meiryo UI" panose="020B0604030504040204" pitchFamily="34" charset="-128"/>
                <a:ea typeface="Meiryo UI" panose="020B0604030504040204" pitchFamily="34" charset="-128"/>
                <a:cs typeface="Meiryo UI" panose="020B0604030504040204" pitchFamily="34" charset="-128"/>
              </a:rPr>
              <a:t>　</a:t>
            </a:r>
            <a:r>
              <a:rPr kumimoji="1" lang="ja-JP" altLang="en-US" sz="1100" cap="all" dirty="0" smtClean="0">
                <a:latin typeface="Meiryo UI" panose="020B0604030504040204" pitchFamily="34" charset="-128"/>
                <a:ea typeface="Meiryo UI" panose="020B0604030504040204" pitchFamily="34" charset="-128"/>
                <a:cs typeface="Meiryo UI" panose="020B0604030504040204" pitchFamily="34" charset="-128"/>
              </a:rPr>
              <a:t>　　通信</a:t>
            </a:r>
            <a:r>
              <a:rPr kumimoji="1" lang="ja-JP" altLang="en-US" sz="1100" cap="all" dirty="0">
                <a:latin typeface="Meiryo UI" panose="020B0604030504040204" pitchFamily="34" charset="-128"/>
                <a:ea typeface="Meiryo UI" panose="020B0604030504040204" pitchFamily="34" charset="-128"/>
                <a:cs typeface="Meiryo UI" panose="020B0604030504040204" pitchFamily="34" charset="-128"/>
              </a:rPr>
              <a:t>のパターン① ブロッキングコール</a:t>
            </a:r>
          </a:p>
          <a:p>
            <a:pPr marL="177800" lvl="2" indent="0">
              <a:lnSpc>
                <a:spcPct val="100000"/>
              </a:lnSpc>
              <a:buNone/>
            </a:pPr>
            <a:r>
              <a:rPr kumimoji="1" lang="ja-JP" altLang="en-US" sz="1100" cap="all" dirty="0">
                <a:latin typeface="Meiryo UI" panose="020B0604030504040204" pitchFamily="34" charset="-128"/>
                <a:ea typeface="Meiryo UI" panose="020B0604030504040204" pitchFamily="34" charset="-128"/>
                <a:cs typeface="Meiryo UI" panose="020B0604030504040204" pitchFamily="34" charset="-128"/>
              </a:rPr>
              <a:t>　</a:t>
            </a:r>
            <a:r>
              <a:rPr kumimoji="1" lang="ja-JP" altLang="en-US" sz="1100" cap="all" dirty="0" smtClean="0">
                <a:latin typeface="Meiryo UI" panose="020B0604030504040204" pitchFamily="34" charset="-128"/>
                <a:ea typeface="Meiryo UI" panose="020B0604030504040204" pitchFamily="34" charset="-128"/>
                <a:cs typeface="Meiryo UI" panose="020B0604030504040204" pitchFamily="34" charset="-128"/>
              </a:rPr>
              <a:t>　　通信</a:t>
            </a:r>
            <a:r>
              <a:rPr kumimoji="1" lang="ja-JP" altLang="en-US" sz="1100" cap="all" dirty="0">
                <a:latin typeface="Meiryo UI" panose="020B0604030504040204" pitchFamily="34" charset="-128"/>
                <a:ea typeface="Meiryo UI" panose="020B0604030504040204" pitchFamily="34" charset="-128"/>
                <a:cs typeface="Meiryo UI" panose="020B0604030504040204" pitchFamily="34" charset="-128"/>
              </a:rPr>
              <a:t>のパターン② ノンブロッキングコール</a:t>
            </a:r>
          </a:p>
          <a:p>
            <a:pPr marL="177800" lvl="2" indent="0">
              <a:lnSpc>
                <a:spcPct val="100000"/>
              </a:lnSpc>
              <a:buNone/>
            </a:pPr>
            <a:r>
              <a:rPr kumimoji="1" lang="ja-JP" altLang="en-US" sz="1100" cap="all" dirty="0" smtClean="0">
                <a:latin typeface="Meiryo UI" panose="020B0604030504040204" pitchFamily="34" charset="-128"/>
                <a:ea typeface="Meiryo UI" panose="020B0604030504040204" pitchFamily="34" charset="-128"/>
                <a:cs typeface="Meiryo UI" panose="020B0604030504040204" pitchFamily="34" charset="-128"/>
              </a:rPr>
              <a:t>　　通信端点</a:t>
            </a:r>
            <a:r>
              <a:rPr kumimoji="1" lang="ja-JP" altLang="en-US" sz="1100" cap="all" dirty="0">
                <a:latin typeface="Meiryo UI" panose="020B0604030504040204" pitchFamily="34" charset="-128"/>
                <a:ea typeface="Meiryo UI" panose="020B0604030504040204" pitchFamily="34" charset="-128"/>
                <a:cs typeface="Meiryo UI" panose="020B0604030504040204" pitchFamily="34" charset="-128"/>
              </a:rPr>
              <a:t>の概念</a:t>
            </a:r>
          </a:p>
          <a:p>
            <a:pPr marL="177800" lvl="2" indent="0">
              <a:lnSpc>
                <a:spcPct val="100000"/>
              </a:lnSpc>
              <a:buNone/>
            </a:pPr>
            <a:r>
              <a:rPr kumimoji="1" lang="ja-JP" altLang="en-US" sz="1100" cap="all" dirty="0" smtClean="0">
                <a:latin typeface="Meiryo UI" panose="020B0604030504040204" pitchFamily="34" charset="-128"/>
                <a:ea typeface="Meiryo UI" panose="020B0604030504040204" pitchFamily="34" charset="-128"/>
                <a:cs typeface="Meiryo UI" panose="020B0604030504040204" pitchFamily="34" charset="-128"/>
              </a:rPr>
              <a:t>　　受付</a:t>
            </a:r>
            <a:r>
              <a:rPr kumimoji="1" lang="ja-JP" altLang="en-US" sz="1100" cap="all" dirty="0">
                <a:latin typeface="Meiryo UI" panose="020B0604030504040204" pitchFamily="34" charset="-128"/>
                <a:ea typeface="Meiryo UI" panose="020B0604030504040204" pitchFamily="34" charset="-128"/>
                <a:cs typeface="Meiryo UI" panose="020B0604030504040204" pitchFamily="34" charset="-128"/>
              </a:rPr>
              <a:t>口の概念</a:t>
            </a:r>
          </a:p>
          <a:p>
            <a:pPr marL="177800" lvl="2" indent="0">
              <a:lnSpc>
                <a:spcPct val="100000"/>
              </a:lnSpc>
              <a:buNone/>
            </a:pPr>
            <a:r>
              <a:rPr kumimoji="1" lang="ja-JP" altLang="en-US" sz="1100" cap="all" dirty="0" smtClean="0">
                <a:latin typeface="Meiryo UI" panose="020B0604030504040204" pitchFamily="34" charset="-128"/>
                <a:ea typeface="Meiryo UI" panose="020B0604030504040204" pitchFamily="34" charset="-128"/>
                <a:cs typeface="Meiryo UI" panose="020B0604030504040204" pitchFamily="34" charset="-128"/>
              </a:rPr>
              <a:t>　　ブロッキングコール</a:t>
            </a:r>
            <a:endParaRPr kumimoji="1" lang="ja-JP" altLang="en-US" sz="1100" cap="all" dirty="0">
              <a:latin typeface="Meiryo UI" panose="020B0604030504040204" pitchFamily="34" charset="-128"/>
              <a:ea typeface="Meiryo UI" panose="020B0604030504040204" pitchFamily="34" charset="-128"/>
              <a:cs typeface="Meiryo UI" panose="020B0604030504040204" pitchFamily="34" charset="-128"/>
            </a:endParaRPr>
          </a:p>
          <a:p>
            <a:pPr marL="177800" lvl="2" indent="0">
              <a:lnSpc>
                <a:spcPct val="100000"/>
              </a:lnSpc>
              <a:buNone/>
            </a:pPr>
            <a:r>
              <a:rPr kumimoji="1" lang="ja-JP" altLang="en-US" sz="1100" cap="all" dirty="0" smtClean="0">
                <a:latin typeface="Meiryo UI" panose="020B0604030504040204" pitchFamily="34" charset="-128"/>
                <a:ea typeface="Meiryo UI" panose="020B0604030504040204" pitchFamily="34" charset="-128"/>
                <a:cs typeface="Meiryo UI" panose="020B0604030504040204" pitchFamily="34" charset="-128"/>
              </a:rPr>
              <a:t>　　ノンブロッキングコール</a:t>
            </a:r>
            <a:endParaRPr kumimoji="1" lang="ja-JP" altLang="en-US" sz="1100" cap="all" dirty="0">
              <a:latin typeface="Meiryo UI" panose="020B0604030504040204" pitchFamily="34" charset="-128"/>
              <a:ea typeface="Meiryo UI" panose="020B0604030504040204" pitchFamily="34" charset="-128"/>
              <a:cs typeface="Meiryo UI" panose="020B0604030504040204" pitchFamily="34" charset="-128"/>
            </a:endParaRPr>
          </a:p>
          <a:p>
            <a:pPr marL="177800" lvl="2" indent="0">
              <a:lnSpc>
                <a:spcPct val="100000"/>
              </a:lnSpc>
              <a:buNone/>
            </a:pPr>
            <a:r>
              <a:rPr kumimoji="1" lang="ja-JP" altLang="en-US" sz="1100" cap="all" dirty="0" smtClean="0">
                <a:latin typeface="Meiryo UI" panose="020B0604030504040204" pitchFamily="34" charset="-128"/>
                <a:ea typeface="Meiryo UI" panose="020B0604030504040204" pitchFamily="34" charset="-128"/>
                <a:cs typeface="Meiryo UI" panose="020B0604030504040204" pitchFamily="34" charset="-128"/>
              </a:rPr>
              <a:t>　　簡易</a:t>
            </a:r>
            <a:r>
              <a:rPr kumimoji="1" lang="en-US" altLang="ja-JP" sz="1100" cap="all" dirty="0">
                <a:latin typeface="Meiryo UI" panose="020B0604030504040204" pitchFamily="34" charset="-128"/>
                <a:ea typeface="Meiryo UI" panose="020B0604030504040204" pitchFamily="34" charset="-128"/>
                <a:cs typeface="Meiryo UI" panose="020B0604030504040204" pitchFamily="34" charset="-128"/>
              </a:rPr>
              <a:t>telnet</a:t>
            </a:r>
            <a:r>
              <a:rPr kumimoji="1" lang="ja-JP" altLang="en-US" sz="1100" cap="all" dirty="0">
                <a:latin typeface="Meiryo UI" panose="020B0604030504040204" pitchFamily="34" charset="-128"/>
                <a:ea typeface="Meiryo UI" panose="020B0604030504040204" pitchFamily="34" charset="-128"/>
                <a:cs typeface="Meiryo UI" panose="020B0604030504040204" pitchFamily="34" charset="-128"/>
              </a:rPr>
              <a:t>サーバの作成</a:t>
            </a:r>
          </a:p>
          <a:p>
            <a:pPr marL="177800" lvl="2" indent="0">
              <a:lnSpc>
                <a:spcPct val="100000"/>
              </a:lnSpc>
              <a:buNone/>
            </a:pPr>
            <a:r>
              <a:rPr kumimoji="1" lang="ja-JP" altLang="en-US" sz="2400" cap="all" dirty="0">
                <a:latin typeface="Meiryo UI" panose="020B0604030504040204" pitchFamily="34" charset="-128"/>
                <a:ea typeface="Meiryo UI" panose="020B0604030504040204" pitchFamily="34" charset="-128"/>
                <a:cs typeface="Meiryo UI" panose="020B0604030504040204" pitchFamily="34" charset="-128"/>
              </a:rPr>
              <a:t>　</a:t>
            </a:r>
            <a:endParaRPr kumimoji="1" lang="en-US" altLang="ja-JP" sz="2400" cap="all" dirty="0">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273026580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lang="en-US" altLang="ja-JP" dirty="0"/>
              <a:t>RX</a:t>
            </a:r>
            <a:r>
              <a:rPr lang="ja-JP" altLang="en-US" dirty="0"/>
              <a:t>マイコンデバイスドライバ使用方法</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80</a:t>
            </a:fld>
            <a:endParaRPr lang="de-DE" dirty="0"/>
          </a:p>
        </p:txBody>
      </p:sp>
      <p:pic>
        <p:nvPicPr>
          <p:cNvPr id="4" name="図 3"/>
          <p:cNvPicPr>
            <a:picLocks noChangeAspect="1"/>
          </p:cNvPicPr>
          <p:nvPr/>
        </p:nvPicPr>
        <p:blipFill>
          <a:blip r:embed="rId2"/>
          <a:stretch>
            <a:fillRect/>
          </a:stretch>
        </p:blipFill>
        <p:spPr>
          <a:xfrm>
            <a:off x="1516489" y="1595538"/>
            <a:ext cx="4915586" cy="4696480"/>
          </a:xfrm>
          <a:prstGeom prst="rect">
            <a:avLst/>
          </a:prstGeom>
        </p:spPr>
      </p:pic>
      <p:sp>
        <p:nvSpPr>
          <p:cNvPr id="5" name="正方形/長方形 4"/>
          <p:cNvSpPr/>
          <p:nvPr/>
        </p:nvSpPr>
        <p:spPr>
          <a:xfrm>
            <a:off x="1703512" y="3187694"/>
            <a:ext cx="1368152" cy="45733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3431704" y="5822112"/>
            <a:ext cx="1080120" cy="34319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p:cNvCxnSpPr>
            <a:cxnSpLocks noChangeShapeType="1"/>
            <a:stCxn id="5" idx="2"/>
            <a:endCxn id="6" idx="0"/>
          </p:cNvCxnSpPr>
          <p:nvPr/>
        </p:nvCxnSpPr>
        <p:spPr bwMode="auto">
          <a:xfrm>
            <a:off x="2387588" y="3645024"/>
            <a:ext cx="1584176" cy="2177088"/>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 Box 9"/>
          <p:cNvSpPr txBox="1">
            <a:spLocks noChangeArrowheads="1"/>
          </p:cNvSpPr>
          <p:nvPr/>
        </p:nvSpPr>
        <p:spPr bwMode="auto">
          <a:xfrm>
            <a:off x="2999656" y="2912986"/>
            <a:ext cx="2752677" cy="35516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600" dirty="0" smtClean="0"/>
              <a:t>C/C++</a:t>
            </a:r>
            <a:r>
              <a:rPr lang="ja-JP" altLang="en-US" sz="1600" dirty="0" smtClean="0"/>
              <a:t> </a:t>
            </a:r>
            <a:r>
              <a:rPr lang="ja-JP" altLang="en-US" sz="1600" dirty="0" smtClean="0"/>
              <a:t>⇒ </a:t>
            </a:r>
            <a:r>
              <a:rPr lang="en-US" altLang="ja-JP" sz="1600" dirty="0" smtClean="0"/>
              <a:t>C/C++ Project</a:t>
            </a:r>
          </a:p>
        </p:txBody>
      </p:sp>
    </p:spTree>
    <p:extLst>
      <p:ext uri="{BB962C8B-B14F-4D97-AF65-F5344CB8AC3E}">
        <p14:creationId xmlns:p14="http://schemas.microsoft.com/office/powerpoint/2010/main" val="253709309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lang="en-US" altLang="ja-JP" dirty="0"/>
              <a:t>RX</a:t>
            </a:r>
            <a:r>
              <a:rPr lang="ja-JP" altLang="en-US" dirty="0"/>
              <a:t>マイコンデバイスドライバ使用方法</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81</a:t>
            </a:fld>
            <a:endParaRPr lang="de-DE"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3512" y="1844041"/>
            <a:ext cx="6735959" cy="4358956"/>
          </a:xfrm>
          <a:prstGeom prst="rect">
            <a:avLst/>
          </a:prstGeom>
        </p:spPr>
      </p:pic>
      <p:sp>
        <p:nvSpPr>
          <p:cNvPr id="5" name="正方形/長方形 4"/>
          <p:cNvSpPr/>
          <p:nvPr/>
        </p:nvSpPr>
        <p:spPr>
          <a:xfrm>
            <a:off x="4079776" y="3645024"/>
            <a:ext cx="2520280" cy="50405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4799856" y="5669213"/>
            <a:ext cx="576064" cy="20805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p:cNvCxnSpPr>
            <a:cxnSpLocks noChangeShapeType="1"/>
            <a:stCxn id="5" idx="2"/>
            <a:endCxn id="6" idx="0"/>
          </p:cNvCxnSpPr>
          <p:nvPr/>
        </p:nvCxnSpPr>
        <p:spPr bwMode="auto">
          <a:xfrm flipH="1">
            <a:off x="5087888" y="4149080"/>
            <a:ext cx="252028" cy="1520133"/>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 Box 9"/>
          <p:cNvSpPr txBox="1">
            <a:spLocks noChangeArrowheads="1"/>
          </p:cNvSpPr>
          <p:nvPr/>
        </p:nvSpPr>
        <p:spPr bwMode="auto">
          <a:xfrm>
            <a:off x="6312940" y="4080438"/>
            <a:ext cx="4529189" cy="356508"/>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600" dirty="0" smtClean="0"/>
              <a:t>Renesas CC-RX C/C++ Executable Project</a:t>
            </a:r>
            <a:endParaRPr lang="ja-JP" altLang="en-US" sz="1600" dirty="0"/>
          </a:p>
        </p:txBody>
      </p:sp>
      <p:sp>
        <p:nvSpPr>
          <p:cNvPr id="11" name="Text Box 9"/>
          <p:cNvSpPr txBox="1">
            <a:spLocks noChangeArrowheads="1"/>
          </p:cNvSpPr>
          <p:nvPr/>
        </p:nvSpPr>
        <p:spPr bwMode="auto">
          <a:xfrm>
            <a:off x="5344240" y="5906017"/>
            <a:ext cx="1317990" cy="387798"/>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600" dirty="0"/>
              <a:t>「</a:t>
            </a:r>
            <a:r>
              <a:rPr lang="ja-JP" altLang="en-US" sz="1600" dirty="0" smtClean="0"/>
              <a:t>次へ」ボタン</a:t>
            </a:r>
            <a:endParaRPr lang="ja-JP" altLang="en-US" sz="1600" dirty="0"/>
          </a:p>
        </p:txBody>
      </p:sp>
    </p:spTree>
    <p:extLst>
      <p:ext uri="{BB962C8B-B14F-4D97-AF65-F5344CB8AC3E}">
        <p14:creationId xmlns:p14="http://schemas.microsoft.com/office/powerpoint/2010/main" val="208601926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1333098" y="1628800"/>
            <a:ext cx="5080943" cy="4756814"/>
          </a:xfrm>
          <a:prstGeom prst="rect">
            <a:avLst/>
          </a:prstGeom>
        </p:spPr>
      </p:pic>
      <p:sp>
        <p:nvSpPr>
          <p:cNvPr id="2" name="タイトル 1"/>
          <p:cNvSpPr>
            <a:spLocks noGrp="1"/>
          </p:cNvSpPr>
          <p:nvPr>
            <p:ph type="title"/>
          </p:nvPr>
        </p:nvSpPr>
        <p:spPr>
          <a:xfrm>
            <a:off x="1080000" y="935999"/>
            <a:ext cx="11064672" cy="443198"/>
          </a:xfrm>
        </p:spPr>
        <p:txBody>
          <a:bodyPr/>
          <a:lstStyle/>
          <a:p>
            <a:r>
              <a:rPr lang="en-US" altLang="ja-JP" dirty="0"/>
              <a:t>RX</a:t>
            </a:r>
            <a:r>
              <a:rPr lang="ja-JP" altLang="en-US" dirty="0"/>
              <a:t>マイコンデバイスドライバ使用</a:t>
            </a:r>
            <a:r>
              <a:rPr lang="ja-JP" altLang="en-US" dirty="0" smtClean="0"/>
              <a:t>方法</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82</a:t>
            </a:fld>
            <a:endParaRPr lang="de-DE" dirty="0"/>
          </a:p>
        </p:txBody>
      </p:sp>
      <p:sp>
        <p:nvSpPr>
          <p:cNvPr id="6" name="正方形/長方形 5"/>
          <p:cNvSpPr/>
          <p:nvPr/>
        </p:nvSpPr>
        <p:spPr>
          <a:xfrm>
            <a:off x="2114724" y="2567060"/>
            <a:ext cx="3384376" cy="28803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3611724" y="6006806"/>
            <a:ext cx="1008112" cy="28803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Text Box 9"/>
          <p:cNvSpPr txBox="1">
            <a:spLocks noChangeArrowheads="1"/>
          </p:cNvSpPr>
          <p:nvPr/>
        </p:nvSpPr>
        <p:spPr bwMode="auto">
          <a:xfrm>
            <a:off x="5375920" y="2129045"/>
            <a:ext cx="3897221" cy="387798"/>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600" dirty="0" smtClean="0"/>
              <a:t>プロジェクト名「</a:t>
            </a:r>
            <a:r>
              <a:rPr lang="en-US" altLang="ja-JP" sz="1600" dirty="0" smtClean="0"/>
              <a:t>rx65n_rsk_tcpip</a:t>
            </a:r>
            <a:r>
              <a:rPr lang="ja-JP" altLang="en-US" sz="1600" dirty="0" smtClean="0"/>
              <a:t>」とする。</a:t>
            </a:r>
            <a:endParaRPr lang="ja-JP" altLang="en-US" sz="1600" dirty="0"/>
          </a:p>
        </p:txBody>
      </p:sp>
      <p:sp>
        <p:nvSpPr>
          <p:cNvPr id="14" name="Text Box 9"/>
          <p:cNvSpPr txBox="1">
            <a:spLocks noChangeArrowheads="1"/>
          </p:cNvSpPr>
          <p:nvPr/>
        </p:nvSpPr>
        <p:spPr bwMode="auto">
          <a:xfrm>
            <a:off x="4494946" y="5718774"/>
            <a:ext cx="1317990" cy="387798"/>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600" dirty="0" smtClean="0"/>
              <a:t>「次へ」ボタン</a:t>
            </a:r>
            <a:endParaRPr lang="ja-JP" altLang="en-US" sz="1600" dirty="0"/>
          </a:p>
        </p:txBody>
      </p:sp>
      <p:cxnSp>
        <p:nvCxnSpPr>
          <p:cNvPr id="16" name="直線矢印コネクタ 15"/>
          <p:cNvCxnSpPr>
            <a:cxnSpLocks noChangeShapeType="1"/>
            <a:stCxn id="13" idx="2"/>
            <a:endCxn id="11" idx="0"/>
          </p:cNvCxnSpPr>
          <p:nvPr/>
        </p:nvCxnSpPr>
        <p:spPr bwMode="auto">
          <a:xfrm>
            <a:off x="3863752" y="3455103"/>
            <a:ext cx="252028" cy="2551703"/>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正方形/長方形 12"/>
          <p:cNvSpPr/>
          <p:nvPr/>
        </p:nvSpPr>
        <p:spPr>
          <a:xfrm>
            <a:off x="1415480" y="2905309"/>
            <a:ext cx="4896544" cy="54979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矢印コネクタ 14"/>
          <p:cNvCxnSpPr>
            <a:cxnSpLocks noChangeShapeType="1"/>
            <a:stCxn id="6" idx="2"/>
            <a:endCxn id="13" idx="0"/>
          </p:cNvCxnSpPr>
          <p:nvPr/>
        </p:nvCxnSpPr>
        <p:spPr bwMode="auto">
          <a:xfrm>
            <a:off x="3806912" y="2855092"/>
            <a:ext cx="56840" cy="50217"/>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 Box 9"/>
          <p:cNvSpPr txBox="1">
            <a:spLocks noChangeArrowheads="1"/>
          </p:cNvSpPr>
          <p:nvPr/>
        </p:nvSpPr>
        <p:spPr bwMode="auto">
          <a:xfrm>
            <a:off x="6168008" y="3387689"/>
            <a:ext cx="4317207" cy="683264"/>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600" dirty="0" smtClean="0"/>
              <a:t>ロケーションは</a:t>
            </a:r>
            <a:r>
              <a:rPr lang="en-US" altLang="ja-JP" sz="1600" dirty="0" smtClean="0"/>
              <a:t>C:\WorkSpace\work</a:t>
            </a:r>
            <a:r>
              <a:rPr lang="ja-JP" altLang="en-US" sz="1600" dirty="0" smtClean="0"/>
              <a:t> とする</a:t>
            </a:r>
            <a:endParaRPr lang="en-US" altLang="ja-JP" sz="1600" dirty="0" smtClean="0"/>
          </a:p>
          <a:p>
            <a:pPr>
              <a:buNone/>
            </a:pPr>
            <a:r>
              <a:rPr lang="en-US" altLang="ja-JP" sz="1600" dirty="0" smtClean="0"/>
              <a:t>(</a:t>
            </a:r>
            <a:r>
              <a:rPr lang="ja-JP" altLang="en-US" sz="1600" dirty="0" smtClean="0"/>
              <a:t>デフォルト・ロケーションの使用はチェックを外す</a:t>
            </a:r>
            <a:r>
              <a:rPr lang="en-US" altLang="ja-JP" sz="1600" dirty="0" smtClean="0"/>
              <a:t>)</a:t>
            </a:r>
            <a:endParaRPr lang="ja-JP" altLang="en-US" sz="1600" dirty="0"/>
          </a:p>
        </p:txBody>
      </p:sp>
    </p:spTree>
    <p:extLst>
      <p:ext uri="{BB962C8B-B14F-4D97-AF65-F5344CB8AC3E}">
        <p14:creationId xmlns:p14="http://schemas.microsoft.com/office/powerpoint/2010/main" val="11705626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067899" y="1556792"/>
            <a:ext cx="6396254" cy="4751316"/>
          </a:xfrm>
          <a:prstGeom prst="rect">
            <a:avLst/>
          </a:prstGeom>
        </p:spPr>
      </p:pic>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83</a:t>
            </a:fld>
            <a:endParaRPr lang="de-DE" dirty="0"/>
          </a:p>
        </p:txBody>
      </p:sp>
      <p:sp>
        <p:nvSpPr>
          <p:cNvPr id="4" name="タイトル 1"/>
          <p:cNvSpPr>
            <a:spLocks noGrp="1"/>
          </p:cNvSpPr>
          <p:nvPr>
            <p:ph type="title"/>
          </p:nvPr>
        </p:nvSpPr>
        <p:spPr>
          <a:xfrm>
            <a:off x="1080000" y="935999"/>
            <a:ext cx="11064672" cy="443198"/>
          </a:xfrm>
        </p:spPr>
        <p:txBody>
          <a:bodyPr/>
          <a:lstStyle/>
          <a:p>
            <a:r>
              <a:rPr lang="en-US" altLang="ja-JP" dirty="0"/>
              <a:t>RX</a:t>
            </a:r>
            <a:r>
              <a:rPr lang="ja-JP" altLang="en-US" dirty="0"/>
              <a:t>マイコンデバイスドライバ使用</a:t>
            </a:r>
            <a:r>
              <a:rPr lang="ja-JP" altLang="en-US" dirty="0" smtClean="0"/>
              <a:t>方法</a:t>
            </a:r>
            <a:endParaRPr kumimoji="1" lang="ja-JP" altLang="en-US" dirty="0"/>
          </a:p>
        </p:txBody>
      </p:sp>
      <p:sp>
        <p:nvSpPr>
          <p:cNvPr id="5" name="正方形/長方形 4"/>
          <p:cNvSpPr/>
          <p:nvPr/>
        </p:nvSpPr>
        <p:spPr>
          <a:xfrm>
            <a:off x="1775520" y="3390251"/>
            <a:ext cx="1634093" cy="21268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5946527" y="4105609"/>
            <a:ext cx="1354549" cy="21602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2898943" y="4846906"/>
            <a:ext cx="679115" cy="21722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矢印コネクタ 9"/>
          <p:cNvCxnSpPr>
            <a:cxnSpLocks noChangeShapeType="1"/>
            <a:stCxn id="5" idx="2"/>
            <a:endCxn id="6" idx="0"/>
          </p:cNvCxnSpPr>
          <p:nvPr/>
        </p:nvCxnSpPr>
        <p:spPr bwMode="auto">
          <a:xfrm>
            <a:off x="2592567" y="3602932"/>
            <a:ext cx="4031235" cy="502677"/>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直線矢印コネクタ 12"/>
          <p:cNvCxnSpPr>
            <a:cxnSpLocks noChangeShapeType="1"/>
            <a:stCxn id="6" idx="2"/>
            <a:endCxn id="8" idx="0"/>
          </p:cNvCxnSpPr>
          <p:nvPr/>
        </p:nvCxnSpPr>
        <p:spPr bwMode="auto">
          <a:xfrm flipH="1">
            <a:off x="3238501" y="4321633"/>
            <a:ext cx="3385301" cy="525273"/>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 Box 9"/>
          <p:cNvSpPr txBox="1">
            <a:spLocks noChangeArrowheads="1"/>
          </p:cNvSpPr>
          <p:nvPr/>
        </p:nvSpPr>
        <p:spPr bwMode="auto">
          <a:xfrm>
            <a:off x="3143672" y="2979125"/>
            <a:ext cx="4891083" cy="387798"/>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600" dirty="0" smtClean="0"/>
              <a:t>ターゲットデバイスの選択で「</a:t>
            </a:r>
            <a:r>
              <a:rPr lang="en-US" altLang="ja-JP" sz="1600" dirty="0" smtClean="0"/>
              <a:t>R5F565N9AxFB</a:t>
            </a:r>
            <a:r>
              <a:rPr lang="ja-JP" altLang="en-US" sz="1600" dirty="0" smtClean="0"/>
              <a:t>」を選択</a:t>
            </a:r>
            <a:endParaRPr lang="ja-JP" altLang="en-US" sz="1600" dirty="0"/>
          </a:p>
        </p:txBody>
      </p:sp>
      <p:sp>
        <p:nvSpPr>
          <p:cNvPr id="21" name="Text Box 9"/>
          <p:cNvSpPr txBox="1">
            <a:spLocks noChangeArrowheads="1"/>
          </p:cNvSpPr>
          <p:nvPr/>
        </p:nvSpPr>
        <p:spPr bwMode="auto">
          <a:xfrm>
            <a:off x="1902646" y="5064133"/>
            <a:ext cx="1317990" cy="387798"/>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600" dirty="0" smtClean="0"/>
              <a:t>「次へ」ボタン</a:t>
            </a:r>
            <a:endParaRPr lang="ja-JP" altLang="en-US" sz="1600" dirty="0"/>
          </a:p>
        </p:txBody>
      </p:sp>
    </p:spTree>
    <p:extLst>
      <p:ext uri="{BB962C8B-B14F-4D97-AF65-F5344CB8AC3E}">
        <p14:creationId xmlns:p14="http://schemas.microsoft.com/office/powerpoint/2010/main" val="380863542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920" y="1593442"/>
            <a:ext cx="4265901" cy="4699846"/>
          </a:xfrm>
          <a:prstGeom prst="rect">
            <a:avLst/>
          </a:prstGeom>
        </p:spPr>
      </p:pic>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84</a:t>
            </a:fld>
            <a:endParaRPr lang="de-DE" dirty="0"/>
          </a:p>
        </p:txBody>
      </p:sp>
      <p:sp>
        <p:nvSpPr>
          <p:cNvPr id="4" name="タイトル 1"/>
          <p:cNvSpPr>
            <a:spLocks noGrp="1"/>
          </p:cNvSpPr>
          <p:nvPr>
            <p:ph type="title"/>
          </p:nvPr>
        </p:nvSpPr>
        <p:spPr>
          <a:xfrm>
            <a:off x="1080000" y="935999"/>
            <a:ext cx="11064672" cy="443198"/>
          </a:xfrm>
        </p:spPr>
        <p:txBody>
          <a:bodyPr/>
          <a:lstStyle/>
          <a:p>
            <a:r>
              <a:rPr lang="en-US" altLang="ja-JP" dirty="0"/>
              <a:t>RX</a:t>
            </a:r>
            <a:r>
              <a:rPr lang="ja-JP" altLang="en-US" dirty="0"/>
              <a:t>マイコンデバイスドライバ使用</a:t>
            </a:r>
            <a:r>
              <a:rPr lang="ja-JP" altLang="en-US" dirty="0" smtClean="0"/>
              <a:t>方法</a:t>
            </a:r>
            <a:endParaRPr kumimoji="1" lang="ja-JP" altLang="en-US" dirty="0"/>
          </a:p>
        </p:txBody>
      </p:sp>
      <p:sp>
        <p:nvSpPr>
          <p:cNvPr id="17" name="正方形/長方形 16"/>
          <p:cNvSpPr/>
          <p:nvPr/>
        </p:nvSpPr>
        <p:spPr>
          <a:xfrm>
            <a:off x="1080000" y="2276872"/>
            <a:ext cx="1487608" cy="28803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Text Box 9"/>
          <p:cNvSpPr txBox="1">
            <a:spLocks noChangeArrowheads="1"/>
          </p:cNvSpPr>
          <p:nvPr/>
        </p:nvSpPr>
        <p:spPr bwMode="auto">
          <a:xfrm>
            <a:off x="2291198" y="1975851"/>
            <a:ext cx="4140877" cy="387798"/>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600" dirty="0" smtClean="0"/>
              <a:t>「スマートコンフィグレータを使用する」にチェック</a:t>
            </a:r>
            <a:endParaRPr lang="en-US" altLang="ja-JP" sz="1600" dirty="0" smtClean="0"/>
          </a:p>
        </p:txBody>
      </p:sp>
      <p:sp>
        <p:nvSpPr>
          <p:cNvPr id="22" name="正方形/長方形 21"/>
          <p:cNvSpPr/>
          <p:nvPr/>
        </p:nvSpPr>
        <p:spPr>
          <a:xfrm>
            <a:off x="3791744" y="5805264"/>
            <a:ext cx="884153" cy="37702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 name="直線矢印コネクタ 22"/>
          <p:cNvCxnSpPr>
            <a:cxnSpLocks noChangeShapeType="1"/>
            <a:stCxn id="17" idx="2"/>
            <a:endCxn id="22" idx="0"/>
          </p:cNvCxnSpPr>
          <p:nvPr/>
        </p:nvCxnSpPr>
        <p:spPr bwMode="auto">
          <a:xfrm>
            <a:off x="1823804" y="2564904"/>
            <a:ext cx="2410017" cy="3240360"/>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 Box 9"/>
          <p:cNvSpPr txBox="1">
            <a:spLocks noChangeArrowheads="1"/>
          </p:cNvSpPr>
          <p:nvPr/>
        </p:nvSpPr>
        <p:spPr bwMode="auto">
          <a:xfrm>
            <a:off x="4247924" y="5523906"/>
            <a:ext cx="1330814" cy="387798"/>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600" dirty="0" smtClean="0"/>
              <a:t>「終了」ボタン</a:t>
            </a:r>
            <a:endParaRPr lang="en-US" altLang="ja-JP" sz="1600" dirty="0" smtClean="0"/>
          </a:p>
        </p:txBody>
      </p:sp>
    </p:spTree>
    <p:extLst>
      <p:ext uri="{BB962C8B-B14F-4D97-AF65-F5344CB8AC3E}">
        <p14:creationId xmlns:p14="http://schemas.microsoft.com/office/powerpoint/2010/main" val="141677283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695400" y="1640044"/>
            <a:ext cx="8221425" cy="4244295"/>
          </a:xfrm>
          <a:prstGeom prst="rect">
            <a:avLst/>
          </a:prstGeom>
        </p:spPr>
      </p:pic>
      <p:sp>
        <p:nvSpPr>
          <p:cNvPr id="2" name="タイトル 1"/>
          <p:cNvSpPr>
            <a:spLocks noGrp="1"/>
          </p:cNvSpPr>
          <p:nvPr>
            <p:ph type="title"/>
          </p:nvPr>
        </p:nvSpPr>
        <p:spPr>
          <a:xfrm>
            <a:off x="1080000" y="923689"/>
            <a:ext cx="9000000" cy="455509"/>
          </a:xfrm>
        </p:spPr>
        <p:txBody>
          <a:bodyPr/>
          <a:lstStyle/>
          <a:p>
            <a:r>
              <a:rPr lang="en-US" altLang="ja-JP" dirty="0"/>
              <a:t>RX</a:t>
            </a:r>
            <a:r>
              <a:rPr lang="ja-JP" altLang="en-US" dirty="0"/>
              <a:t>マイコンデバイスドライバ使用方法</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85</a:t>
            </a:fld>
            <a:endParaRPr lang="de-DE" dirty="0"/>
          </a:p>
        </p:txBody>
      </p:sp>
      <p:sp>
        <p:nvSpPr>
          <p:cNvPr id="4" name="Text Box 9"/>
          <p:cNvSpPr txBox="1">
            <a:spLocks noChangeArrowheads="1"/>
          </p:cNvSpPr>
          <p:nvPr/>
        </p:nvSpPr>
        <p:spPr bwMode="auto">
          <a:xfrm>
            <a:off x="7248128" y="4149080"/>
            <a:ext cx="4823756" cy="2160591"/>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600" dirty="0" smtClean="0"/>
              <a:t>RX</a:t>
            </a:r>
            <a:r>
              <a:rPr lang="ja-JP" altLang="en-US" sz="1600" dirty="0" smtClean="0"/>
              <a:t> </a:t>
            </a:r>
            <a:r>
              <a:rPr lang="en-US" altLang="ja-JP" sz="1600" dirty="0" smtClean="0"/>
              <a:t>Driver Package</a:t>
            </a:r>
            <a:r>
              <a:rPr lang="ja-JP" altLang="en-US" sz="1600" dirty="0" smtClean="0"/>
              <a:t>手動インストールのため、</a:t>
            </a:r>
            <a:endParaRPr lang="en-US" altLang="ja-JP" sz="1600" dirty="0" smtClean="0"/>
          </a:p>
          <a:p>
            <a:pPr>
              <a:buNone/>
            </a:pPr>
            <a:r>
              <a:rPr lang="ja-JP" altLang="en-US" sz="1600" dirty="0" smtClean="0"/>
              <a:t>インストール先のフォルダを開きます。</a:t>
            </a:r>
            <a:endParaRPr lang="en-US" altLang="ja-JP" sz="1600" dirty="0" smtClean="0"/>
          </a:p>
          <a:p>
            <a:pPr>
              <a:buNone/>
            </a:pPr>
            <a:endParaRPr lang="en-US" altLang="ja-JP" sz="1600" dirty="0"/>
          </a:p>
          <a:p>
            <a:pPr>
              <a:buNone/>
            </a:pPr>
            <a:r>
              <a:rPr lang="ja-JP" altLang="en-US" sz="1600" dirty="0" smtClean="0"/>
              <a:t>補足：</a:t>
            </a:r>
            <a:endParaRPr lang="en-US" altLang="ja-JP" sz="1600" dirty="0" smtClean="0"/>
          </a:p>
          <a:p>
            <a:pPr>
              <a:buNone/>
            </a:pPr>
            <a:r>
              <a:rPr lang="ja-JP" altLang="en-US" sz="1600" dirty="0"/>
              <a:t>ネットワーク</a:t>
            </a:r>
            <a:r>
              <a:rPr lang="ja-JP" altLang="en-US" sz="1600" dirty="0" smtClean="0"/>
              <a:t>に</a:t>
            </a:r>
            <a:r>
              <a:rPr lang="ja-JP" altLang="en-US" sz="1600" dirty="0"/>
              <a:t>接続</a:t>
            </a:r>
            <a:r>
              <a:rPr lang="ja-JP" altLang="en-US" sz="1600" dirty="0" smtClean="0"/>
              <a:t>された</a:t>
            </a:r>
            <a:r>
              <a:rPr lang="ja-JP" altLang="en-US" sz="1600" dirty="0"/>
              <a:t>環境</a:t>
            </a:r>
            <a:r>
              <a:rPr lang="ja-JP" altLang="en-US" sz="1600" dirty="0" smtClean="0"/>
              <a:t>の</a:t>
            </a:r>
            <a:r>
              <a:rPr lang="ja-JP" altLang="en-US" sz="1600" dirty="0"/>
              <a:t>場合</a:t>
            </a:r>
            <a:r>
              <a:rPr lang="ja-JP" altLang="en-US" sz="1600" dirty="0" smtClean="0"/>
              <a:t>は</a:t>
            </a:r>
            <a:r>
              <a:rPr lang="en-US" altLang="ja-JP" sz="1600" dirty="0" smtClean="0"/>
              <a:t>e2 studio</a:t>
            </a:r>
            <a:r>
              <a:rPr lang="ja-JP" altLang="en-US" sz="1600" dirty="0" smtClean="0"/>
              <a:t>から</a:t>
            </a:r>
            <a:endParaRPr lang="en-US" altLang="ja-JP" sz="1600" dirty="0" smtClean="0"/>
          </a:p>
          <a:p>
            <a:pPr>
              <a:buNone/>
            </a:pPr>
            <a:r>
              <a:rPr lang="ja-JP" altLang="en-US" sz="1600" dirty="0" smtClean="0"/>
              <a:t>ネットワーク</a:t>
            </a:r>
            <a:r>
              <a:rPr lang="ja-JP" altLang="en-US" sz="1600" dirty="0"/>
              <a:t>経由</a:t>
            </a:r>
            <a:r>
              <a:rPr lang="ja-JP" altLang="en-US" sz="1600" dirty="0" smtClean="0"/>
              <a:t>で</a:t>
            </a:r>
            <a:r>
              <a:rPr lang="en-US" altLang="ja-JP" sz="1600" dirty="0" smtClean="0"/>
              <a:t>RX</a:t>
            </a:r>
            <a:r>
              <a:rPr lang="ja-JP" altLang="en-US" sz="1600" dirty="0"/>
              <a:t> </a:t>
            </a:r>
            <a:r>
              <a:rPr lang="en-US" altLang="ja-JP" sz="1600" dirty="0" smtClean="0"/>
              <a:t>Driver</a:t>
            </a:r>
            <a:r>
              <a:rPr lang="ja-JP" altLang="en-US" sz="1600" dirty="0"/>
              <a:t> </a:t>
            </a:r>
            <a:r>
              <a:rPr lang="en-US" altLang="ja-JP" sz="1600" dirty="0" smtClean="0"/>
              <a:t>Package</a:t>
            </a:r>
            <a:r>
              <a:rPr lang="ja-JP" altLang="en-US" sz="1600" dirty="0" smtClean="0"/>
              <a:t>を取得</a:t>
            </a:r>
            <a:r>
              <a:rPr lang="ja-JP" altLang="en-US" sz="1600" dirty="0" smtClean="0"/>
              <a:t>でき、</a:t>
            </a:r>
            <a:endParaRPr lang="en-US" altLang="ja-JP" sz="1600" dirty="0" smtClean="0"/>
          </a:p>
          <a:p>
            <a:pPr>
              <a:buNone/>
            </a:pPr>
            <a:r>
              <a:rPr lang="ja-JP" altLang="en-US" sz="1600" dirty="0"/>
              <a:t>インストール</a:t>
            </a:r>
            <a:r>
              <a:rPr lang="ja-JP" altLang="en-US" sz="1600" dirty="0" smtClean="0"/>
              <a:t>も</a:t>
            </a:r>
            <a:r>
              <a:rPr lang="ja-JP" altLang="en-US" sz="1600" dirty="0"/>
              <a:t>自動</a:t>
            </a:r>
            <a:r>
              <a:rPr lang="ja-JP" altLang="en-US" sz="1600" dirty="0" smtClean="0"/>
              <a:t>でできます</a:t>
            </a:r>
            <a:r>
              <a:rPr lang="ja-JP" altLang="en-US" sz="1600" dirty="0"/>
              <a:t>。</a:t>
            </a:r>
            <a:endParaRPr lang="en-US" altLang="ja-JP" sz="1600" dirty="0" smtClean="0"/>
          </a:p>
        </p:txBody>
      </p:sp>
      <p:sp>
        <p:nvSpPr>
          <p:cNvPr id="6" name="正方形/長方形 5"/>
          <p:cNvSpPr/>
          <p:nvPr/>
        </p:nvSpPr>
        <p:spPr>
          <a:xfrm>
            <a:off x="2351585" y="5733256"/>
            <a:ext cx="504056" cy="15108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2279576" y="2996952"/>
            <a:ext cx="288032" cy="22309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3215680" y="4988950"/>
            <a:ext cx="432048" cy="24025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6096000" y="3762191"/>
            <a:ext cx="504056" cy="24025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矢印コネクタ 9"/>
          <p:cNvCxnSpPr>
            <a:cxnSpLocks noChangeShapeType="1"/>
            <a:stCxn id="6" idx="0"/>
            <a:endCxn id="7" idx="2"/>
          </p:cNvCxnSpPr>
          <p:nvPr/>
        </p:nvCxnSpPr>
        <p:spPr bwMode="auto">
          <a:xfrm flipH="1" flipV="1">
            <a:off x="2423592" y="3220043"/>
            <a:ext cx="180021" cy="2513213"/>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直線矢印コネクタ 12"/>
          <p:cNvCxnSpPr>
            <a:cxnSpLocks noChangeShapeType="1"/>
            <a:stCxn id="7" idx="3"/>
            <a:endCxn id="8" idx="0"/>
          </p:cNvCxnSpPr>
          <p:nvPr/>
        </p:nvCxnSpPr>
        <p:spPr bwMode="auto">
          <a:xfrm>
            <a:off x="2567608" y="3108498"/>
            <a:ext cx="864096" cy="1880452"/>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直線矢印コネクタ 17"/>
          <p:cNvCxnSpPr>
            <a:cxnSpLocks noChangeShapeType="1"/>
            <a:stCxn id="8" idx="3"/>
            <a:endCxn id="9" idx="1"/>
          </p:cNvCxnSpPr>
          <p:nvPr/>
        </p:nvCxnSpPr>
        <p:spPr bwMode="auto">
          <a:xfrm flipV="1">
            <a:off x="3647728" y="3882316"/>
            <a:ext cx="2448272" cy="1226759"/>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6053449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3472" y="1712203"/>
            <a:ext cx="6048672" cy="4551476"/>
          </a:xfrm>
          <a:prstGeom prst="rect">
            <a:avLst/>
          </a:prstGeom>
        </p:spPr>
      </p:pic>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86</a:t>
            </a:fld>
            <a:endParaRPr lang="de-DE" dirty="0"/>
          </a:p>
        </p:txBody>
      </p:sp>
      <p:sp>
        <p:nvSpPr>
          <p:cNvPr id="4" name="タイトル 1"/>
          <p:cNvSpPr>
            <a:spLocks noGrp="1"/>
          </p:cNvSpPr>
          <p:nvPr>
            <p:ph type="title"/>
          </p:nvPr>
        </p:nvSpPr>
        <p:spPr>
          <a:xfrm>
            <a:off x="1080000" y="935999"/>
            <a:ext cx="11064672" cy="443198"/>
          </a:xfrm>
        </p:spPr>
        <p:txBody>
          <a:bodyPr/>
          <a:lstStyle/>
          <a:p>
            <a:r>
              <a:rPr lang="en-US" altLang="ja-JP" dirty="0"/>
              <a:t>RX</a:t>
            </a:r>
            <a:r>
              <a:rPr lang="ja-JP" altLang="en-US" dirty="0"/>
              <a:t>マイコンデバイスドライバ使用</a:t>
            </a:r>
            <a:r>
              <a:rPr lang="ja-JP" altLang="en-US" dirty="0" smtClean="0"/>
              <a:t>方法</a:t>
            </a:r>
            <a:endParaRPr kumimoji="1" lang="ja-JP" altLang="en-US" dirty="0"/>
          </a:p>
        </p:txBody>
      </p:sp>
      <p:sp>
        <p:nvSpPr>
          <p:cNvPr id="10" name="正方形/長方形 9"/>
          <p:cNvSpPr/>
          <p:nvPr/>
        </p:nvSpPr>
        <p:spPr>
          <a:xfrm>
            <a:off x="7104112" y="1696227"/>
            <a:ext cx="288032" cy="25128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4655840" y="4077072"/>
            <a:ext cx="740916" cy="25128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矢印コネクタ 11"/>
          <p:cNvCxnSpPr>
            <a:cxnSpLocks noChangeShapeType="1"/>
            <a:stCxn id="10" idx="2"/>
            <a:endCxn id="11" idx="0"/>
          </p:cNvCxnSpPr>
          <p:nvPr/>
        </p:nvCxnSpPr>
        <p:spPr bwMode="auto">
          <a:xfrm flipH="1">
            <a:off x="5026298" y="1947507"/>
            <a:ext cx="2221830" cy="2129565"/>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 Box 9"/>
          <p:cNvSpPr txBox="1">
            <a:spLocks noChangeArrowheads="1"/>
          </p:cNvSpPr>
          <p:nvPr/>
        </p:nvSpPr>
        <p:spPr bwMode="auto">
          <a:xfrm>
            <a:off x="5936211" y="4202712"/>
            <a:ext cx="4214231" cy="683264"/>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600" dirty="0" smtClean="0"/>
              <a:t>RX</a:t>
            </a:r>
            <a:r>
              <a:rPr lang="ja-JP" altLang="en-US" sz="1600" dirty="0" smtClean="0"/>
              <a:t> </a:t>
            </a:r>
            <a:r>
              <a:rPr lang="en-US" altLang="ja-JP" sz="1600" dirty="0" smtClean="0"/>
              <a:t>Driver Package</a:t>
            </a:r>
            <a:r>
              <a:rPr lang="ja-JP" altLang="en-US" sz="1600" dirty="0" smtClean="0"/>
              <a:t>手動インストールのため、</a:t>
            </a:r>
            <a:endParaRPr lang="en-US" altLang="ja-JP" sz="1600" dirty="0" smtClean="0"/>
          </a:p>
          <a:p>
            <a:pPr>
              <a:buNone/>
            </a:pPr>
            <a:r>
              <a:rPr lang="ja-JP" altLang="en-US" sz="1600" dirty="0" smtClean="0"/>
              <a:t>一旦</a:t>
            </a:r>
            <a:r>
              <a:rPr lang="en-US" altLang="ja-JP" sz="1600" dirty="0" smtClean="0"/>
              <a:t>e2 studio</a:t>
            </a:r>
            <a:r>
              <a:rPr lang="ja-JP" altLang="en-US" sz="1600" dirty="0" smtClean="0"/>
              <a:t>を終了します</a:t>
            </a:r>
            <a:r>
              <a:rPr lang="ja-JP" altLang="en-US" sz="1600" dirty="0" smtClean="0"/>
              <a:t>。</a:t>
            </a:r>
            <a:endParaRPr lang="en-US" altLang="ja-JP" sz="1600" dirty="0" smtClean="0"/>
          </a:p>
        </p:txBody>
      </p:sp>
    </p:spTree>
    <p:extLst>
      <p:ext uri="{BB962C8B-B14F-4D97-AF65-F5344CB8AC3E}">
        <p14:creationId xmlns:p14="http://schemas.microsoft.com/office/powerpoint/2010/main" val="211503734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lang="en-US" altLang="ja-JP" dirty="0"/>
              <a:t>RX</a:t>
            </a:r>
            <a:r>
              <a:rPr lang="ja-JP" altLang="en-US" dirty="0"/>
              <a:t>マイコンデバイスドライバ使用方法</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87</a:t>
            </a:fld>
            <a:endParaRPr lang="de-DE" dirty="0"/>
          </a:p>
        </p:txBody>
      </p:sp>
      <p:sp>
        <p:nvSpPr>
          <p:cNvPr id="5" name="テキスト ボックス 4"/>
          <p:cNvSpPr txBox="1"/>
          <p:nvPr/>
        </p:nvSpPr>
        <p:spPr>
          <a:xfrm>
            <a:off x="1080000" y="1695737"/>
            <a:ext cx="10652275" cy="3693319"/>
          </a:xfrm>
          <a:prstGeom prst="rect">
            <a:avLst/>
          </a:prstGeom>
          <a:noFill/>
        </p:spPr>
        <p:txBody>
          <a:bodyPr wrap="none" rtlCol="0">
            <a:spAutoFit/>
          </a:bodyPr>
          <a:lstStyle/>
          <a:p>
            <a:r>
              <a:rPr lang="en-US" altLang="ja-JP" dirty="0" smtClean="0"/>
              <a:t>C:\</a:t>
            </a:r>
            <a:r>
              <a:rPr lang="en-US" altLang="ja-JP" dirty="0"/>
              <a:t>WorkSpace\data\</a:t>
            </a:r>
            <a:r>
              <a:rPr lang="ja-JP" altLang="en-US" dirty="0"/>
              <a:t>ソフトウェア設計資料</a:t>
            </a:r>
            <a:r>
              <a:rPr lang="en-US" altLang="ja-JP" dirty="0"/>
              <a:t>\</a:t>
            </a:r>
            <a:r>
              <a:rPr lang="ja-JP" altLang="en-US" dirty="0"/>
              <a:t>演習素材</a:t>
            </a:r>
            <a:r>
              <a:rPr lang="en-US" altLang="ja-JP" dirty="0"/>
              <a:t>\</a:t>
            </a:r>
            <a:r>
              <a:rPr lang="en-US" altLang="ja-JP" dirty="0" err="1"/>
              <a:t>RXDriverPackage</a:t>
            </a:r>
            <a:endParaRPr lang="en-US" altLang="ja-JP" dirty="0" smtClean="0"/>
          </a:p>
          <a:p>
            <a:r>
              <a:rPr lang="en-US" altLang="ja-JP" dirty="0"/>
              <a:t>  </a:t>
            </a:r>
            <a:r>
              <a:rPr lang="en-US" altLang="ja-JP" dirty="0" smtClean="0"/>
              <a:t>r01an4873xx0122-rx-fit.zip</a:t>
            </a:r>
          </a:p>
          <a:p>
            <a:endParaRPr lang="en-US" altLang="ja-JP" dirty="0"/>
          </a:p>
          <a:p>
            <a:r>
              <a:rPr lang="en-US" altLang="ja-JP" dirty="0" smtClean="0"/>
              <a:t> </a:t>
            </a:r>
            <a:r>
              <a:rPr lang="ja-JP" altLang="en-US" dirty="0" smtClean="0"/>
              <a:t>　解凍し、</a:t>
            </a:r>
            <a:r>
              <a:rPr lang="en-US" altLang="ja-JP" dirty="0"/>
              <a:t>[\r01an4873xx0122-rx-fit\</a:t>
            </a:r>
            <a:r>
              <a:rPr lang="en-US" altLang="ja-JP" dirty="0" err="1"/>
              <a:t>FITModules</a:t>
            </a:r>
            <a:r>
              <a:rPr lang="en-US" altLang="ja-JP" dirty="0"/>
              <a:t>]</a:t>
            </a:r>
            <a:r>
              <a:rPr lang="ja-JP" altLang="en-US" dirty="0" smtClean="0"/>
              <a:t>フォルダ</a:t>
            </a:r>
            <a:r>
              <a:rPr lang="ja-JP" altLang="en-US" dirty="0" smtClean="0"/>
              <a:t>を</a:t>
            </a:r>
            <a:endParaRPr lang="en-US" altLang="ja-JP" dirty="0" smtClean="0"/>
          </a:p>
          <a:p>
            <a:r>
              <a:rPr lang="ja-JP" altLang="en-US" dirty="0"/>
              <a:t>　</a:t>
            </a:r>
            <a:r>
              <a:rPr lang="ja-JP" altLang="en-US" dirty="0" smtClean="0"/>
              <a:t> </a:t>
            </a:r>
            <a:r>
              <a:rPr lang="ja-JP" altLang="en-US" b="1" dirty="0" smtClean="0">
                <a:solidFill>
                  <a:srgbClr val="FF0000"/>
                </a:solidFill>
              </a:rPr>
              <a:t>先ほど開いた</a:t>
            </a:r>
            <a:r>
              <a:rPr lang="ja-JP" altLang="en-US" dirty="0" smtClean="0"/>
              <a:t>以下</a:t>
            </a:r>
            <a:r>
              <a:rPr lang="ja-JP" altLang="en-US" dirty="0" smtClean="0"/>
              <a:t>フォルダにコピーします。</a:t>
            </a:r>
            <a:endParaRPr lang="en-US" altLang="ja-JP" dirty="0" smtClean="0"/>
          </a:p>
          <a:p>
            <a:endParaRPr lang="en-US" altLang="ja-JP" dirty="0"/>
          </a:p>
          <a:p>
            <a:r>
              <a:rPr lang="en-US" altLang="ja-JP" dirty="0"/>
              <a:t>C:\Users</a:t>
            </a:r>
            <a:r>
              <a:rPr lang="en-US" altLang="ja-JP" dirty="0" smtClean="0"/>
              <a:t>\&lt;user&gt;\.eclipse\org.eclipse.platform_download\FITModules</a:t>
            </a:r>
          </a:p>
          <a:p>
            <a:r>
              <a:rPr lang="ja-JP" altLang="en-US" dirty="0"/>
              <a:t>　</a:t>
            </a:r>
            <a:r>
              <a:rPr lang="en-US" altLang="ja-JP" dirty="0" smtClean="0"/>
              <a:t>[</a:t>
            </a:r>
            <a:r>
              <a:rPr lang="ja-JP" altLang="en-US" b="1" dirty="0" smtClean="0">
                <a:solidFill>
                  <a:srgbClr val="FF0000"/>
                </a:solidFill>
              </a:rPr>
              <a:t>注意</a:t>
            </a:r>
            <a:r>
              <a:rPr lang="ja-JP" altLang="en-US" b="1" dirty="0" smtClean="0">
                <a:solidFill>
                  <a:srgbClr val="FF0000"/>
                </a:solidFill>
              </a:rPr>
              <a:t>：</a:t>
            </a:r>
            <a:r>
              <a:rPr lang="en-US" altLang="ja-JP" b="1" dirty="0" smtClean="0">
                <a:solidFill>
                  <a:srgbClr val="FF0000"/>
                </a:solidFill>
              </a:rPr>
              <a:t>&lt;user&gt;</a:t>
            </a:r>
            <a:r>
              <a:rPr lang="ja-JP" altLang="en-US" b="1" dirty="0" smtClean="0">
                <a:solidFill>
                  <a:srgbClr val="FF0000"/>
                </a:solidFill>
              </a:rPr>
              <a:t>は</a:t>
            </a:r>
            <a:r>
              <a:rPr lang="en-US" altLang="ja-JP" b="1" dirty="0" smtClean="0">
                <a:solidFill>
                  <a:srgbClr val="FF0000"/>
                </a:solidFill>
              </a:rPr>
              <a:t>PC</a:t>
            </a:r>
            <a:r>
              <a:rPr lang="ja-JP" altLang="en-US" b="1" dirty="0" smtClean="0">
                <a:solidFill>
                  <a:srgbClr val="FF0000"/>
                </a:solidFill>
              </a:rPr>
              <a:t>のユーザ名に</a:t>
            </a:r>
            <a:r>
              <a:rPr lang="ja-JP" altLang="en-US" b="1" dirty="0" smtClean="0">
                <a:solidFill>
                  <a:srgbClr val="FF0000"/>
                </a:solidFill>
              </a:rPr>
              <a:t>依存します</a:t>
            </a:r>
            <a:r>
              <a:rPr lang="en-US" altLang="ja-JP" dirty="0" smtClean="0"/>
              <a:t>]</a:t>
            </a:r>
          </a:p>
          <a:p>
            <a:endParaRPr lang="en-US" altLang="ja-JP" dirty="0" smtClean="0"/>
          </a:p>
          <a:p>
            <a:r>
              <a:rPr lang="ja-JP" altLang="en-US" dirty="0"/>
              <a:t>　</a:t>
            </a:r>
            <a:r>
              <a:rPr lang="ja-JP" altLang="en-US" dirty="0" smtClean="0"/>
              <a:t>コピー後、以下ファイル群が有ることを確認します。</a:t>
            </a:r>
            <a:r>
              <a:rPr lang="en-US" altLang="ja-JP" dirty="0" smtClean="0"/>
              <a:t>RX</a:t>
            </a:r>
            <a:r>
              <a:rPr lang="ja-JP" altLang="en-US" dirty="0" smtClean="0"/>
              <a:t>マイコン標準のデバイスドライバ群です。</a:t>
            </a:r>
            <a:endParaRPr lang="en-US" altLang="ja-JP" dirty="0" smtClean="0"/>
          </a:p>
          <a:p>
            <a:endParaRPr lang="en-US" altLang="ja-JP" dirty="0"/>
          </a:p>
          <a:p>
            <a:r>
              <a:rPr lang="en-US" altLang="ja-JP" dirty="0"/>
              <a:t>C:\Users\&lt;user&gt;\.</a:t>
            </a:r>
            <a:r>
              <a:rPr lang="en-US" altLang="ja-JP" dirty="0" smtClean="0"/>
              <a:t>eclipse\org.eclipse.platform_download\FITModules</a:t>
            </a:r>
            <a:r>
              <a:rPr lang="en-US" altLang="ja-JP" dirty="0" smtClean="0"/>
              <a:t>\r_xxx_vy.yy.zip </a:t>
            </a:r>
            <a:endParaRPr lang="en-US" altLang="ja-JP" dirty="0" smtClean="0"/>
          </a:p>
          <a:p>
            <a:r>
              <a:rPr lang="ja-JP" altLang="en-US" dirty="0" smtClean="0"/>
              <a:t>　</a:t>
            </a:r>
            <a:r>
              <a:rPr lang="en-US" altLang="ja-JP" dirty="0" smtClean="0"/>
              <a:t>xxx = </a:t>
            </a:r>
            <a:r>
              <a:rPr lang="en-US" altLang="ja-JP" dirty="0" err="1" smtClean="0"/>
              <a:t>cmt</a:t>
            </a:r>
            <a:r>
              <a:rPr lang="en-US" altLang="ja-JP" dirty="0" smtClean="0"/>
              <a:t>, </a:t>
            </a:r>
            <a:r>
              <a:rPr lang="en-US" altLang="ja-JP" dirty="0" err="1" smtClean="0"/>
              <a:t>sci</a:t>
            </a:r>
            <a:r>
              <a:rPr lang="en-US" altLang="ja-JP" dirty="0" smtClean="0"/>
              <a:t> </a:t>
            </a:r>
            <a:r>
              <a:rPr lang="ja-JP" altLang="en-US" dirty="0" smtClean="0"/>
              <a:t>等の周辺機能、</a:t>
            </a:r>
            <a:r>
              <a:rPr lang="en-US" altLang="ja-JP" dirty="0" err="1" smtClean="0"/>
              <a:t>vy.yy</a:t>
            </a:r>
            <a:r>
              <a:rPr lang="en-US" altLang="ja-JP" dirty="0" smtClean="0"/>
              <a:t> = </a:t>
            </a:r>
            <a:r>
              <a:rPr lang="ja-JP" altLang="en-US" dirty="0" smtClean="0"/>
              <a:t>バージョン</a:t>
            </a:r>
            <a:endParaRPr lang="en-US" altLang="ja-JP" dirty="0" smtClean="0"/>
          </a:p>
        </p:txBody>
      </p:sp>
    </p:spTree>
    <p:extLst>
      <p:ext uri="{BB962C8B-B14F-4D97-AF65-F5344CB8AC3E}">
        <p14:creationId xmlns:p14="http://schemas.microsoft.com/office/powerpoint/2010/main" val="335801765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5919" y="1622261"/>
            <a:ext cx="6093793" cy="4543043"/>
          </a:xfrm>
          <a:prstGeom prst="rect">
            <a:avLst/>
          </a:prstGeom>
        </p:spPr>
      </p:pic>
      <p:sp>
        <p:nvSpPr>
          <p:cNvPr id="2" name="タイトル 1"/>
          <p:cNvSpPr>
            <a:spLocks noGrp="1"/>
          </p:cNvSpPr>
          <p:nvPr>
            <p:ph type="title"/>
          </p:nvPr>
        </p:nvSpPr>
        <p:spPr>
          <a:xfrm>
            <a:off x="1080000" y="923689"/>
            <a:ext cx="9000000" cy="455509"/>
          </a:xfrm>
        </p:spPr>
        <p:txBody>
          <a:bodyPr/>
          <a:lstStyle/>
          <a:p>
            <a:r>
              <a:rPr lang="en-US" altLang="ja-JP" dirty="0"/>
              <a:t>RX</a:t>
            </a:r>
            <a:r>
              <a:rPr lang="ja-JP" altLang="en-US" dirty="0"/>
              <a:t>マイコンデバイスドライバ使用方法</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88</a:t>
            </a:fld>
            <a:endParaRPr lang="de-DE" dirty="0"/>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392" y="1772816"/>
            <a:ext cx="3828396" cy="4032448"/>
          </a:xfrm>
          <a:prstGeom prst="rect">
            <a:avLst/>
          </a:prstGeom>
        </p:spPr>
      </p:pic>
      <p:sp>
        <p:nvSpPr>
          <p:cNvPr id="7" name="正方形/長方形 6"/>
          <p:cNvSpPr/>
          <p:nvPr/>
        </p:nvSpPr>
        <p:spPr>
          <a:xfrm>
            <a:off x="615500" y="2348880"/>
            <a:ext cx="367932" cy="28803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Text Box 9"/>
          <p:cNvSpPr txBox="1">
            <a:spLocks noChangeArrowheads="1"/>
          </p:cNvSpPr>
          <p:nvPr/>
        </p:nvSpPr>
        <p:spPr bwMode="auto">
          <a:xfrm>
            <a:off x="172316" y="3238310"/>
            <a:ext cx="3196709" cy="535531"/>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復元ボタンを押す。</a:t>
            </a:r>
            <a:endParaRPr lang="en-US" altLang="ja-JP" sz="1200" dirty="0" smtClean="0"/>
          </a:p>
          <a:p>
            <a:pPr>
              <a:buNone/>
            </a:pPr>
            <a:r>
              <a:rPr lang="ja-JP" altLang="en-US" sz="1200" dirty="0" smtClean="0"/>
              <a:t>⇒プロジェクトエクスプローラなどが復元される</a:t>
            </a:r>
            <a:r>
              <a:rPr lang="ja-JP" altLang="en-US" sz="1200" dirty="0"/>
              <a:t>。</a:t>
            </a:r>
            <a:endParaRPr lang="en-US" altLang="ja-JP" sz="1200" dirty="0"/>
          </a:p>
        </p:txBody>
      </p:sp>
      <p:sp>
        <p:nvSpPr>
          <p:cNvPr id="12" name="正方形/長方形 11"/>
          <p:cNvSpPr/>
          <p:nvPr/>
        </p:nvSpPr>
        <p:spPr>
          <a:xfrm>
            <a:off x="5315134" y="2492896"/>
            <a:ext cx="1932994" cy="28803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p:cNvCxnSpPr>
            <a:cxnSpLocks noChangeShapeType="1"/>
            <a:stCxn id="7" idx="3"/>
            <a:endCxn id="12" idx="1"/>
          </p:cNvCxnSpPr>
          <p:nvPr/>
        </p:nvCxnSpPr>
        <p:spPr bwMode="auto">
          <a:xfrm>
            <a:off x="983432" y="2492896"/>
            <a:ext cx="4331702" cy="144016"/>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 Box 9"/>
          <p:cNvSpPr txBox="1">
            <a:spLocks noChangeArrowheads="1"/>
          </p:cNvSpPr>
          <p:nvPr/>
        </p:nvSpPr>
        <p:spPr bwMode="auto">
          <a:xfrm>
            <a:off x="7032104" y="2742018"/>
            <a:ext cx="3092641" cy="757130"/>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プロジェクトエクスプローラの</a:t>
            </a:r>
            <a:endParaRPr lang="en-US" altLang="ja-JP" sz="1200" dirty="0" smtClean="0"/>
          </a:p>
          <a:p>
            <a:pPr>
              <a:buNone/>
            </a:pPr>
            <a:r>
              <a:rPr lang="ja-JP" altLang="en-US" sz="1200" dirty="0" smtClean="0"/>
              <a:t>「</a:t>
            </a:r>
            <a:r>
              <a:rPr lang="en-US" altLang="ja-JP" sz="1200" dirty="0" smtClean="0"/>
              <a:t>rx65n_rsk_tcpip</a:t>
            </a:r>
            <a:r>
              <a:rPr lang="ja-JP" altLang="en-US" sz="1200" dirty="0" smtClean="0"/>
              <a:t>」をクリックし、</a:t>
            </a:r>
            <a:endParaRPr lang="en-US" altLang="ja-JP" sz="1200" dirty="0" smtClean="0"/>
          </a:p>
          <a:p>
            <a:pPr>
              <a:buNone/>
            </a:pPr>
            <a:r>
              <a:rPr lang="en-US" altLang="ja-JP" sz="1200" dirty="0" smtClean="0"/>
              <a:t>[</a:t>
            </a:r>
            <a:r>
              <a:rPr lang="en-US" altLang="ja-JP" sz="1200" dirty="0" err="1" smtClean="0"/>
              <a:t>HardwareDebug</a:t>
            </a:r>
            <a:r>
              <a:rPr lang="en-US" altLang="ja-JP" sz="1200" dirty="0" smtClean="0"/>
              <a:t>]</a:t>
            </a:r>
            <a:r>
              <a:rPr lang="ja-JP" altLang="en-US" sz="1200" dirty="0" smtClean="0"/>
              <a:t>表示が出ることを確認。</a:t>
            </a:r>
            <a:endParaRPr lang="en-US" altLang="ja-JP" sz="1200" dirty="0"/>
          </a:p>
        </p:txBody>
      </p:sp>
    </p:spTree>
    <p:extLst>
      <p:ext uri="{BB962C8B-B14F-4D97-AF65-F5344CB8AC3E}">
        <p14:creationId xmlns:p14="http://schemas.microsoft.com/office/powerpoint/2010/main" val="301048475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2"/>
          <a:stretch>
            <a:fillRect/>
          </a:stretch>
        </p:blipFill>
        <p:spPr>
          <a:xfrm>
            <a:off x="839416" y="1610080"/>
            <a:ext cx="4338007" cy="4702832"/>
          </a:xfrm>
          <a:prstGeom prst="rect">
            <a:avLst/>
          </a:prstGeom>
        </p:spPr>
      </p:pic>
      <p:sp>
        <p:nvSpPr>
          <p:cNvPr id="2" name="タイトル 1"/>
          <p:cNvSpPr>
            <a:spLocks noGrp="1"/>
          </p:cNvSpPr>
          <p:nvPr>
            <p:ph type="title"/>
          </p:nvPr>
        </p:nvSpPr>
        <p:spPr>
          <a:xfrm>
            <a:off x="1080000" y="923689"/>
            <a:ext cx="9000000" cy="455509"/>
          </a:xfrm>
        </p:spPr>
        <p:txBody>
          <a:bodyPr/>
          <a:lstStyle/>
          <a:p>
            <a:r>
              <a:rPr lang="en-US" altLang="ja-JP" dirty="0"/>
              <a:t>RX</a:t>
            </a:r>
            <a:r>
              <a:rPr lang="ja-JP" altLang="en-US" dirty="0"/>
              <a:t>マイコンデバイスドライバ使用方法</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89</a:t>
            </a:fld>
            <a:endParaRPr lang="de-DE" dirty="0"/>
          </a:p>
        </p:txBody>
      </p:sp>
      <p:sp>
        <p:nvSpPr>
          <p:cNvPr id="6" name="正方形/長方形 5"/>
          <p:cNvSpPr/>
          <p:nvPr/>
        </p:nvSpPr>
        <p:spPr>
          <a:xfrm>
            <a:off x="3503712" y="6054110"/>
            <a:ext cx="367932" cy="28803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3512194" y="2618433"/>
            <a:ext cx="1512168" cy="115212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矢印コネクタ 8"/>
          <p:cNvCxnSpPr>
            <a:cxnSpLocks noChangeShapeType="1"/>
            <a:stCxn id="6" idx="0"/>
            <a:endCxn id="8" idx="2"/>
          </p:cNvCxnSpPr>
          <p:nvPr/>
        </p:nvCxnSpPr>
        <p:spPr bwMode="auto">
          <a:xfrm flipV="1">
            <a:off x="3687678" y="3770561"/>
            <a:ext cx="580600" cy="2283549"/>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 Box 9"/>
          <p:cNvSpPr txBox="1">
            <a:spLocks noChangeArrowheads="1"/>
          </p:cNvSpPr>
          <p:nvPr/>
        </p:nvSpPr>
        <p:spPr bwMode="auto">
          <a:xfrm>
            <a:off x="4885754" y="3821884"/>
            <a:ext cx="5565947" cy="757130"/>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ネットにつながっていれば様々なボードの設定が読み込め、以降の設定を省略できる。</a:t>
            </a:r>
            <a:endParaRPr lang="en-US" altLang="ja-JP" sz="1200" dirty="0" smtClean="0"/>
          </a:p>
          <a:p>
            <a:pPr>
              <a:buNone/>
            </a:pPr>
            <a:r>
              <a:rPr lang="ja-JP" altLang="en-US" sz="1200" dirty="0"/>
              <a:t>今回</a:t>
            </a:r>
            <a:r>
              <a:rPr lang="ja-JP" altLang="en-US" sz="1200" dirty="0" smtClean="0"/>
              <a:t>は手動で設定を行うので「カスタムボード」で</a:t>
            </a:r>
            <a:r>
              <a:rPr lang="en-US" altLang="ja-JP" sz="1200" dirty="0" smtClean="0"/>
              <a:t>OK</a:t>
            </a:r>
            <a:r>
              <a:rPr lang="ja-JP" altLang="en-US" sz="1200" dirty="0" err="1" smtClean="0"/>
              <a:t>。</a:t>
            </a:r>
            <a:endParaRPr lang="en-US" altLang="ja-JP" sz="1200" dirty="0" smtClean="0"/>
          </a:p>
          <a:p>
            <a:pPr>
              <a:buNone/>
            </a:pPr>
            <a:r>
              <a:rPr lang="ja-JP" altLang="en-US" sz="1200" dirty="0" smtClean="0"/>
              <a:t>自作</a:t>
            </a:r>
            <a:r>
              <a:rPr lang="ja-JP" altLang="en-US" sz="1200" dirty="0"/>
              <a:t>ボード</a:t>
            </a:r>
            <a:r>
              <a:rPr lang="ja-JP" altLang="en-US" sz="1200" dirty="0" smtClean="0"/>
              <a:t>の時も「カスタムボード」を選び自分でボード依存の設定を行っていく。</a:t>
            </a:r>
            <a:endParaRPr lang="en-US" altLang="ja-JP" sz="1200" dirty="0" smtClean="0"/>
          </a:p>
        </p:txBody>
      </p:sp>
      <p:sp>
        <p:nvSpPr>
          <p:cNvPr id="15" name="正方形/長方形 14"/>
          <p:cNvSpPr/>
          <p:nvPr/>
        </p:nvSpPr>
        <p:spPr>
          <a:xfrm>
            <a:off x="1052498" y="2650158"/>
            <a:ext cx="853587" cy="20035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Text Box 9"/>
          <p:cNvSpPr txBox="1">
            <a:spLocks noChangeArrowheads="1"/>
          </p:cNvSpPr>
          <p:nvPr/>
        </p:nvSpPr>
        <p:spPr bwMode="auto">
          <a:xfrm>
            <a:off x="177893" y="2865123"/>
            <a:ext cx="2922723" cy="511037"/>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a:t>開</a:t>
            </a:r>
            <a:r>
              <a:rPr lang="ja-JP" altLang="en-US" sz="1200" dirty="0" smtClean="0"/>
              <a:t>いてなければ</a:t>
            </a:r>
            <a:r>
              <a:rPr lang="en-US" altLang="ja-JP" sz="1200" dirty="0" smtClean="0"/>
              <a:t>rx65n_rsk_tcpip.scfg</a:t>
            </a:r>
            <a:r>
              <a:rPr lang="ja-JP" altLang="en-US" sz="1200" dirty="0" smtClean="0"/>
              <a:t>を</a:t>
            </a:r>
            <a:endParaRPr lang="en-US" altLang="ja-JP" sz="1200" dirty="0" smtClean="0"/>
          </a:p>
          <a:p>
            <a:pPr>
              <a:buNone/>
            </a:pPr>
            <a:r>
              <a:rPr lang="ja-JP" altLang="en-US" sz="1200" dirty="0" smtClean="0"/>
              <a:t>ダブルクリック</a:t>
            </a:r>
            <a:endParaRPr lang="en-US" altLang="ja-JP" sz="1200" dirty="0" smtClean="0"/>
          </a:p>
        </p:txBody>
      </p:sp>
      <p:sp>
        <p:nvSpPr>
          <p:cNvPr id="17" name="Text Box 9"/>
          <p:cNvSpPr txBox="1">
            <a:spLocks noChangeArrowheads="1"/>
          </p:cNvSpPr>
          <p:nvPr/>
        </p:nvSpPr>
        <p:spPr bwMode="auto">
          <a:xfrm>
            <a:off x="2506791" y="5760957"/>
            <a:ext cx="1005403"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「ボード」</a:t>
            </a:r>
            <a:r>
              <a:rPr lang="ja-JP" altLang="en-US" sz="1200" dirty="0" smtClean="0"/>
              <a:t>タブ</a:t>
            </a:r>
            <a:endParaRPr lang="en-US" altLang="ja-JP" sz="1200" dirty="0" smtClean="0"/>
          </a:p>
        </p:txBody>
      </p:sp>
    </p:spTree>
    <p:extLst>
      <p:ext uri="{BB962C8B-B14F-4D97-AF65-F5344CB8AC3E}">
        <p14:creationId xmlns:p14="http://schemas.microsoft.com/office/powerpoint/2010/main" val="26588403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10344592" cy="455509"/>
          </a:xfrm>
        </p:spPr>
        <p:txBody>
          <a:bodyPr/>
          <a:lstStyle/>
          <a:p>
            <a:r>
              <a:rPr kumimoji="1" lang="ja-JP" altLang="en-US" dirty="0" smtClean="0"/>
              <a:t>目次</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9</a:t>
            </a:fld>
            <a:endParaRPr lang="de-DE" dirty="0"/>
          </a:p>
        </p:txBody>
      </p:sp>
      <p:sp>
        <p:nvSpPr>
          <p:cNvPr id="4" name="コンテンツ プレースホルダー 3"/>
          <p:cNvSpPr>
            <a:spLocks noGrp="1"/>
          </p:cNvSpPr>
          <p:nvPr>
            <p:ph idx="1"/>
          </p:nvPr>
        </p:nvSpPr>
        <p:spPr>
          <a:xfrm>
            <a:off x="1199456" y="1556792"/>
            <a:ext cx="9145016" cy="1005403"/>
          </a:xfrm>
        </p:spPr>
        <p:txBody>
          <a:bodyPr/>
          <a:lstStyle/>
          <a:p>
            <a:pPr marL="177800" lvl="2" indent="0">
              <a:lnSpc>
                <a:spcPct val="100000"/>
              </a:lnSpc>
              <a:buNone/>
            </a:pPr>
            <a:r>
              <a:rPr kumimoji="1" lang="en-US" altLang="ja-JP" sz="2400" dirty="0" smtClean="0"/>
              <a:t>Appendix</a:t>
            </a:r>
          </a:p>
          <a:p>
            <a:pPr marL="177800" lvl="2" indent="0">
              <a:lnSpc>
                <a:spcPct val="100000"/>
              </a:lnSpc>
              <a:buNone/>
            </a:pPr>
            <a:r>
              <a:rPr kumimoji="1" lang="ja-JP" altLang="en-US" sz="1400" cap="all" dirty="0">
                <a:latin typeface="Meiryo UI" panose="020B0604030504040204" pitchFamily="34" charset="-128"/>
                <a:ea typeface="Meiryo UI" panose="020B0604030504040204" pitchFamily="34" charset="-128"/>
                <a:cs typeface="Meiryo UI" panose="020B0604030504040204" pitchFamily="34" charset="-128"/>
              </a:rPr>
              <a:t>　通信速度性能</a:t>
            </a:r>
            <a:r>
              <a:rPr kumimoji="1" lang="ja-JP" altLang="en-US" sz="1400" cap="all" dirty="0" smtClean="0">
                <a:latin typeface="Meiryo UI" panose="020B0604030504040204" pitchFamily="34" charset="-128"/>
                <a:ea typeface="Meiryo UI" panose="020B0604030504040204" pitchFamily="34" charset="-128"/>
                <a:cs typeface="Meiryo UI" panose="020B0604030504040204" pitchFamily="34" charset="-128"/>
              </a:rPr>
              <a:t>比較</a:t>
            </a:r>
            <a:endParaRPr kumimoji="1" lang="en-US" altLang="ja-JP" sz="1400" cap="all" dirty="0" smtClean="0">
              <a:latin typeface="Meiryo UI" panose="020B0604030504040204" pitchFamily="34" charset="-128"/>
              <a:ea typeface="Meiryo UI" panose="020B0604030504040204" pitchFamily="34" charset="-128"/>
              <a:cs typeface="Meiryo UI" panose="020B0604030504040204" pitchFamily="34" charset="-128"/>
            </a:endParaRPr>
          </a:p>
          <a:p>
            <a:pPr marL="177800" lvl="2" indent="0">
              <a:lnSpc>
                <a:spcPct val="100000"/>
              </a:lnSpc>
              <a:buNone/>
            </a:pPr>
            <a:r>
              <a:rPr kumimoji="1" lang="ja-JP" altLang="en-US" sz="1400" cap="all" dirty="0">
                <a:latin typeface="Meiryo UI" panose="020B0604030504040204" pitchFamily="34" charset="-128"/>
                <a:ea typeface="Meiryo UI" panose="020B0604030504040204" pitchFamily="34" charset="-128"/>
                <a:cs typeface="Meiryo UI" panose="020B0604030504040204" pitchFamily="34" charset="-128"/>
              </a:rPr>
              <a:t>　</a:t>
            </a:r>
            <a:r>
              <a:rPr kumimoji="1" lang="en-US" altLang="ja-JP" sz="1400" cap="all" dirty="0" smtClean="0">
                <a:latin typeface="Meiryo UI" panose="020B0604030504040204" pitchFamily="34" charset="-128"/>
                <a:ea typeface="Meiryo UI" panose="020B0604030504040204" pitchFamily="34" charset="-128"/>
                <a:cs typeface="Meiryo UI" panose="020B0604030504040204" pitchFamily="34" charset="-128"/>
              </a:rPr>
              <a:t>TCP/IP</a:t>
            </a:r>
            <a:r>
              <a:rPr kumimoji="1" lang="ja-JP" altLang="en-US" sz="1400" cap="all" dirty="0" smtClean="0">
                <a:latin typeface="Meiryo UI" panose="020B0604030504040204" pitchFamily="34" charset="-128"/>
                <a:ea typeface="Meiryo UI" panose="020B0604030504040204" pitchFamily="34" charset="-128"/>
                <a:cs typeface="Meiryo UI" panose="020B0604030504040204" pitchFamily="34" charset="-128"/>
              </a:rPr>
              <a:t>内部のソースコードレベルデバッグの手法</a:t>
            </a:r>
            <a:endParaRPr kumimoji="1" lang="en-US" altLang="ja-JP" sz="1400" cap="all" dirty="0" smtClean="0">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393121810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0" y="923689"/>
            <a:ext cx="9000000" cy="455509"/>
          </a:xfrm>
        </p:spPr>
        <p:txBody>
          <a:bodyPr/>
          <a:lstStyle/>
          <a:p>
            <a:r>
              <a:rPr lang="en-US" altLang="ja-JP" dirty="0"/>
              <a:t>RX</a:t>
            </a:r>
            <a:r>
              <a:rPr lang="ja-JP" altLang="en-US" dirty="0"/>
              <a:t>マイコンデバイスドライバ使用方法</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90</a:t>
            </a:fld>
            <a:endParaRPr lang="de-DE"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64" y="1556792"/>
            <a:ext cx="5996186" cy="4660216"/>
          </a:xfrm>
          <a:prstGeom prst="rect">
            <a:avLst/>
          </a:prstGeom>
        </p:spPr>
      </p:pic>
      <p:sp>
        <p:nvSpPr>
          <p:cNvPr id="5" name="正方形/長方形 4"/>
          <p:cNvSpPr/>
          <p:nvPr/>
        </p:nvSpPr>
        <p:spPr>
          <a:xfrm>
            <a:off x="1487488" y="6006409"/>
            <a:ext cx="360040" cy="21059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1271464" y="2708920"/>
            <a:ext cx="1368152" cy="72008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p:cNvCxnSpPr>
            <a:cxnSpLocks noChangeShapeType="1"/>
            <a:stCxn id="5" idx="0"/>
            <a:endCxn id="6" idx="2"/>
          </p:cNvCxnSpPr>
          <p:nvPr/>
        </p:nvCxnSpPr>
        <p:spPr bwMode="auto">
          <a:xfrm flipV="1">
            <a:off x="1667508" y="3429000"/>
            <a:ext cx="288032" cy="2577409"/>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 Box 9"/>
          <p:cNvSpPr txBox="1">
            <a:spLocks noChangeArrowheads="1"/>
          </p:cNvSpPr>
          <p:nvPr/>
        </p:nvSpPr>
        <p:spPr bwMode="auto">
          <a:xfrm>
            <a:off x="1847528" y="5723216"/>
            <a:ext cx="1099981"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「クロック」タブ</a:t>
            </a:r>
            <a:endParaRPr lang="en-US" altLang="ja-JP" sz="1200" dirty="0" smtClean="0"/>
          </a:p>
        </p:txBody>
      </p:sp>
      <p:sp>
        <p:nvSpPr>
          <p:cNvPr id="11" name="Text Box 9"/>
          <p:cNvSpPr txBox="1">
            <a:spLocks noChangeArrowheads="1"/>
          </p:cNvSpPr>
          <p:nvPr/>
        </p:nvSpPr>
        <p:spPr bwMode="auto">
          <a:xfrm>
            <a:off x="2610094" y="3455815"/>
            <a:ext cx="2744662" cy="1200329"/>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a:t>使</a:t>
            </a:r>
            <a:r>
              <a:rPr lang="ja-JP" altLang="en-US" sz="1200" dirty="0" smtClean="0"/>
              <a:t>用しているボードに合わせて</a:t>
            </a:r>
            <a:endParaRPr lang="en-US" altLang="ja-JP" sz="1200" dirty="0" smtClean="0"/>
          </a:p>
          <a:p>
            <a:pPr>
              <a:buNone/>
            </a:pPr>
            <a:r>
              <a:rPr lang="ja-JP" altLang="en-US" sz="1200" dirty="0" smtClean="0"/>
              <a:t>発</a:t>
            </a:r>
            <a:r>
              <a:rPr lang="ja-JP" altLang="en-US" sz="1200" dirty="0"/>
              <a:t>振</a:t>
            </a:r>
            <a:r>
              <a:rPr lang="ja-JP" altLang="en-US" sz="1200" dirty="0" smtClean="0"/>
              <a:t>源や周波数の設定を行う。</a:t>
            </a:r>
            <a:endParaRPr lang="en-US" altLang="ja-JP" sz="1200" dirty="0" smtClean="0"/>
          </a:p>
          <a:p>
            <a:pPr>
              <a:buNone/>
            </a:pPr>
            <a:r>
              <a:rPr lang="ja-JP" altLang="en-US" sz="1200" dirty="0"/>
              <a:t>設定値</a:t>
            </a:r>
            <a:r>
              <a:rPr lang="ja-JP" altLang="en-US" sz="1200" dirty="0" smtClean="0"/>
              <a:t>は</a:t>
            </a:r>
            <a:r>
              <a:rPr lang="en-US" altLang="ja-JP" sz="1200" dirty="0" smtClean="0"/>
              <a:t>BSP</a:t>
            </a:r>
            <a:r>
              <a:rPr lang="ja-JP" altLang="en-US" sz="1200" dirty="0" smtClean="0"/>
              <a:t>のコードに反映される。</a:t>
            </a:r>
            <a:endParaRPr lang="en-US" altLang="ja-JP" sz="1200" dirty="0" smtClean="0"/>
          </a:p>
          <a:p>
            <a:pPr>
              <a:buNone/>
            </a:pPr>
            <a:r>
              <a:rPr lang="ja-JP" altLang="en-US" sz="1200" dirty="0" smtClean="0"/>
              <a:t>デフォルト値はスタータキットボードのため</a:t>
            </a:r>
            <a:endParaRPr lang="en-US" altLang="ja-JP" sz="1200" dirty="0" smtClean="0"/>
          </a:p>
          <a:p>
            <a:pPr>
              <a:buNone/>
            </a:pPr>
            <a:r>
              <a:rPr lang="ja-JP" altLang="en-US" sz="1200" dirty="0" smtClean="0"/>
              <a:t>この</a:t>
            </a:r>
            <a:r>
              <a:rPr lang="ja-JP" altLang="en-US" sz="1200" dirty="0"/>
              <a:t>演習</a:t>
            </a:r>
            <a:r>
              <a:rPr lang="ja-JP" altLang="en-US" sz="1200" dirty="0" smtClean="0"/>
              <a:t>では</a:t>
            </a:r>
            <a:r>
              <a:rPr lang="ja-JP" altLang="en-US" sz="1200" dirty="0"/>
              <a:t>変更</a:t>
            </a:r>
            <a:r>
              <a:rPr lang="ja-JP" altLang="en-US" sz="1200" dirty="0" smtClean="0"/>
              <a:t>の</a:t>
            </a:r>
            <a:r>
              <a:rPr lang="ja-JP" altLang="en-US" sz="1200" dirty="0"/>
              <a:t>必要</a:t>
            </a:r>
            <a:r>
              <a:rPr lang="ja-JP" altLang="en-US" sz="1200" dirty="0" smtClean="0"/>
              <a:t>なし</a:t>
            </a:r>
            <a:r>
              <a:rPr lang="ja-JP" altLang="en-US" sz="1200" dirty="0"/>
              <a:t>。</a:t>
            </a:r>
            <a:endParaRPr lang="en-US" altLang="ja-JP" sz="1200" dirty="0" smtClean="0"/>
          </a:p>
        </p:txBody>
      </p:sp>
    </p:spTree>
    <p:extLst>
      <p:ext uri="{BB962C8B-B14F-4D97-AF65-F5344CB8AC3E}">
        <p14:creationId xmlns:p14="http://schemas.microsoft.com/office/powerpoint/2010/main" val="45882478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680" y="1690674"/>
            <a:ext cx="5029320" cy="4644360"/>
          </a:xfrm>
          <a:prstGeom prst="rect">
            <a:avLst/>
          </a:prstGeom>
        </p:spPr>
      </p:pic>
      <p:sp>
        <p:nvSpPr>
          <p:cNvPr id="2" name="タイトル 1"/>
          <p:cNvSpPr>
            <a:spLocks noGrp="1"/>
          </p:cNvSpPr>
          <p:nvPr>
            <p:ph type="title"/>
          </p:nvPr>
        </p:nvSpPr>
        <p:spPr>
          <a:xfrm>
            <a:off x="1080000" y="923689"/>
            <a:ext cx="9000000" cy="455509"/>
          </a:xfrm>
        </p:spPr>
        <p:txBody>
          <a:bodyPr/>
          <a:lstStyle/>
          <a:p>
            <a:r>
              <a:rPr lang="en-US" altLang="ja-JP" dirty="0"/>
              <a:t>RX</a:t>
            </a:r>
            <a:r>
              <a:rPr lang="ja-JP" altLang="en-US" dirty="0"/>
              <a:t>マイコンデバイスドライバ使用方法</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91</a:t>
            </a:fld>
            <a:endParaRPr lang="de-DE" dirty="0"/>
          </a:p>
        </p:txBody>
      </p:sp>
      <p:sp>
        <p:nvSpPr>
          <p:cNvPr id="8" name="正方形/長方形 7"/>
          <p:cNvSpPr/>
          <p:nvPr/>
        </p:nvSpPr>
        <p:spPr>
          <a:xfrm>
            <a:off x="2159735" y="2309818"/>
            <a:ext cx="219281" cy="16479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1730944" y="6147015"/>
            <a:ext cx="432048" cy="14401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3103700" y="4077073"/>
            <a:ext cx="2848284" cy="14401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矢印コネクタ 19"/>
          <p:cNvCxnSpPr>
            <a:cxnSpLocks noChangeShapeType="1"/>
            <a:stCxn id="9" idx="0"/>
            <a:endCxn id="8" idx="2"/>
          </p:cNvCxnSpPr>
          <p:nvPr/>
        </p:nvCxnSpPr>
        <p:spPr bwMode="auto">
          <a:xfrm flipV="1">
            <a:off x="1946968" y="2474608"/>
            <a:ext cx="322408" cy="3672407"/>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正方形/長方形 22"/>
          <p:cNvSpPr/>
          <p:nvPr/>
        </p:nvSpPr>
        <p:spPr>
          <a:xfrm>
            <a:off x="4887882" y="5949280"/>
            <a:ext cx="611218" cy="15663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 name="直線矢印コネクタ 23"/>
          <p:cNvCxnSpPr>
            <a:cxnSpLocks noChangeShapeType="1"/>
            <a:stCxn id="8" idx="3"/>
            <a:endCxn id="11" idx="0"/>
          </p:cNvCxnSpPr>
          <p:nvPr/>
        </p:nvCxnSpPr>
        <p:spPr bwMode="auto">
          <a:xfrm>
            <a:off x="2379016" y="2392213"/>
            <a:ext cx="2148826" cy="1684860"/>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直線矢印コネクタ 26"/>
          <p:cNvCxnSpPr>
            <a:cxnSpLocks noChangeShapeType="1"/>
            <a:stCxn id="11" idx="2"/>
            <a:endCxn id="23" idx="0"/>
          </p:cNvCxnSpPr>
          <p:nvPr/>
        </p:nvCxnSpPr>
        <p:spPr bwMode="auto">
          <a:xfrm>
            <a:off x="4527842" y="4221089"/>
            <a:ext cx="665649" cy="1728191"/>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76539751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2"/>
          <a:stretch>
            <a:fillRect/>
          </a:stretch>
        </p:blipFill>
        <p:spPr>
          <a:xfrm>
            <a:off x="479376" y="1475797"/>
            <a:ext cx="11424592" cy="4338453"/>
          </a:xfrm>
          <a:prstGeom prst="rect">
            <a:avLst/>
          </a:prstGeom>
        </p:spPr>
      </p:pic>
      <p:sp>
        <p:nvSpPr>
          <p:cNvPr id="2" name="タイトル 1"/>
          <p:cNvSpPr>
            <a:spLocks noGrp="1"/>
          </p:cNvSpPr>
          <p:nvPr>
            <p:ph type="title"/>
          </p:nvPr>
        </p:nvSpPr>
        <p:spPr>
          <a:xfrm>
            <a:off x="1080000" y="923689"/>
            <a:ext cx="9000000" cy="455509"/>
          </a:xfrm>
        </p:spPr>
        <p:txBody>
          <a:bodyPr/>
          <a:lstStyle/>
          <a:p>
            <a:r>
              <a:rPr lang="en-US" altLang="ja-JP" dirty="0"/>
              <a:t>RX</a:t>
            </a:r>
            <a:r>
              <a:rPr lang="ja-JP" altLang="en-US" dirty="0"/>
              <a:t>マイコンデバイスドライバ使用方法</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92</a:t>
            </a:fld>
            <a:endParaRPr lang="de-DE" dirty="0"/>
          </a:p>
        </p:txBody>
      </p:sp>
      <p:sp>
        <p:nvSpPr>
          <p:cNvPr id="5" name="正方形/長方形 4"/>
          <p:cNvSpPr/>
          <p:nvPr/>
        </p:nvSpPr>
        <p:spPr>
          <a:xfrm>
            <a:off x="11111880" y="2325826"/>
            <a:ext cx="792088" cy="50405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Text Box 9"/>
          <p:cNvSpPr txBox="1">
            <a:spLocks noChangeArrowheads="1"/>
          </p:cNvSpPr>
          <p:nvPr/>
        </p:nvSpPr>
        <p:spPr bwMode="auto">
          <a:xfrm>
            <a:off x="9926659" y="2137908"/>
            <a:ext cx="1396536"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「コード生成」ボタン</a:t>
            </a:r>
            <a:endParaRPr lang="en-US" altLang="ja-JP" sz="1200" dirty="0" smtClean="0"/>
          </a:p>
        </p:txBody>
      </p:sp>
      <p:sp>
        <p:nvSpPr>
          <p:cNvPr id="7" name="正方形/長方形 6"/>
          <p:cNvSpPr/>
          <p:nvPr/>
        </p:nvSpPr>
        <p:spPr>
          <a:xfrm>
            <a:off x="4416291" y="3473750"/>
            <a:ext cx="1441521" cy="147616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Text Box 9"/>
          <p:cNvSpPr txBox="1">
            <a:spLocks noChangeArrowheads="1"/>
          </p:cNvSpPr>
          <p:nvPr/>
        </p:nvSpPr>
        <p:spPr bwMode="auto">
          <a:xfrm>
            <a:off x="5663952" y="4789750"/>
            <a:ext cx="4290983" cy="511037"/>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コンポーネントに、</a:t>
            </a:r>
            <a:r>
              <a:rPr lang="en-US" altLang="ja-JP" sz="1200" dirty="0" err="1" smtClean="0"/>
              <a:t>r_bsp</a:t>
            </a:r>
            <a:r>
              <a:rPr lang="en-US" altLang="ja-JP" sz="1200" dirty="0" smtClean="0"/>
              <a:t> (BSP=Board Support Package)</a:t>
            </a:r>
            <a:r>
              <a:rPr lang="ja-JP" altLang="en-US" sz="1200" dirty="0" err="1" smtClean="0"/>
              <a:t>、</a:t>
            </a:r>
            <a:endParaRPr lang="en-US" altLang="ja-JP" sz="1200" dirty="0" smtClean="0"/>
          </a:p>
          <a:p>
            <a:pPr>
              <a:buNone/>
            </a:pPr>
            <a:r>
              <a:rPr lang="en-US" altLang="ja-JP" sz="1200" dirty="0" err="1" smtClean="0"/>
              <a:t>r_cmt_rx</a:t>
            </a:r>
            <a:r>
              <a:rPr lang="en-US" altLang="ja-JP" sz="1200" dirty="0" smtClean="0"/>
              <a:t> (CMT</a:t>
            </a:r>
            <a:r>
              <a:rPr lang="ja-JP" altLang="en-US" sz="1200" dirty="0" smtClean="0"/>
              <a:t>タイマのドライバ</a:t>
            </a:r>
            <a:r>
              <a:rPr lang="en-US" altLang="ja-JP" sz="1200" dirty="0" smtClean="0"/>
              <a:t>)</a:t>
            </a:r>
            <a:r>
              <a:rPr lang="ja-JP" altLang="en-US" sz="1200" dirty="0" err="1" smtClean="0"/>
              <a:t>が登</a:t>
            </a:r>
            <a:r>
              <a:rPr lang="ja-JP" altLang="en-US" sz="1200" dirty="0" smtClean="0"/>
              <a:t>録されていることを確認</a:t>
            </a:r>
            <a:endParaRPr lang="en-US" altLang="ja-JP" sz="1200" dirty="0" smtClean="0"/>
          </a:p>
        </p:txBody>
      </p:sp>
      <p:cxnSp>
        <p:nvCxnSpPr>
          <p:cNvPr id="9" name="直線矢印コネクタ 8"/>
          <p:cNvCxnSpPr>
            <a:cxnSpLocks noChangeShapeType="1"/>
            <a:stCxn id="7" idx="3"/>
            <a:endCxn id="5" idx="1"/>
          </p:cNvCxnSpPr>
          <p:nvPr/>
        </p:nvCxnSpPr>
        <p:spPr bwMode="auto">
          <a:xfrm flipV="1">
            <a:off x="5857812" y="2577854"/>
            <a:ext cx="5254068" cy="1633978"/>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36573176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321" y="1556792"/>
            <a:ext cx="4464780" cy="4554401"/>
          </a:xfrm>
          <a:prstGeom prst="rect">
            <a:avLst/>
          </a:prstGeom>
        </p:spPr>
      </p:pic>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93</a:t>
            </a:fld>
            <a:endParaRPr lang="de-DE" dirty="0"/>
          </a:p>
        </p:txBody>
      </p:sp>
      <p:sp>
        <p:nvSpPr>
          <p:cNvPr id="4" name="タイトル 1"/>
          <p:cNvSpPr>
            <a:spLocks noGrp="1"/>
          </p:cNvSpPr>
          <p:nvPr>
            <p:ph type="title"/>
          </p:nvPr>
        </p:nvSpPr>
        <p:spPr>
          <a:xfrm>
            <a:off x="1080000" y="923689"/>
            <a:ext cx="10992664" cy="455509"/>
          </a:xfrm>
        </p:spPr>
        <p:txBody>
          <a:bodyPr/>
          <a:lstStyle/>
          <a:p>
            <a:r>
              <a:rPr lang="en-US" altLang="ja-JP" dirty="0"/>
              <a:t>RX</a:t>
            </a:r>
            <a:r>
              <a:rPr lang="ja-JP" altLang="en-US" dirty="0"/>
              <a:t>マイコンデバイスドライバ使用方法</a:t>
            </a:r>
            <a:endParaRPr kumimoji="1" lang="ja-JP" altLang="en-US" dirty="0"/>
          </a:p>
        </p:txBody>
      </p:sp>
      <p:sp>
        <p:nvSpPr>
          <p:cNvPr id="7" name="テキスト ボックス 6"/>
          <p:cNvSpPr txBox="1"/>
          <p:nvPr/>
        </p:nvSpPr>
        <p:spPr>
          <a:xfrm>
            <a:off x="5838022" y="1556792"/>
            <a:ext cx="6234642" cy="4524315"/>
          </a:xfrm>
          <a:prstGeom prst="rect">
            <a:avLst/>
          </a:prstGeom>
          <a:noFill/>
        </p:spPr>
        <p:txBody>
          <a:bodyPr wrap="square" rtlCol="0">
            <a:spAutoFit/>
          </a:bodyPr>
          <a:lstStyle/>
          <a:p>
            <a:r>
              <a:rPr kumimoji="1" lang="ja-JP" altLang="en-US" dirty="0" smtClean="0"/>
              <a:t>使いたい</a:t>
            </a:r>
            <a:r>
              <a:rPr kumimoji="1" lang="en-US" altLang="ja-JP" dirty="0" smtClean="0"/>
              <a:t>FIT</a:t>
            </a:r>
            <a:r>
              <a:rPr kumimoji="1" lang="ja-JP" altLang="en-US" dirty="0" smtClean="0"/>
              <a:t>モジュールが</a:t>
            </a:r>
            <a:endParaRPr kumimoji="1" lang="en-US" altLang="ja-JP" dirty="0" smtClean="0"/>
          </a:p>
          <a:p>
            <a:r>
              <a:rPr kumimoji="1" lang="ja-JP" altLang="en-US" dirty="0" smtClean="0"/>
              <a:t>プロジェクトに登録されます。</a:t>
            </a:r>
            <a:endParaRPr kumimoji="1" lang="en-US" altLang="ja-JP" dirty="0" smtClean="0"/>
          </a:p>
          <a:p>
            <a:endParaRPr kumimoji="1" lang="en-US" altLang="ja-JP" b="1" u="sng" dirty="0" smtClean="0"/>
          </a:p>
          <a:p>
            <a:r>
              <a:rPr kumimoji="1" lang="ja-JP" altLang="en-US" b="1" u="sng" dirty="0" smtClean="0"/>
              <a:t>ポイント：</a:t>
            </a:r>
            <a:endParaRPr kumimoji="1" lang="en-US" altLang="ja-JP" b="1" u="sng" dirty="0"/>
          </a:p>
          <a:p>
            <a:r>
              <a:rPr kumimoji="1" lang="ja-JP" altLang="en-US" dirty="0" smtClean="0"/>
              <a:t>・</a:t>
            </a:r>
            <a:r>
              <a:rPr kumimoji="1" lang="en-US" altLang="ja-JP" dirty="0" smtClean="0"/>
              <a:t>FIT</a:t>
            </a:r>
            <a:r>
              <a:rPr kumimoji="1" lang="ja-JP" altLang="en-US" dirty="0" smtClean="0"/>
              <a:t>モジュールが必要とするインクルードパス、</a:t>
            </a:r>
            <a:endParaRPr kumimoji="1" lang="en-US" altLang="ja-JP" dirty="0" smtClean="0"/>
          </a:p>
          <a:p>
            <a:r>
              <a:rPr kumimoji="1" lang="ja-JP" altLang="en-US" dirty="0"/>
              <a:t>　</a:t>
            </a:r>
            <a:r>
              <a:rPr kumimoji="1" lang="ja-JP" altLang="en-US" dirty="0" smtClean="0"/>
              <a:t>ライブラリ、セクションが自動設定される</a:t>
            </a:r>
            <a:endParaRPr kumimoji="1" lang="en-US" altLang="ja-JP" dirty="0" smtClean="0"/>
          </a:p>
          <a:p>
            <a:endParaRPr kumimoji="1" lang="en-US" altLang="ja-JP" dirty="0" smtClean="0"/>
          </a:p>
          <a:p>
            <a:r>
              <a:rPr kumimoji="1" lang="ja-JP" altLang="en-US" dirty="0" smtClean="0"/>
              <a:t>・</a:t>
            </a:r>
            <a:r>
              <a:rPr kumimoji="1" lang="en-US" altLang="ja-JP" dirty="0" smtClean="0"/>
              <a:t>FIT</a:t>
            </a:r>
            <a:r>
              <a:rPr kumimoji="1" lang="ja-JP" altLang="en-US" dirty="0" smtClean="0"/>
              <a:t>モジュールの設定ファイルは </a:t>
            </a:r>
            <a:r>
              <a:rPr kumimoji="1" lang="en-US" altLang="ja-JP" dirty="0" err="1" smtClean="0"/>
              <a:t>r_config</a:t>
            </a:r>
            <a:r>
              <a:rPr kumimoji="1" lang="en-US" altLang="ja-JP" dirty="0" smtClean="0"/>
              <a:t> </a:t>
            </a:r>
            <a:r>
              <a:rPr kumimoji="1" lang="ja-JP" altLang="en-US" dirty="0" smtClean="0"/>
              <a:t>に格納される</a:t>
            </a:r>
            <a:endParaRPr kumimoji="1" lang="en-US" altLang="ja-JP" dirty="0" smtClean="0"/>
          </a:p>
          <a:p>
            <a:endParaRPr kumimoji="1" lang="en-US" altLang="ja-JP" dirty="0" smtClean="0"/>
          </a:p>
          <a:p>
            <a:r>
              <a:rPr kumimoji="1" lang="ja-JP" altLang="en-US" dirty="0" smtClean="0"/>
              <a:t>・スマートコンフィグレータは </a:t>
            </a:r>
            <a:r>
              <a:rPr kumimoji="1" lang="en-US" altLang="ja-JP" dirty="0" err="1" smtClean="0"/>
              <a:t>r_config</a:t>
            </a:r>
            <a:r>
              <a:rPr kumimoji="1" lang="ja-JP" altLang="en-US" dirty="0" smtClean="0"/>
              <a:t>の</a:t>
            </a:r>
            <a:r>
              <a:rPr kumimoji="1" lang="en-US" altLang="ja-JP" dirty="0" smtClean="0"/>
              <a:t>BSP</a:t>
            </a:r>
            <a:r>
              <a:rPr kumimoji="1" lang="ja-JP" altLang="en-US" dirty="0" smtClean="0"/>
              <a:t>モジュール</a:t>
            </a:r>
            <a:endParaRPr kumimoji="1" lang="en-US" altLang="ja-JP" dirty="0" smtClean="0"/>
          </a:p>
          <a:p>
            <a:r>
              <a:rPr kumimoji="1" lang="ja-JP" altLang="en-US" dirty="0" smtClean="0"/>
              <a:t>　</a:t>
            </a:r>
            <a:r>
              <a:rPr kumimoji="1" lang="en-US" altLang="ja-JP" dirty="0" smtClean="0"/>
              <a:t>(</a:t>
            </a:r>
            <a:r>
              <a:rPr kumimoji="1" lang="en-US" altLang="ja-JP" dirty="0" err="1" smtClean="0"/>
              <a:t>r_bsp</a:t>
            </a:r>
            <a:r>
              <a:rPr kumimoji="1" lang="en-US" altLang="ja-JP" dirty="0" smtClean="0"/>
              <a:t>)</a:t>
            </a:r>
            <a:r>
              <a:rPr kumimoji="1" lang="ja-JP" altLang="en-US" dirty="0" smtClean="0"/>
              <a:t>の設定値にユーザが設定したクロック設定を</a:t>
            </a:r>
            <a:endParaRPr kumimoji="1" lang="en-US" altLang="ja-JP" dirty="0" smtClean="0"/>
          </a:p>
          <a:p>
            <a:r>
              <a:rPr kumimoji="1" lang="ja-JP" altLang="en-US" dirty="0"/>
              <a:t>　</a:t>
            </a:r>
            <a:r>
              <a:rPr kumimoji="1" lang="ja-JP" altLang="en-US" dirty="0" smtClean="0"/>
              <a:t>書き込む</a:t>
            </a:r>
            <a:endParaRPr kumimoji="1" lang="en-US" altLang="ja-JP" dirty="0" smtClean="0"/>
          </a:p>
          <a:p>
            <a:endParaRPr kumimoji="1" lang="en-US" altLang="ja-JP" dirty="0" smtClean="0"/>
          </a:p>
          <a:p>
            <a:r>
              <a:rPr kumimoji="1" lang="ja-JP" altLang="en-US" dirty="0" smtClean="0"/>
              <a:t>・</a:t>
            </a:r>
            <a:r>
              <a:rPr kumimoji="1" lang="en-US" altLang="ja-JP" dirty="0" smtClean="0"/>
              <a:t>CMT</a:t>
            </a:r>
            <a:r>
              <a:rPr kumimoji="1" lang="ja-JP" altLang="en-US" dirty="0" smtClean="0"/>
              <a:t>モジュール</a:t>
            </a:r>
            <a:r>
              <a:rPr kumimoji="1" lang="en-US" altLang="ja-JP" dirty="0" smtClean="0"/>
              <a:t>(</a:t>
            </a:r>
            <a:r>
              <a:rPr kumimoji="1" lang="en-US" altLang="ja-JP" dirty="0" err="1" smtClean="0"/>
              <a:t>r_cmt_rx</a:t>
            </a:r>
            <a:r>
              <a:rPr kumimoji="1" lang="en-US" altLang="ja-JP" dirty="0" smtClean="0"/>
              <a:t>)</a:t>
            </a:r>
            <a:r>
              <a:rPr kumimoji="1" lang="ja-JP" altLang="en-US" dirty="0" smtClean="0"/>
              <a:t>は</a:t>
            </a:r>
            <a:r>
              <a:rPr kumimoji="1" lang="en-US" altLang="ja-JP" dirty="0" smtClean="0"/>
              <a:t>BSP</a:t>
            </a:r>
            <a:r>
              <a:rPr kumimoji="1" lang="ja-JP" altLang="en-US" dirty="0" smtClean="0"/>
              <a:t>の設定を</a:t>
            </a:r>
            <a:endParaRPr kumimoji="1" lang="en-US" altLang="ja-JP" dirty="0" smtClean="0"/>
          </a:p>
          <a:p>
            <a:r>
              <a:rPr kumimoji="1" lang="ja-JP" altLang="en-US" dirty="0"/>
              <a:t>　</a:t>
            </a:r>
            <a:r>
              <a:rPr kumimoji="1" lang="ja-JP" altLang="en-US" dirty="0" smtClean="0"/>
              <a:t>読み込むことでタイマレジスタの設定値を</a:t>
            </a:r>
            <a:endParaRPr kumimoji="1" lang="en-US" altLang="ja-JP" dirty="0" smtClean="0"/>
          </a:p>
          <a:p>
            <a:r>
              <a:rPr kumimoji="1" lang="ja-JP" altLang="en-US" dirty="0"/>
              <a:t>　</a:t>
            </a:r>
            <a:r>
              <a:rPr kumimoji="1" lang="ja-JP" altLang="en-US" dirty="0" smtClean="0"/>
              <a:t>モジュール内部で自動計算可能</a:t>
            </a:r>
            <a:endParaRPr kumimoji="1" lang="ja-JP" altLang="en-US" dirty="0"/>
          </a:p>
        </p:txBody>
      </p:sp>
      <p:sp>
        <p:nvSpPr>
          <p:cNvPr id="8" name="正方形/長方形 7"/>
          <p:cNvSpPr/>
          <p:nvPr/>
        </p:nvSpPr>
        <p:spPr>
          <a:xfrm>
            <a:off x="1094286" y="2600218"/>
            <a:ext cx="125288" cy="14401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Text Box 9"/>
          <p:cNvSpPr txBox="1">
            <a:spLocks noChangeArrowheads="1"/>
          </p:cNvSpPr>
          <p:nvPr/>
        </p:nvSpPr>
        <p:spPr bwMode="auto">
          <a:xfrm>
            <a:off x="695400" y="4653136"/>
            <a:ext cx="4328429" cy="757130"/>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&gt; </a:t>
            </a:r>
            <a:r>
              <a:rPr lang="ja-JP" altLang="en-US" sz="1200" dirty="0" smtClean="0"/>
              <a:t>アイコンクリック</a:t>
            </a:r>
            <a:r>
              <a:rPr lang="ja-JP" altLang="en-US" sz="1200" dirty="0"/>
              <a:t>で展開</a:t>
            </a:r>
            <a:r>
              <a:rPr lang="ja-JP" altLang="en-US" sz="1200" dirty="0" smtClean="0"/>
              <a:t>可能</a:t>
            </a:r>
            <a:endParaRPr lang="en-US" altLang="ja-JP" sz="1200" dirty="0" smtClean="0"/>
          </a:p>
          <a:p>
            <a:pPr>
              <a:buNone/>
            </a:pPr>
            <a:endParaRPr lang="en-US" altLang="ja-JP" sz="1200" dirty="0" smtClean="0"/>
          </a:p>
          <a:p>
            <a:pPr>
              <a:buNone/>
            </a:pPr>
            <a:r>
              <a:rPr lang="en-US" altLang="ja-JP" sz="1200" dirty="0" smtClean="0"/>
              <a:t>rx65n_rsk_tcpip -&gt; </a:t>
            </a:r>
            <a:r>
              <a:rPr lang="en-US" altLang="ja-JP" sz="1200" dirty="0" err="1" smtClean="0"/>
              <a:t>src</a:t>
            </a:r>
            <a:r>
              <a:rPr lang="en-US" altLang="ja-JP" sz="1200" dirty="0" smtClean="0"/>
              <a:t> -&gt; </a:t>
            </a:r>
            <a:r>
              <a:rPr lang="en-US" altLang="ja-JP" sz="1200" dirty="0" err="1" smtClean="0"/>
              <a:t>smc_gen</a:t>
            </a:r>
            <a:r>
              <a:rPr lang="en-US" altLang="ja-JP" sz="1200" dirty="0" smtClean="0"/>
              <a:t> </a:t>
            </a:r>
            <a:r>
              <a:rPr lang="ja-JP" altLang="en-US" sz="1200" dirty="0" smtClean="0"/>
              <a:t>を展開してください。</a:t>
            </a:r>
            <a:endParaRPr lang="ja-JP" altLang="en-US" sz="1200" dirty="0"/>
          </a:p>
        </p:txBody>
      </p:sp>
      <p:sp>
        <p:nvSpPr>
          <p:cNvPr id="9" name="正方形/長方形 8"/>
          <p:cNvSpPr/>
          <p:nvPr/>
        </p:nvSpPr>
        <p:spPr>
          <a:xfrm>
            <a:off x="1239710" y="2888940"/>
            <a:ext cx="125288" cy="14401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1409170" y="3032956"/>
            <a:ext cx="125288" cy="14401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0936754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3820" y="1628800"/>
            <a:ext cx="2751940" cy="4503174"/>
          </a:xfrm>
          <a:prstGeom prst="rect">
            <a:avLst/>
          </a:prstGeom>
        </p:spPr>
      </p:pic>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94</a:t>
            </a:fld>
            <a:endParaRPr lang="de-DE" dirty="0"/>
          </a:p>
        </p:txBody>
      </p:sp>
      <p:sp>
        <p:nvSpPr>
          <p:cNvPr id="4" name="タイトル 1"/>
          <p:cNvSpPr>
            <a:spLocks noGrp="1"/>
          </p:cNvSpPr>
          <p:nvPr>
            <p:ph type="title"/>
          </p:nvPr>
        </p:nvSpPr>
        <p:spPr>
          <a:xfrm>
            <a:off x="1080000" y="923689"/>
            <a:ext cx="10825740" cy="455509"/>
          </a:xfrm>
        </p:spPr>
        <p:txBody>
          <a:bodyPr/>
          <a:lstStyle/>
          <a:p>
            <a:r>
              <a:rPr lang="en-US" altLang="ja-JP" dirty="0"/>
              <a:t>RX</a:t>
            </a:r>
            <a:r>
              <a:rPr lang="ja-JP" altLang="en-US" dirty="0"/>
              <a:t>マイコンデバイスドライバ使用方法</a:t>
            </a:r>
            <a:endParaRPr kumimoji="1" lang="ja-JP" altLang="en-US" dirty="0"/>
          </a:p>
        </p:txBody>
      </p:sp>
      <p:sp>
        <p:nvSpPr>
          <p:cNvPr id="7" name="テキスト ボックス 6"/>
          <p:cNvSpPr txBox="1"/>
          <p:nvPr/>
        </p:nvSpPr>
        <p:spPr>
          <a:xfrm>
            <a:off x="7608168" y="2001614"/>
            <a:ext cx="4108817" cy="2031325"/>
          </a:xfrm>
          <a:prstGeom prst="rect">
            <a:avLst/>
          </a:prstGeom>
          <a:noFill/>
        </p:spPr>
        <p:txBody>
          <a:bodyPr wrap="none" rtlCol="0">
            <a:spAutoFit/>
          </a:bodyPr>
          <a:lstStyle/>
          <a:p>
            <a:r>
              <a:rPr kumimoji="1" lang="en-US" altLang="ja-JP" dirty="0" smtClean="0"/>
              <a:t>CMT</a:t>
            </a:r>
            <a:r>
              <a:rPr kumimoji="1" lang="ja-JP" altLang="en-US" dirty="0" smtClean="0"/>
              <a:t>モジュールのドキュメント</a:t>
            </a:r>
            <a:endParaRPr kumimoji="1" lang="en-US" altLang="ja-JP" dirty="0" smtClean="0"/>
          </a:p>
          <a:p>
            <a:r>
              <a:rPr kumimoji="1" lang="ja-JP" altLang="en-US" dirty="0" smtClean="0"/>
              <a:t>を読みます。</a:t>
            </a:r>
            <a:endParaRPr kumimoji="1" lang="en-US" altLang="ja-JP" dirty="0" smtClean="0"/>
          </a:p>
          <a:p>
            <a:endParaRPr kumimoji="1" lang="en-US" altLang="ja-JP" dirty="0" smtClean="0"/>
          </a:p>
          <a:p>
            <a:r>
              <a:rPr kumimoji="1" lang="ja-JP" altLang="en-US" b="1" u="sng" dirty="0"/>
              <a:t>ポイント：</a:t>
            </a:r>
            <a:endParaRPr kumimoji="1" lang="en-US" altLang="ja-JP" b="1" u="sng" dirty="0"/>
          </a:p>
          <a:p>
            <a:r>
              <a:rPr kumimoji="1" lang="ja-JP" altLang="en-US" dirty="0" smtClean="0"/>
              <a:t>各モジュールのフォルダ直下に</a:t>
            </a:r>
            <a:endParaRPr kumimoji="1" lang="en-US" altLang="ja-JP" dirty="0" smtClean="0"/>
          </a:p>
          <a:p>
            <a:r>
              <a:rPr kumimoji="1" lang="en-US" altLang="ja-JP" dirty="0" smtClean="0"/>
              <a:t>doc</a:t>
            </a:r>
            <a:r>
              <a:rPr kumimoji="1" lang="ja-JP" altLang="en-US" dirty="0" smtClean="0"/>
              <a:t>フォルダがあり、そこに</a:t>
            </a:r>
            <a:endParaRPr kumimoji="1" lang="en-US" altLang="ja-JP" dirty="0" smtClean="0"/>
          </a:p>
          <a:p>
            <a:r>
              <a:rPr kumimoji="1" lang="ja-JP" altLang="en-US" dirty="0" smtClean="0"/>
              <a:t>各</a:t>
            </a:r>
            <a:r>
              <a:rPr kumimoji="1" lang="ja-JP" altLang="en-US" dirty="0"/>
              <a:t>モジュール</a:t>
            </a:r>
            <a:r>
              <a:rPr kumimoji="1" lang="ja-JP" altLang="en-US" dirty="0" smtClean="0"/>
              <a:t>の</a:t>
            </a:r>
            <a:r>
              <a:rPr kumimoji="1" lang="ja-JP" altLang="en-US" dirty="0"/>
              <a:t>説明書</a:t>
            </a:r>
            <a:r>
              <a:rPr kumimoji="1" lang="ja-JP" altLang="en-US" dirty="0" smtClean="0"/>
              <a:t>が言語毎にある</a:t>
            </a:r>
            <a:endParaRPr kumimoji="1" lang="ja-JP" altLang="en-US" dirty="0"/>
          </a:p>
        </p:txBody>
      </p:sp>
      <p:sp>
        <p:nvSpPr>
          <p:cNvPr id="8" name="正方形/長方形 7"/>
          <p:cNvSpPr/>
          <p:nvPr/>
        </p:nvSpPr>
        <p:spPr>
          <a:xfrm>
            <a:off x="1631504" y="3017276"/>
            <a:ext cx="1152128" cy="26770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Text Box 9"/>
          <p:cNvSpPr txBox="1">
            <a:spLocks noChangeArrowheads="1"/>
          </p:cNvSpPr>
          <p:nvPr/>
        </p:nvSpPr>
        <p:spPr bwMode="auto">
          <a:xfrm>
            <a:off x="2783632" y="2614805"/>
            <a:ext cx="2295821" cy="535531"/>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右クリック→</a:t>
            </a:r>
            <a:r>
              <a:rPr lang="en-US" altLang="ja-JP" sz="1200" dirty="0" smtClean="0"/>
              <a:t>System</a:t>
            </a:r>
            <a:r>
              <a:rPr lang="ja-JP" altLang="en-US" sz="1200" dirty="0" smtClean="0"/>
              <a:t> </a:t>
            </a:r>
            <a:r>
              <a:rPr lang="en-US" altLang="ja-JP" sz="1200" dirty="0" smtClean="0"/>
              <a:t>Explorer</a:t>
            </a:r>
          </a:p>
          <a:p>
            <a:pPr>
              <a:buNone/>
            </a:pPr>
            <a:r>
              <a:rPr lang="en-US" altLang="ja-JP" sz="1200" dirty="0" smtClean="0"/>
              <a:t>Windows</a:t>
            </a:r>
            <a:r>
              <a:rPr lang="ja-JP" altLang="en-US" sz="1200" dirty="0" smtClean="0"/>
              <a:t>の</a:t>
            </a:r>
            <a:r>
              <a:rPr lang="en-US" altLang="ja-JP" sz="1200" dirty="0" smtClean="0"/>
              <a:t>Explorer</a:t>
            </a:r>
            <a:r>
              <a:rPr lang="ja-JP" altLang="en-US" sz="1200" dirty="0" smtClean="0"/>
              <a:t>から開く</a:t>
            </a:r>
            <a:endParaRPr lang="en-US" altLang="ja-JP" sz="1200" dirty="0" smtClean="0"/>
          </a:p>
        </p:txBody>
      </p:sp>
      <p:sp>
        <p:nvSpPr>
          <p:cNvPr id="9" name="正方形/長方形 8"/>
          <p:cNvSpPr/>
          <p:nvPr/>
        </p:nvSpPr>
        <p:spPr>
          <a:xfrm>
            <a:off x="2063552" y="5589240"/>
            <a:ext cx="1152128" cy="21602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矢印コネクタ 10"/>
          <p:cNvCxnSpPr>
            <a:cxnSpLocks noChangeShapeType="1"/>
            <a:stCxn id="8" idx="2"/>
            <a:endCxn id="9" idx="0"/>
          </p:cNvCxnSpPr>
          <p:nvPr/>
        </p:nvCxnSpPr>
        <p:spPr bwMode="auto">
          <a:xfrm>
            <a:off x="2207568" y="3284984"/>
            <a:ext cx="432048" cy="2304256"/>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78161367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95</a:t>
            </a:fld>
            <a:endParaRPr lang="de-DE" dirty="0"/>
          </a:p>
        </p:txBody>
      </p:sp>
      <p:sp>
        <p:nvSpPr>
          <p:cNvPr id="4" name="タイトル 1"/>
          <p:cNvSpPr>
            <a:spLocks noGrp="1"/>
          </p:cNvSpPr>
          <p:nvPr>
            <p:ph type="title"/>
          </p:nvPr>
        </p:nvSpPr>
        <p:spPr>
          <a:xfrm>
            <a:off x="1080000" y="923689"/>
            <a:ext cx="10920656" cy="455509"/>
          </a:xfrm>
        </p:spPr>
        <p:txBody>
          <a:bodyPr/>
          <a:lstStyle/>
          <a:p>
            <a:r>
              <a:rPr lang="en-US" altLang="ja-JP" dirty="0"/>
              <a:t>RX</a:t>
            </a:r>
            <a:r>
              <a:rPr lang="ja-JP" altLang="en-US" dirty="0"/>
              <a:t>マイコンデバイスドライバ使用方法</a:t>
            </a:r>
            <a:endParaRPr kumimoji="1" lang="ja-JP" altLang="en-US" dirty="0"/>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52" y="1700808"/>
            <a:ext cx="8152805" cy="4016831"/>
          </a:xfrm>
          <a:prstGeom prst="rect">
            <a:avLst/>
          </a:prstGeom>
          <a:ln>
            <a:solidFill>
              <a:schemeClr val="tx1"/>
            </a:solidFill>
          </a:ln>
        </p:spPr>
      </p:pic>
      <p:sp>
        <p:nvSpPr>
          <p:cNvPr id="6" name="テキスト ボックス 5"/>
          <p:cNvSpPr txBox="1"/>
          <p:nvPr/>
        </p:nvSpPr>
        <p:spPr>
          <a:xfrm>
            <a:off x="8458569" y="1700808"/>
            <a:ext cx="3542087" cy="3970318"/>
          </a:xfrm>
          <a:prstGeom prst="rect">
            <a:avLst/>
          </a:prstGeom>
          <a:noFill/>
        </p:spPr>
        <p:txBody>
          <a:bodyPr wrap="square" rtlCol="0">
            <a:spAutoFit/>
          </a:bodyPr>
          <a:lstStyle/>
          <a:p>
            <a:r>
              <a:rPr kumimoji="1" lang="en-US" altLang="ja-JP" sz="1400" dirty="0" err="1" smtClean="0"/>
              <a:t>R_CMT_CreatePeriodic</a:t>
            </a:r>
            <a:r>
              <a:rPr kumimoji="1" lang="en-US" altLang="ja-JP" sz="1400" dirty="0" smtClean="0"/>
              <a:t>()</a:t>
            </a:r>
            <a:r>
              <a:rPr kumimoji="1" lang="ja-JP" altLang="en-US" sz="1400" dirty="0" smtClean="0"/>
              <a:t>を</a:t>
            </a:r>
            <a:endParaRPr kumimoji="1" lang="en-US" altLang="ja-JP" sz="1400" dirty="0" smtClean="0"/>
          </a:p>
          <a:p>
            <a:r>
              <a:rPr kumimoji="1" lang="ja-JP" altLang="en-US" sz="1400" dirty="0"/>
              <a:t>使用</a:t>
            </a:r>
            <a:r>
              <a:rPr kumimoji="1" lang="ja-JP" altLang="en-US" sz="1400" dirty="0" smtClean="0"/>
              <a:t>してみます。</a:t>
            </a:r>
            <a:endParaRPr kumimoji="1" lang="en-US" altLang="ja-JP" sz="1400" dirty="0" smtClean="0"/>
          </a:p>
          <a:p>
            <a:endParaRPr kumimoji="1" lang="en-US" altLang="ja-JP" sz="1400" dirty="0"/>
          </a:p>
          <a:p>
            <a:r>
              <a:rPr kumimoji="1" lang="ja-JP" altLang="en-US" sz="1400" dirty="0" smtClean="0"/>
              <a:t>第</a:t>
            </a:r>
            <a:r>
              <a:rPr kumimoji="1" lang="en-US" altLang="ja-JP" sz="1400" dirty="0" smtClean="0"/>
              <a:t>1</a:t>
            </a:r>
            <a:r>
              <a:rPr kumimoji="1" lang="ja-JP" altLang="en-US" sz="1400" dirty="0" smtClean="0"/>
              <a:t>引数はコールバック関数を</a:t>
            </a:r>
            <a:endParaRPr kumimoji="1" lang="en-US" altLang="ja-JP" sz="1400" dirty="0" smtClean="0"/>
          </a:p>
          <a:p>
            <a:r>
              <a:rPr kumimoji="1" lang="ja-JP" altLang="en-US" sz="1400" dirty="0" smtClean="0"/>
              <a:t>呼び出す</a:t>
            </a:r>
            <a:r>
              <a:rPr kumimoji="1" lang="ja-JP" altLang="en-US" sz="1400" dirty="0"/>
              <a:t>周期</a:t>
            </a:r>
            <a:r>
              <a:rPr kumimoji="1" lang="ja-JP" altLang="en-US" sz="1400" dirty="0" smtClean="0"/>
              <a:t>を単位</a:t>
            </a:r>
            <a:r>
              <a:rPr kumimoji="1" lang="en-US" altLang="ja-JP" sz="1400" dirty="0" smtClean="0"/>
              <a:t>Hz</a:t>
            </a:r>
            <a:r>
              <a:rPr kumimoji="1" lang="ja-JP" altLang="en-US" sz="1400" dirty="0" smtClean="0"/>
              <a:t>で指定します。</a:t>
            </a:r>
            <a:endParaRPr kumimoji="1" lang="en-US" altLang="ja-JP" sz="1400" dirty="0" smtClean="0"/>
          </a:p>
          <a:p>
            <a:r>
              <a:rPr kumimoji="1" lang="en-US" altLang="ja-JP" sz="1400" dirty="0" smtClean="0"/>
              <a:t>0.1</a:t>
            </a:r>
            <a:r>
              <a:rPr kumimoji="1" lang="ja-JP" altLang="en-US" sz="1400" dirty="0" smtClean="0"/>
              <a:t>秒周期を実現させるためには、</a:t>
            </a:r>
            <a:endParaRPr kumimoji="1" lang="en-US" altLang="ja-JP" sz="1400" dirty="0" smtClean="0"/>
          </a:p>
          <a:p>
            <a:r>
              <a:rPr kumimoji="1" lang="ja-JP" altLang="en-US" sz="1400" dirty="0" smtClean="0"/>
              <a:t>第</a:t>
            </a:r>
            <a:r>
              <a:rPr kumimoji="1" lang="en-US" altLang="ja-JP" sz="1400" dirty="0" smtClean="0"/>
              <a:t>1</a:t>
            </a:r>
            <a:r>
              <a:rPr kumimoji="1" lang="ja-JP" altLang="en-US" sz="1400" dirty="0" smtClean="0"/>
              <a:t>引数に</a:t>
            </a:r>
            <a:r>
              <a:rPr kumimoji="1" lang="en-US" altLang="ja-JP" sz="1400" dirty="0" smtClean="0"/>
              <a:t>10</a:t>
            </a:r>
            <a:r>
              <a:rPr kumimoji="1" lang="ja-JP" altLang="en-US" sz="1400" dirty="0" smtClean="0"/>
              <a:t>を入れます。</a:t>
            </a:r>
            <a:endParaRPr kumimoji="1" lang="en-US" altLang="ja-JP" sz="1400" dirty="0" smtClean="0"/>
          </a:p>
          <a:p>
            <a:endParaRPr kumimoji="1" lang="en-US" altLang="ja-JP" sz="1400" dirty="0"/>
          </a:p>
          <a:p>
            <a:r>
              <a:rPr kumimoji="1" lang="ja-JP" altLang="en-US" sz="1400" dirty="0" smtClean="0"/>
              <a:t>第</a:t>
            </a:r>
            <a:r>
              <a:rPr kumimoji="1" lang="en-US" altLang="ja-JP" sz="1400" dirty="0" smtClean="0"/>
              <a:t>2</a:t>
            </a:r>
            <a:r>
              <a:rPr kumimoji="1" lang="ja-JP" altLang="en-US" sz="1400" dirty="0" smtClean="0"/>
              <a:t>引数はコールバック関数ポインタを</a:t>
            </a:r>
            <a:endParaRPr kumimoji="1" lang="en-US" altLang="ja-JP" sz="1400" dirty="0" smtClean="0"/>
          </a:p>
          <a:p>
            <a:r>
              <a:rPr kumimoji="1" lang="ja-JP" altLang="en-US" sz="1400" dirty="0"/>
              <a:t>指定</a:t>
            </a:r>
            <a:r>
              <a:rPr kumimoji="1" lang="ja-JP" altLang="en-US" sz="1400" dirty="0" smtClean="0"/>
              <a:t>します。この例題の場合は、</a:t>
            </a:r>
            <a:endParaRPr kumimoji="1" lang="en-US" altLang="ja-JP" sz="1400" dirty="0" smtClean="0"/>
          </a:p>
          <a:p>
            <a:r>
              <a:rPr kumimoji="1" lang="en-US" altLang="ja-JP" sz="1400" dirty="0" smtClean="0"/>
              <a:t>CMT</a:t>
            </a:r>
            <a:r>
              <a:rPr kumimoji="1" lang="ja-JP" altLang="en-US" sz="1400" dirty="0" smtClean="0"/>
              <a:t>モジュールが</a:t>
            </a:r>
            <a:r>
              <a:rPr kumimoji="1" lang="en-US" altLang="ja-JP" sz="1400" dirty="0"/>
              <a:t>0.1</a:t>
            </a:r>
            <a:r>
              <a:rPr kumimoji="1" lang="ja-JP" altLang="en-US" sz="1400" dirty="0"/>
              <a:t>秒周期で</a:t>
            </a:r>
            <a:endParaRPr kumimoji="1" lang="en-US" altLang="ja-JP" sz="1400" dirty="0" smtClean="0"/>
          </a:p>
          <a:p>
            <a:r>
              <a:rPr kumimoji="1" lang="ja-JP" altLang="en-US" sz="1400" dirty="0" smtClean="0"/>
              <a:t>ユーザ指定のコールバック関数を</a:t>
            </a:r>
            <a:endParaRPr kumimoji="1" lang="en-US" altLang="ja-JP" sz="1400" dirty="0" smtClean="0"/>
          </a:p>
          <a:p>
            <a:r>
              <a:rPr kumimoji="1" lang="ja-JP" altLang="en-US" sz="1400" dirty="0" smtClean="0"/>
              <a:t>呼びだしてくれます。</a:t>
            </a:r>
            <a:endParaRPr kumimoji="1" lang="en-US" altLang="ja-JP" sz="1400" dirty="0" smtClean="0"/>
          </a:p>
          <a:p>
            <a:endParaRPr kumimoji="1" lang="en-US" altLang="ja-JP" sz="1400" dirty="0"/>
          </a:p>
          <a:p>
            <a:r>
              <a:rPr kumimoji="1" lang="ja-JP" altLang="en-US" sz="1400" dirty="0" smtClean="0"/>
              <a:t>第</a:t>
            </a:r>
            <a:r>
              <a:rPr kumimoji="1" lang="en-US" altLang="ja-JP" sz="1400" dirty="0" smtClean="0"/>
              <a:t>3</a:t>
            </a:r>
            <a:r>
              <a:rPr kumimoji="1" lang="ja-JP" altLang="en-US" sz="1400" dirty="0" smtClean="0"/>
              <a:t>引数は</a:t>
            </a:r>
            <a:r>
              <a:rPr kumimoji="1" lang="en-US" altLang="ja-JP" sz="1400" dirty="0" smtClean="0"/>
              <a:t>CMT</a:t>
            </a:r>
            <a:r>
              <a:rPr kumimoji="1" lang="ja-JP" altLang="en-US" sz="1400" dirty="0" smtClean="0"/>
              <a:t>モジュールが</a:t>
            </a:r>
            <a:endParaRPr kumimoji="1" lang="en-US" altLang="ja-JP" sz="1400" dirty="0" smtClean="0"/>
          </a:p>
          <a:p>
            <a:r>
              <a:rPr kumimoji="1" lang="ja-JP" altLang="en-US" sz="1400" dirty="0" smtClean="0"/>
              <a:t>使用した</a:t>
            </a:r>
            <a:r>
              <a:rPr kumimoji="1" lang="en-US" altLang="ja-JP" sz="1400" dirty="0" smtClean="0"/>
              <a:t>CMT</a:t>
            </a:r>
            <a:r>
              <a:rPr kumimoji="1" lang="ja-JP" altLang="en-US" sz="1400" dirty="0" smtClean="0"/>
              <a:t>チャネル番号を</a:t>
            </a:r>
            <a:endParaRPr kumimoji="1" lang="en-US" altLang="ja-JP" sz="1400" dirty="0" smtClean="0"/>
          </a:p>
          <a:p>
            <a:r>
              <a:rPr kumimoji="1" lang="en-US" altLang="ja-JP" sz="1400" dirty="0" smtClean="0"/>
              <a:t>CMT</a:t>
            </a:r>
            <a:r>
              <a:rPr kumimoji="1" lang="ja-JP" altLang="en-US" sz="1400" dirty="0" smtClean="0"/>
              <a:t>モジュールから教えてもらう</a:t>
            </a:r>
            <a:endParaRPr kumimoji="1" lang="en-US" altLang="ja-JP" sz="1400" dirty="0" smtClean="0"/>
          </a:p>
          <a:p>
            <a:r>
              <a:rPr kumimoji="1" lang="ja-JP" altLang="en-US" sz="1400" dirty="0" smtClean="0"/>
              <a:t>ための変数のアドレスを指定します。</a:t>
            </a:r>
            <a:endParaRPr kumimoji="1" lang="en-US" altLang="ja-JP" sz="1400" dirty="0" smtClean="0"/>
          </a:p>
        </p:txBody>
      </p:sp>
    </p:spTree>
    <p:extLst>
      <p:ext uri="{BB962C8B-B14F-4D97-AF65-F5344CB8AC3E}">
        <p14:creationId xmlns:p14="http://schemas.microsoft.com/office/powerpoint/2010/main" val="120144084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617" y="1672705"/>
            <a:ext cx="6408535" cy="4638387"/>
          </a:xfrm>
          <a:prstGeom prst="rect">
            <a:avLst/>
          </a:prstGeom>
        </p:spPr>
      </p:pic>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96</a:t>
            </a:fld>
            <a:endParaRPr lang="de-DE" dirty="0"/>
          </a:p>
        </p:txBody>
      </p:sp>
      <p:sp>
        <p:nvSpPr>
          <p:cNvPr id="5" name="タイトル 1"/>
          <p:cNvSpPr>
            <a:spLocks noGrp="1"/>
          </p:cNvSpPr>
          <p:nvPr>
            <p:ph type="title"/>
          </p:nvPr>
        </p:nvSpPr>
        <p:spPr>
          <a:xfrm>
            <a:off x="1080000" y="923689"/>
            <a:ext cx="10971476" cy="455509"/>
          </a:xfrm>
        </p:spPr>
        <p:txBody>
          <a:bodyPr/>
          <a:lstStyle/>
          <a:p>
            <a:r>
              <a:rPr lang="en-US" altLang="ja-JP" dirty="0"/>
              <a:t>RX</a:t>
            </a:r>
            <a:r>
              <a:rPr lang="ja-JP" altLang="en-US" dirty="0"/>
              <a:t>マイコンデバイスドライバ使用方法</a:t>
            </a:r>
            <a:endParaRPr kumimoji="1" lang="ja-JP" altLang="en-US" dirty="0"/>
          </a:p>
        </p:txBody>
      </p:sp>
      <p:sp>
        <p:nvSpPr>
          <p:cNvPr id="6" name="正方形/長方形 5"/>
          <p:cNvSpPr/>
          <p:nvPr/>
        </p:nvSpPr>
        <p:spPr>
          <a:xfrm>
            <a:off x="1127448" y="2996953"/>
            <a:ext cx="1296144" cy="3600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3226352" y="2805331"/>
            <a:ext cx="3733744" cy="328796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 name="直線矢印コネクタ 16"/>
          <p:cNvCxnSpPr>
            <a:cxnSpLocks noChangeShapeType="1"/>
            <a:stCxn id="6" idx="3"/>
            <a:endCxn id="8" idx="1"/>
          </p:cNvCxnSpPr>
          <p:nvPr/>
        </p:nvCxnSpPr>
        <p:spPr bwMode="auto">
          <a:xfrm>
            <a:off x="2423592" y="3176973"/>
            <a:ext cx="802760" cy="1272341"/>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Text Box 9"/>
          <p:cNvSpPr txBox="1">
            <a:spLocks noChangeArrowheads="1"/>
          </p:cNvSpPr>
          <p:nvPr/>
        </p:nvSpPr>
        <p:spPr bwMode="auto">
          <a:xfrm>
            <a:off x="207881" y="4112576"/>
            <a:ext cx="2946640" cy="757130"/>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err="1" smtClean="0"/>
              <a:t>src</a:t>
            </a:r>
            <a:r>
              <a:rPr lang="ja-JP" altLang="en-US" sz="1200" dirty="0"/>
              <a:t>フォルダ内に</a:t>
            </a:r>
            <a:r>
              <a:rPr lang="en-US" altLang="ja-JP" sz="1200" dirty="0"/>
              <a:t>main()</a:t>
            </a:r>
            <a:r>
              <a:rPr lang="ja-JP" altLang="en-US" sz="1200" dirty="0"/>
              <a:t>関数があるコードが</a:t>
            </a:r>
          </a:p>
          <a:p>
            <a:pPr>
              <a:buNone/>
            </a:pPr>
            <a:r>
              <a:rPr lang="ja-JP" altLang="en-US" sz="1200" dirty="0" smtClean="0"/>
              <a:t>作成</a:t>
            </a:r>
            <a:r>
              <a:rPr lang="ja-JP" altLang="en-US" sz="1200" dirty="0"/>
              <a:t>されているので</a:t>
            </a:r>
            <a:r>
              <a:rPr lang="ja-JP" altLang="en-US" sz="1200" dirty="0" smtClean="0"/>
              <a:t>開く</a:t>
            </a:r>
            <a:endParaRPr lang="en-US" altLang="ja-JP" sz="1200" dirty="0" smtClean="0"/>
          </a:p>
          <a:p>
            <a:pPr>
              <a:buNone/>
            </a:pPr>
            <a:r>
              <a:rPr lang="ja-JP" altLang="en-US" sz="1200" dirty="0" smtClean="0"/>
              <a:t>ファイル名： </a:t>
            </a:r>
            <a:r>
              <a:rPr lang="en-US" altLang="ja-JP" sz="1200" dirty="0" smtClean="0"/>
              <a:t>rx65n_rsk_tcpip.c</a:t>
            </a:r>
          </a:p>
        </p:txBody>
      </p:sp>
      <p:sp>
        <p:nvSpPr>
          <p:cNvPr id="23" name="Text Box 9"/>
          <p:cNvSpPr txBox="1">
            <a:spLocks noChangeArrowheads="1"/>
          </p:cNvSpPr>
          <p:nvPr/>
        </p:nvSpPr>
        <p:spPr bwMode="auto">
          <a:xfrm>
            <a:off x="6672064" y="2175189"/>
            <a:ext cx="5507662" cy="3194721"/>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a:t>
            </a:r>
            <a:r>
              <a:rPr lang="en-US" altLang="ja-JP" sz="1200" dirty="0" smtClean="0"/>
              <a:t>BSP</a:t>
            </a:r>
            <a:r>
              <a:rPr lang="ja-JP" altLang="en-US" sz="1200" dirty="0" smtClean="0"/>
              <a:t>モジュールのヘッダファイル</a:t>
            </a:r>
            <a:r>
              <a:rPr lang="en-US" altLang="ja-JP" sz="1200" dirty="0" smtClean="0"/>
              <a:t>(</a:t>
            </a:r>
            <a:r>
              <a:rPr lang="en-US" altLang="ja-JP" sz="1200" dirty="0" err="1" smtClean="0"/>
              <a:t>platform.h</a:t>
            </a:r>
            <a:r>
              <a:rPr lang="en-US" altLang="ja-JP" sz="1200" dirty="0" smtClean="0"/>
              <a:t>)</a:t>
            </a:r>
            <a:r>
              <a:rPr lang="ja-JP" altLang="en-US" sz="1200" dirty="0" smtClean="0"/>
              <a:t>と</a:t>
            </a:r>
            <a:endParaRPr lang="en-US" altLang="ja-JP" sz="1200" dirty="0" smtClean="0"/>
          </a:p>
          <a:p>
            <a:pPr>
              <a:buNone/>
            </a:pPr>
            <a:r>
              <a:rPr lang="ja-JP" altLang="en-US" sz="1200" dirty="0"/>
              <a:t> </a:t>
            </a:r>
            <a:r>
              <a:rPr lang="en-US" altLang="ja-JP" sz="1200" dirty="0" smtClean="0"/>
              <a:t>CMT</a:t>
            </a:r>
            <a:r>
              <a:rPr lang="ja-JP" altLang="en-US" sz="1200" dirty="0"/>
              <a:t>モジュール</a:t>
            </a:r>
            <a:r>
              <a:rPr lang="ja-JP" altLang="en-US" sz="1200" dirty="0" smtClean="0"/>
              <a:t>のヘッダファイル</a:t>
            </a:r>
            <a:r>
              <a:rPr lang="en-US" altLang="ja-JP" sz="1200" dirty="0" smtClean="0"/>
              <a:t>(</a:t>
            </a:r>
            <a:r>
              <a:rPr lang="en-US" altLang="ja-JP" sz="1200" dirty="0" err="1" smtClean="0"/>
              <a:t>r_cmt_rx_if.h</a:t>
            </a:r>
            <a:r>
              <a:rPr lang="en-US" altLang="ja-JP" sz="1200" dirty="0" smtClean="0"/>
              <a:t>)</a:t>
            </a:r>
            <a:r>
              <a:rPr lang="ja-JP" altLang="en-US" sz="1200" dirty="0" smtClean="0"/>
              <a:t>を</a:t>
            </a:r>
            <a:r>
              <a:rPr lang="ja-JP" altLang="en-US" sz="1200" dirty="0"/>
              <a:t>インクルード</a:t>
            </a:r>
          </a:p>
          <a:p>
            <a:pPr>
              <a:buNone/>
            </a:pPr>
            <a:r>
              <a:rPr lang="ja-JP" altLang="en-US" sz="1200" dirty="0" smtClean="0"/>
              <a:t>・コールバック関数</a:t>
            </a:r>
            <a:r>
              <a:rPr lang="en-US" altLang="ja-JP" sz="1200" dirty="0" smtClean="0"/>
              <a:t>(</a:t>
            </a:r>
            <a:r>
              <a:rPr lang="en-US" altLang="ja-JP" sz="1200" dirty="0" err="1" smtClean="0"/>
              <a:t>callback_from_cmt</a:t>
            </a:r>
            <a:r>
              <a:rPr lang="en-US" altLang="ja-JP" sz="1200" dirty="0" smtClean="0"/>
              <a:t>())</a:t>
            </a:r>
            <a:r>
              <a:rPr lang="ja-JP" altLang="en-US" sz="1200" dirty="0" smtClean="0"/>
              <a:t>の</a:t>
            </a:r>
            <a:r>
              <a:rPr lang="ja-JP" altLang="en-US" sz="1200" dirty="0"/>
              <a:t>プロトタイプ宣言を追加</a:t>
            </a:r>
          </a:p>
          <a:p>
            <a:pPr>
              <a:buNone/>
            </a:pPr>
            <a:r>
              <a:rPr lang="ja-JP" altLang="en-US" sz="1200" dirty="0" smtClean="0"/>
              <a:t>　</a:t>
            </a:r>
            <a:r>
              <a:rPr lang="en-US" altLang="ja-JP" sz="1200" dirty="0" smtClean="0"/>
              <a:t>main</a:t>
            </a:r>
            <a:r>
              <a:rPr lang="en-US" altLang="ja-JP" sz="1200" dirty="0"/>
              <a:t>()</a:t>
            </a:r>
            <a:r>
              <a:rPr lang="ja-JP" altLang="en-US" sz="1200" dirty="0"/>
              <a:t>関数で前ページの</a:t>
            </a:r>
            <a:r>
              <a:rPr lang="ja-JP" altLang="en-US" sz="1200" dirty="0" smtClean="0"/>
              <a:t>関数</a:t>
            </a:r>
            <a:r>
              <a:rPr lang="en-US" altLang="ja-JP" sz="1200" dirty="0" smtClean="0"/>
              <a:t>(</a:t>
            </a:r>
            <a:r>
              <a:rPr lang="en-US" altLang="ja-JP" sz="1200" dirty="0" err="1" smtClean="0"/>
              <a:t>R_CMT_CreatePeriodic</a:t>
            </a:r>
            <a:r>
              <a:rPr lang="en-US" altLang="ja-JP" sz="1200" dirty="0" smtClean="0"/>
              <a:t>())</a:t>
            </a:r>
            <a:r>
              <a:rPr lang="ja-JP" altLang="en-US" sz="1200" dirty="0" smtClean="0"/>
              <a:t>を</a:t>
            </a:r>
            <a:r>
              <a:rPr lang="ja-JP" altLang="en-US" sz="1200" dirty="0"/>
              <a:t>使用して</a:t>
            </a:r>
            <a:r>
              <a:rPr lang="en-US" altLang="ja-JP" sz="1200" dirty="0"/>
              <a:t>10Hz</a:t>
            </a:r>
            <a:r>
              <a:rPr lang="ja-JP" altLang="en-US" sz="1200" dirty="0"/>
              <a:t>で</a:t>
            </a:r>
          </a:p>
          <a:p>
            <a:pPr>
              <a:buNone/>
            </a:pPr>
            <a:r>
              <a:rPr lang="ja-JP" altLang="en-US" sz="1200" dirty="0"/>
              <a:t>　コールバック関数が呼ばれるよう</a:t>
            </a:r>
            <a:r>
              <a:rPr lang="ja-JP" altLang="en-US" sz="1200" dirty="0" smtClean="0"/>
              <a:t>設定</a:t>
            </a:r>
            <a:endParaRPr lang="en-US" altLang="ja-JP" sz="1200" dirty="0"/>
          </a:p>
          <a:p>
            <a:pPr>
              <a:buNone/>
            </a:pPr>
            <a:r>
              <a:rPr lang="ja-JP" altLang="en-US" sz="1200" dirty="0" smtClean="0"/>
              <a:t>・ポートと</a:t>
            </a:r>
            <a:r>
              <a:rPr lang="en-US" altLang="ja-JP" sz="1200" dirty="0" smtClean="0"/>
              <a:t>LED</a:t>
            </a:r>
            <a:r>
              <a:rPr lang="ja-JP" altLang="en-US" sz="1200" dirty="0" smtClean="0"/>
              <a:t>の対応はコメント参照</a:t>
            </a:r>
            <a:endParaRPr lang="ja-JP" altLang="en-US" sz="1200" dirty="0"/>
          </a:p>
          <a:p>
            <a:pPr>
              <a:buNone/>
            </a:pPr>
            <a:r>
              <a:rPr lang="ja-JP" altLang="en-US" sz="1200" dirty="0" smtClean="0"/>
              <a:t>・コールバック</a:t>
            </a:r>
            <a:r>
              <a:rPr lang="ja-JP" altLang="en-US" sz="1200" dirty="0"/>
              <a:t>関数が呼ばれる毎に</a:t>
            </a:r>
            <a:r>
              <a:rPr lang="en-US" altLang="ja-JP" sz="1200" dirty="0" smtClean="0"/>
              <a:t>LED0</a:t>
            </a:r>
            <a:r>
              <a:rPr lang="ja-JP" altLang="en-US" sz="1200" dirty="0" smtClean="0"/>
              <a:t>の</a:t>
            </a:r>
            <a:r>
              <a:rPr lang="en-US" altLang="ja-JP" sz="1200" dirty="0"/>
              <a:t>ON/OFF</a:t>
            </a:r>
            <a:r>
              <a:rPr lang="ja-JP" altLang="en-US" sz="1200" dirty="0" smtClean="0"/>
              <a:t>が反転</a:t>
            </a:r>
            <a:r>
              <a:rPr lang="ja-JP" altLang="en-US" sz="1200" dirty="0"/>
              <a:t>するようコーディング</a:t>
            </a:r>
            <a:r>
              <a:rPr lang="ja-JP" altLang="en-US" sz="1200" dirty="0" smtClean="0"/>
              <a:t>。</a:t>
            </a:r>
            <a:endParaRPr lang="en-US" altLang="ja-JP" sz="1200" dirty="0" smtClean="0"/>
          </a:p>
          <a:p>
            <a:pPr>
              <a:buNone/>
            </a:pPr>
            <a:endParaRPr lang="en-US" altLang="ja-JP" sz="1200" dirty="0"/>
          </a:p>
          <a:p>
            <a:pPr>
              <a:buNone/>
            </a:pPr>
            <a:r>
              <a:rPr lang="ja-JP" altLang="en-US" sz="1200" dirty="0" smtClean="0"/>
              <a:t>解答</a:t>
            </a:r>
            <a:r>
              <a:rPr lang="ja-JP" altLang="en-US" sz="1200" dirty="0"/>
              <a:t>データ</a:t>
            </a:r>
            <a:r>
              <a:rPr lang="ja-JP" altLang="en-US" sz="1200" dirty="0" smtClean="0"/>
              <a:t>を</a:t>
            </a:r>
            <a:r>
              <a:rPr lang="ja-JP" altLang="en-US" sz="1200" dirty="0"/>
              <a:t>用意</a:t>
            </a:r>
            <a:r>
              <a:rPr lang="ja-JP" altLang="en-US" sz="1200" dirty="0" smtClean="0"/>
              <a:t>しています。</a:t>
            </a:r>
            <a:endParaRPr lang="en-US" altLang="ja-JP" sz="1200" dirty="0" smtClean="0"/>
          </a:p>
          <a:p>
            <a:pPr>
              <a:buNone/>
            </a:pPr>
            <a:r>
              <a:rPr lang="ja-JP" altLang="en-US" sz="1200" dirty="0"/>
              <a:t>必要</a:t>
            </a:r>
            <a:r>
              <a:rPr lang="ja-JP" altLang="en-US" sz="1200" dirty="0" smtClean="0"/>
              <a:t>に応じて以下ファイルを解凍して解答をコピーしてください。</a:t>
            </a:r>
            <a:endParaRPr lang="en-US" altLang="ja-JP" sz="1200" dirty="0" smtClean="0"/>
          </a:p>
          <a:p>
            <a:pPr>
              <a:buNone/>
            </a:pPr>
            <a:r>
              <a:rPr lang="en-US" altLang="ja-JP" sz="1200" dirty="0"/>
              <a:t>C:\</a:t>
            </a:r>
            <a:r>
              <a:rPr lang="en-US" altLang="ja-JP" sz="1200" dirty="0" smtClean="0"/>
              <a:t>WorkSpace\</a:t>
            </a:r>
            <a:r>
              <a:rPr lang="ja-JP" altLang="en-US" sz="1200" dirty="0" smtClean="0"/>
              <a:t>解答</a:t>
            </a:r>
            <a:endParaRPr lang="en-US" altLang="ja-JP" sz="1200" dirty="0" smtClean="0"/>
          </a:p>
          <a:p>
            <a:pPr>
              <a:buNone/>
            </a:pPr>
            <a:r>
              <a:rPr lang="ja-JP" altLang="en-US" sz="1200" dirty="0"/>
              <a:t>　</a:t>
            </a:r>
            <a:r>
              <a:rPr lang="ja-JP" altLang="en-US" sz="1200" dirty="0" smtClean="0"/>
              <a:t>　</a:t>
            </a:r>
            <a:r>
              <a:rPr lang="en-US" altLang="ja-JP" sz="1200" dirty="0" smtClean="0"/>
              <a:t>\</a:t>
            </a:r>
            <a:r>
              <a:rPr lang="ja-JP" altLang="en-US" sz="1200" dirty="0" smtClean="0"/>
              <a:t>解答</a:t>
            </a:r>
            <a:r>
              <a:rPr lang="en-US" altLang="ja-JP" sz="1200" dirty="0" smtClean="0"/>
              <a:t>\</a:t>
            </a:r>
            <a:r>
              <a:rPr lang="en-US" altLang="ja-JP" sz="1200" dirty="0" smtClean="0"/>
              <a:t>page96\rx65n_rsk_tcpip.zip </a:t>
            </a:r>
            <a:r>
              <a:rPr lang="ja-JP" altLang="en-US" sz="1200" dirty="0"/>
              <a:t>　</a:t>
            </a:r>
            <a:r>
              <a:rPr lang="en-US" altLang="ja-JP" sz="1200" dirty="0"/>
              <a:t>&lt;</a:t>
            </a:r>
            <a:r>
              <a:rPr lang="ja-JP" altLang="en-US" sz="1200" dirty="0"/>
              <a:t>解凍</a:t>
            </a:r>
            <a:r>
              <a:rPr lang="en-US" altLang="ja-JP" sz="1200" dirty="0"/>
              <a:t>&gt;</a:t>
            </a:r>
          </a:p>
          <a:p>
            <a:pPr>
              <a:buNone/>
            </a:pPr>
            <a:r>
              <a:rPr lang="en-US" altLang="ja-JP" sz="1200" dirty="0"/>
              <a:t>      \</a:t>
            </a:r>
            <a:r>
              <a:rPr lang="en-US" altLang="ja-JP" sz="1200" dirty="0" smtClean="0"/>
              <a:t>rx65n_rsk_tcpip\</a:t>
            </a:r>
            <a:r>
              <a:rPr lang="en-US" altLang="ja-JP" sz="1200" dirty="0" err="1" smtClean="0"/>
              <a:t>src</a:t>
            </a:r>
            <a:r>
              <a:rPr lang="en-US" altLang="ja-JP" sz="1200" dirty="0" smtClean="0"/>
              <a:t>\rx65n_rsk_tcpip.c</a:t>
            </a:r>
            <a:endParaRPr lang="en-US" altLang="ja-JP" sz="1200" dirty="0"/>
          </a:p>
          <a:p>
            <a:pPr>
              <a:buNone/>
            </a:pPr>
            <a:endParaRPr lang="en-US" altLang="ja-JP" sz="1200" dirty="0" smtClean="0"/>
          </a:p>
        </p:txBody>
      </p:sp>
      <p:sp>
        <p:nvSpPr>
          <p:cNvPr id="25" name="正方形/長方形 24"/>
          <p:cNvSpPr/>
          <p:nvPr/>
        </p:nvSpPr>
        <p:spPr>
          <a:xfrm>
            <a:off x="3359696" y="1818518"/>
            <a:ext cx="560296" cy="24369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 name="直線矢印コネクタ 25"/>
          <p:cNvCxnSpPr>
            <a:cxnSpLocks noChangeShapeType="1"/>
            <a:stCxn id="8" idx="0"/>
            <a:endCxn id="25" idx="2"/>
          </p:cNvCxnSpPr>
          <p:nvPr/>
        </p:nvCxnSpPr>
        <p:spPr bwMode="auto">
          <a:xfrm flipH="1" flipV="1">
            <a:off x="3639844" y="2062212"/>
            <a:ext cx="1453380" cy="743119"/>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Text Box 9"/>
          <p:cNvSpPr txBox="1">
            <a:spLocks noChangeArrowheads="1"/>
          </p:cNvSpPr>
          <p:nvPr/>
        </p:nvSpPr>
        <p:spPr bwMode="auto">
          <a:xfrm>
            <a:off x="3892533" y="1515739"/>
            <a:ext cx="5646097"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コーディングが完了したら、プロジェクト→すべてをビルド→エラーがでないことを確認</a:t>
            </a:r>
            <a:endParaRPr lang="en-US" altLang="ja-JP" sz="1200" dirty="0" smtClean="0"/>
          </a:p>
        </p:txBody>
      </p:sp>
    </p:spTree>
    <p:extLst>
      <p:ext uri="{BB962C8B-B14F-4D97-AF65-F5344CB8AC3E}">
        <p14:creationId xmlns:p14="http://schemas.microsoft.com/office/powerpoint/2010/main" val="261096022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502" y="1559605"/>
            <a:ext cx="3938337" cy="4720922"/>
          </a:xfrm>
          <a:prstGeom prst="rect">
            <a:avLst/>
          </a:prstGeom>
        </p:spPr>
      </p:pic>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97</a:t>
            </a:fld>
            <a:endParaRPr lang="de-DE" dirty="0"/>
          </a:p>
        </p:txBody>
      </p:sp>
      <p:sp>
        <p:nvSpPr>
          <p:cNvPr id="5" name="タイトル 1"/>
          <p:cNvSpPr>
            <a:spLocks noGrp="1"/>
          </p:cNvSpPr>
          <p:nvPr>
            <p:ph type="title"/>
          </p:nvPr>
        </p:nvSpPr>
        <p:spPr>
          <a:xfrm>
            <a:off x="1080000" y="923689"/>
            <a:ext cx="10971476" cy="455509"/>
          </a:xfrm>
        </p:spPr>
        <p:txBody>
          <a:bodyPr/>
          <a:lstStyle/>
          <a:p>
            <a:r>
              <a:rPr lang="en-US" altLang="ja-JP" dirty="0"/>
              <a:t>RX</a:t>
            </a:r>
            <a:r>
              <a:rPr lang="ja-JP" altLang="en-US" dirty="0"/>
              <a:t>マイコンデバイスドライバ使用方法</a:t>
            </a:r>
            <a:endParaRPr kumimoji="1" lang="ja-JP" altLang="en-US" dirty="0"/>
          </a:p>
        </p:txBody>
      </p:sp>
      <p:sp>
        <p:nvSpPr>
          <p:cNvPr id="14" name="正方形/長方形 13"/>
          <p:cNvSpPr/>
          <p:nvPr/>
        </p:nvSpPr>
        <p:spPr>
          <a:xfrm>
            <a:off x="736399" y="2360202"/>
            <a:ext cx="1224136" cy="21602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1274161" y="4861707"/>
            <a:ext cx="1224136" cy="21602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2865464" y="5340779"/>
            <a:ext cx="1224136" cy="21602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 name="直線矢印コネクタ 18"/>
          <p:cNvCxnSpPr>
            <a:cxnSpLocks noChangeShapeType="1"/>
            <a:stCxn id="14" idx="2"/>
            <a:endCxn id="15" idx="0"/>
          </p:cNvCxnSpPr>
          <p:nvPr/>
        </p:nvCxnSpPr>
        <p:spPr bwMode="auto">
          <a:xfrm>
            <a:off x="1348467" y="2576226"/>
            <a:ext cx="537762" cy="2285481"/>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直線矢印コネクタ 23"/>
          <p:cNvCxnSpPr>
            <a:cxnSpLocks noChangeShapeType="1"/>
            <a:stCxn id="15" idx="3"/>
            <a:endCxn id="16" idx="0"/>
          </p:cNvCxnSpPr>
          <p:nvPr/>
        </p:nvCxnSpPr>
        <p:spPr bwMode="auto">
          <a:xfrm>
            <a:off x="2498297" y="4969719"/>
            <a:ext cx="979235" cy="371060"/>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Text Box 9"/>
          <p:cNvSpPr txBox="1">
            <a:spLocks noChangeArrowheads="1"/>
          </p:cNvSpPr>
          <p:nvPr/>
        </p:nvSpPr>
        <p:spPr bwMode="auto">
          <a:xfrm>
            <a:off x="1801347" y="1968343"/>
            <a:ext cx="3087705" cy="511037"/>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プロジェクトエクスプローラの</a:t>
            </a:r>
            <a:endParaRPr lang="en-US" altLang="ja-JP" sz="1200" dirty="0" smtClean="0"/>
          </a:p>
          <a:p>
            <a:pPr>
              <a:buNone/>
            </a:pPr>
            <a:r>
              <a:rPr lang="ja-JP" altLang="en-US" sz="1200" dirty="0" smtClean="0"/>
              <a:t>プロジェクト「</a:t>
            </a:r>
            <a:r>
              <a:rPr lang="en-US" altLang="ja-JP" sz="1200" dirty="0" smtClean="0"/>
              <a:t>rx65n_rsk_tcpip</a:t>
            </a:r>
            <a:r>
              <a:rPr lang="ja-JP" altLang="en-US" sz="1200" dirty="0" smtClean="0"/>
              <a:t>」を右クリック</a:t>
            </a:r>
            <a:endParaRPr lang="en-US" altLang="ja-JP" sz="1200" dirty="0" smtClean="0"/>
          </a:p>
        </p:txBody>
      </p:sp>
      <p:sp>
        <p:nvSpPr>
          <p:cNvPr id="28" name="Text Box 9"/>
          <p:cNvSpPr txBox="1">
            <a:spLocks noChangeArrowheads="1"/>
          </p:cNvSpPr>
          <p:nvPr/>
        </p:nvSpPr>
        <p:spPr bwMode="auto">
          <a:xfrm>
            <a:off x="2276458" y="4565584"/>
            <a:ext cx="1301959"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「デバッグ」を選択</a:t>
            </a:r>
            <a:endParaRPr lang="en-US" altLang="ja-JP" sz="1200" dirty="0" smtClean="0"/>
          </a:p>
        </p:txBody>
      </p:sp>
      <p:sp>
        <p:nvSpPr>
          <p:cNvPr id="30" name="Text Box 9"/>
          <p:cNvSpPr txBox="1">
            <a:spLocks noChangeArrowheads="1"/>
          </p:cNvSpPr>
          <p:nvPr/>
        </p:nvSpPr>
        <p:spPr bwMode="auto">
          <a:xfrm>
            <a:off x="3887400" y="5350883"/>
            <a:ext cx="1752403"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「デバッグの構成」を選択</a:t>
            </a:r>
            <a:endParaRPr lang="en-US" altLang="ja-JP" sz="1200" dirty="0" smtClean="0"/>
          </a:p>
        </p:txBody>
      </p:sp>
      <p:pic>
        <p:nvPicPr>
          <p:cNvPr id="18" name="図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492" y="1556792"/>
            <a:ext cx="5712781" cy="4623941"/>
          </a:xfrm>
          <a:prstGeom prst="rect">
            <a:avLst/>
          </a:prstGeom>
        </p:spPr>
      </p:pic>
      <p:sp>
        <p:nvSpPr>
          <p:cNvPr id="31" name="正方形/長方形 30"/>
          <p:cNvSpPr/>
          <p:nvPr/>
        </p:nvSpPr>
        <p:spPr>
          <a:xfrm>
            <a:off x="7824191" y="2519440"/>
            <a:ext cx="648073" cy="21602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p:cNvSpPr/>
          <p:nvPr/>
        </p:nvSpPr>
        <p:spPr>
          <a:xfrm>
            <a:off x="8148227" y="3041004"/>
            <a:ext cx="972109" cy="21602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9984433" y="3501008"/>
            <a:ext cx="504056" cy="21602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9984433" y="4677551"/>
            <a:ext cx="504056" cy="21602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10848528" y="5448791"/>
            <a:ext cx="792088" cy="21602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p:cNvSpPr/>
          <p:nvPr/>
        </p:nvSpPr>
        <p:spPr>
          <a:xfrm>
            <a:off x="10939216" y="5843271"/>
            <a:ext cx="792088" cy="21602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7" name="直線矢印コネクタ 36"/>
          <p:cNvCxnSpPr>
            <a:cxnSpLocks noChangeShapeType="1"/>
            <a:stCxn id="16" idx="3"/>
            <a:endCxn id="31" idx="1"/>
          </p:cNvCxnSpPr>
          <p:nvPr/>
        </p:nvCxnSpPr>
        <p:spPr bwMode="auto">
          <a:xfrm flipV="1">
            <a:off x="4089600" y="2627452"/>
            <a:ext cx="3734591" cy="2821339"/>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直線矢印コネクタ 39"/>
          <p:cNvCxnSpPr>
            <a:cxnSpLocks noChangeShapeType="1"/>
            <a:stCxn id="31" idx="2"/>
            <a:endCxn id="32" idx="0"/>
          </p:cNvCxnSpPr>
          <p:nvPr/>
        </p:nvCxnSpPr>
        <p:spPr bwMode="auto">
          <a:xfrm>
            <a:off x="8148228" y="2735464"/>
            <a:ext cx="486054" cy="305540"/>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直線矢印コネクタ 43"/>
          <p:cNvCxnSpPr>
            <a:cxnSpLocks noChangeShapeType="1"/>
            <a:stCxn id="32" idx="3"/>
          </p:cNvCxnSpPr>
          <p:nvPr/>
        </p:nvCxnSpPr>
        <p:spPr bwMode="auto">
          <a:xfrm>
            <a:off x="9120336" y="3149016"/>
            <a:ext cx="860348" cy="460004"/>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直線矢印コネクタ 46"/>
          <p:cNvCxnSpPr>
            <a:cxnSpLocks noChangeShapeType="1"/>
            <a:stCxn id="33" idx="2"/>
            <a:endCxn id="34" idx="0"/>
          </p:cNvCxnSpPr>
          <p:nvPr/>
        </p:nvCxnSpPr>
        <p:spPr bwMode="auto">
          <a:xfrm>
            <a:off x="10236461" y="3717032"/>
            <a:ext cx="0" cy="960519"/>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直線矢印コネクタ 50"/>
          <p:cNvCxnSpPr>
            <a:cxnSpLocks noChangeShapeType="1"/>
            <a:stCxn id="34" idx="3"/>
            <a:endCxn id="35" idx="0"/>
          </p:cNvCxnSpPr>
          <p:nvPr/>
        </p:nvCxnSpPr>
        <p:spPr bwMode="auto">
          <a:xfrm>
            <a:off x="10488489" y="4785563"/>
            <a:ext cx="756083" cy="663228"/>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直線矢印コネクタ 53"/>
          <p:cNvCxnSpPr>
            <a:cxnSpLocks noChangeShapeType="1"/>
            <a:stCxn id="35" idx="2"/>
            <a:endCxn id="36" idx="0"/>
          </p:cNvCxnSpPr>
          <p:nvPr/>
        </p:nvCxnSpPr>
        <p:spPr bwMode="auto">
          <a:xfrm>
            <a:off x="11244572" y="5664815"/>
            <a:ext cx="90688" cy="178456"/>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7" name="Text Box 9"/>
          <p:cNvSpPr txBox="1">
            <a:spLocks noChangeArrowheads="1"/>
          </p:cNvSpPr>
          <p:nvPr/>
        </p:nvSpPr>
        <p:spPr bwMode="auto">
          <a:xfrm>
            <a:off x="9801665" y="2849035"/>
            <a:ext cx="2308645" cy="535531"/>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12 -&gt; 24 </a:t>
            </a:r>
            <a:r>
              <a:rPr lang="ja-JP" altLang="en-US" sz="1200" dirty="0" smtClean="0"/>
              <a:t>に変更</a:t>
            </a:r>
            <a:endParaRPr lang="en-US" altLang="ja-JP" sz="1200" dirty="0" smtClean="0"/>
          </a:p>
          <a:p>
            <a:pPr>
              <a:buNone/>
            </a:pPr>
            <a:r>
              <a:rPr lang="en-US" altLang="ja-JP" sz="1200" dirty="0" smtClean="0"/>
              <a:t>(</a:t>
            </a:r>
            <a:r>
              <a:rPr lang="ja-JP" altLang="en-US" sz="1200" dirty="0" smtClean="0"/>
              <a:t>ボード上のクロック源が</a:t>
            </a:r>
            <a:r>
              <a:rPr lang="en-US" altLang="ja-JP" sz="1200" dirty="0" smtClean="0"/>
              <a:t>24MHz)</a:t>
            </a:r>
          </a:p>
        </p:txBody>
      </p:sp>
      <p:sp>
        <p:nvSpPr>
          <p:cNvPr id="58" name="Text Box 9"/>
          <p:cNvSpPr txBox="1">
            <a:spLocks noChangeArrowheads="1"/>
          </p:cNvSpPr>
          <p:nvPr/>
        </p:nvSpPr>
        <p:spPr bwMode="auto">
          <a:xfrm>
            <a:off x="10368370" y="4430201"/>
            <a:ext cx="1694695"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はい </a:t>
            </a:r>
            <a:r>
              <a:rPr lang="en-US" altLang="ja-JP" sz="1200" dirty="0" smtClean="0"/>
              <a:t>-&gt; </a:t>
            </a:r>
            <a:r>
              <a:rPr lang="ja-JP" altLang="en-US" sz="1200" dirty="0" smtClean="0"/>
              <a:t>いいえ に変更</a:t>
            </a:r>
            <a:endParaRPr lang="en-US" altLang="ja-JP" sz="1200" dirty="0" smtClean="0"/>
          </a:p>
        </p:txBody>
      </p:sp>
    </p:spTree>
    <p:extLst>
      <p:ext uri="{BB962C8B-B14F-4D97-AF65-F5344CB8AC3E}">
        <p14:creationId xmlns:p14="http://schemas.microsoft.com/office/powerpoint/2010/main" val="294164508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703" y="1689961"/>
            <a:ext cx="7798987" cy="4594023"/>
          </a:xfrm>
          <a:prstGeom prst="rect">
            <a:avLst/>
          </a:prstGeom>
        </p:spPr>
      </p:pic>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98</a:t>
            </a:fld>
            <a:endParaRPr lang="de-DE" dirty="0"/>
          </a:p>
        </p:txBody>
      </p:sp>
      <p:sp>
        <p:nvSpPr>
          <p:cNvPr id="7" name="タイトル 1"/>
          <p:cNvSpPr>
            <a:spLocks noGrp="1"/>
          </p:cNvSpPr>
          <p:nvPr>
            <p:ph type="title"/>
          </p:nvPr>
        </p:nvSpPr>
        <p:spPr>
          <a:xfrm>
            <a:off x="1080000" y="923689"/>
            <a:ext cx="9840536" cy="455509"/>
          </a:xfrm>
        </p:spPr>
        <p:txBody>
          <a:bodyPr/>
          <a:lstStyle/>
          <a:p>
            <a:r>
              <a:rPr lang="en-US" altLang="ja-JP" dirty="0"/>
              <a:t>RX</a:t>
            </a:r>
            <a:r>
              <a:rPr lang="ja-JP" altLang="en-US" dirty="0"/>
              <a:t>マイコンデバイスドライバ使用方法</a:t>
            </a:r>
            <a:endParaRPr lang="en-US" altLang="ja-JP" dirty="0"/>
          </a:p>
        </p:txBody>
      </p:sp>
      <p:sp>
        <p:nvSpPr>
          <p:cNvPr id="12" name="Rectangle 6"/>
          <p:cNvSpPr>
            <a:spLocks noChangeArrowheads="1"/>
          </p:cNvSpPr>
          <p:nvPr/>
        </p:nvSpPr>
        <p:spPr bwMode="auto">
          <a:xfrm>
            <a:off x="1415480" y="2083939"/>
            <a:ext cx="276820" cy="222570"/>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17" name="Rectangle 6"/>
          <p:cNvSpPr>
            <a:spLocks noChangeArrowheads="1"/>
          </p:cNvSpPr>
          <p:nvPr/>
        </p:nvSpPr>
        <p:spPr bwMode="auto">
          <a:xfrm>
            <a:off x="5044196" y="3767155"/>
            <a:ext cx="3788108" cy="1678070"/>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19" name="直線矢印コネクタ 18"/>
          <p:cNvCxnSpPr>
            <a:cxnSpLocks noChangeShapeType="1"/>
            <a:stCxn id="12" idx="2"/>
            <a:endCxn id="17" idx="0"/>
          </p:cNvCxnSpPr>
          <p:nvPr/>
        </p:nvCxnSpPr>
        <p:spPr bwMode="auto">
          <a:xfrm>
            <a:off x="1553890" y="2306509"/>
            <a:ext cx="5384360" cy="1460646"/>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 Box 9"/>
          <p:cNvSpPr txBox="1">
            <a:spLocks noChangeArrowheads="1"/>
          </p:cNvSpPr>
          <p:nvPr/>
        </p:nvSpPr>
        <p:spPr bwMode="auto">
          <a:xfrm>
            <a:off x="1561401" y="1771592"/>
            <a:ext cx="1263487"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虫</a:t>
            </a:r>
            <a:r>
              <a:rPr lang="ja-JP" altLang="en-US" sz="1200" dirty="0"/>
              <a:t>アイコン</a:t>
            </a:r>
            <a:r>
              <a:rPr lang="ja-JP" altLang="en-US" sz="1200" dirty="0" smtClean="0"/>
              <a:t>を</a:t>
            </a:r>
            <a:r>
              <a:rPr lang="ja-JP" altLang="en-US" sz="1200" dirty="0"/>
              <a:t>押</a:t>
            </a:r>
            <a:r>
              <a:rPr lang="ja-JP" altLang="en-US" sz="1200" dirty="0" smtClean="0"/>
              <a:t>す</a:t>
            </a:r>
            <a:endParaRPr lang="en-US" altLang="ja-JP" sz="1200" dirty="0"/>
          </a:p>
        </p:txBody>
      </p:sp>
      <p:sp>
        <p:nvSpPr>
          <p:cNvPr id="24" name="Text Box 9"/>
          <p:cNvSpPr txBox="1">
            <a:spLocks noChangeArrowheads="1"/>
          </p:cNvSpPr>
          <p:nvPr/>
        </p:nvSpPr>
        <p:spPr bwMode="auto">
          <a:xfrm>
            <a:off x="8770896" y="3531325"/>
            <a:ext cx="1037463"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「はい」を押す</a:t>
            </a:r>
            <a:endParaRPr lang="en-US" altLang="ja-JP" sz="1200" dirty="0"/>
          </a:p>
        </p:txBody>
      </p:sp>
    </p:spTree>
    <p:extLst>
      <p:ext uri="{BB962C8B-B14F-4D97-AF65-F5344CB8AC3E}">
        <p14:creationId xmlns:p14="http://schemas.microsoft.com/office/powerpoint/2010/main" val="44574512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456" y="1738664"/>
            <a:ext cx="7992888" cy="4593163"/>
          </a:xfrm>
          <a:prstGeom prst="rect">
            <a:avLst/>
          </a:prstGeom>
        </p:spPr>
      </p:pic>
      <p:sp>
        <p:nvSpPr>
          <p:cNvPr id="2" name="タイトル 1"/>
          <p:cNvSpPr>
            <a:spLocks noGrp="1"/>
          </p:cNvSpPr>
          <p:nvPr>
            <p:ph type="title"/>
          </p:nvPr>
        </p:nvSpPr>
        <p:spPr>
          <a:xfrm>
            <a:off x="1080000" y="923689"/>
            <a:ext cx="9000000" cy="455509"/>
          </a:xfrm>
        </p:spPr>
        <p:txBody>
          <a:bodyPr/>
          <a:lstStyle/>
          <a:p>
            <a:r>
              <a:rPr lang="en-US" altLang="ja-JP" dirty="0"/>
              <a:t>RX</a:t>
            </a:r>
            <a:r>
              <a:rPr lang="ja-JP" altLang="en-US" dirty="0"/>
              <a:t>マイコンデバイスドライバ使用方法</a:t>
            </a:r>
            <a:endParaRPr kumimoji="1" lang="ja-JP" altLang="en-US" dirty="0"/>
          </a:p>
        </p:txBody>
      </p:sp>
      <p:sp>
        <p:nvSpPr>
          <p:cNvPr id="3" name="スライド番号プレースホルダー 2"/>
          <p:cNvSpPr>
            <a:spLocks noGrp="1"/>
          </p:cNvSpPr>
          <p:nvPr>
            <p:ph type="sldNum" sz="quarter" idx="10"/>
          </p:nvPr>
        </p:nvSpPr>
        <p:spPr/>
        <p:txBody>
          <a:bodyPr/>
          <a:lstStyle/>
          <a:p>
            <a:pPr algn="l"/>
            <a:r>
              <a:rPr lang="de-DE" smtClean="0"/>
              <a:t>ページ </a:t>
            </a:r>
            <a:fld id="{3FD030EF-7044-4946-962A-5D7D09BD1B34}" type="slidenum">
              <a:rPr lang="de-DE" smtClean="0"/>
              <a:pPr algn="l"/>
              <a:t>99</a:t>
            </a:fld>
            <a:endParaRPr lang="de-DE" dirty="0"/>
          </a:p>
        </p:txBody>
      </p:sp>
      <p:sp>
        <p:nvSpPr>
          <p:cNvPr id="5" name="Rectangle 6"/>
          <p:cNvSpPr>
            <a:spLocks noChangeArrowheads="1"/>
          </p:cNvSpPr>
          <p:nvPr/>
        </p:nvSpPr>
        <p:spPr bwMode="auto">
          <a:xfrm>
            <a:off x="2423926" y="2407329"/>
            <a:ext cx="224724" cy="181353"/>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6" name="Rectangle 6"/>
          <p:cNvSpPr>
            <a:spLocks noChangeArrowheads="1"/>
          </p:cNvSpPr>
          <p:nvPr/>
        </p:nvSpPr>
        <p:spPr bwMode="auto">
          <a:xfrm>
            <a:off x="7248128" y="2132856"/>
            <a:ext cx="280960" cy="172931"/>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sp>
        <p:nvSpPr>
          <p:cNvPr id="7" name="Rectangle 6"/>
          <p:cNvSpPr>
            <a:spLocks noChangeArrowheads="1"/>
          </p:cNvSpPr>
          <p:nvPr/>
        </p:nvSpPr>
        <p:spPr bwMode="auto">
          <a:xfrm>
            <a:off x="1855776" y="4629564"/>
            <a:ext cx="4672272" cy="743652"/>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eaLnBrk="1" hangingPunct="1">
              <a:lnSpc>
                <a:spcPct val="100000"/>
              </a:lnSpc>
              <a:buClrTx/>
              <a:buFontTx/>
              <a:buNone/>
            </a:pPr>
            <a:endParaRPr lang="ja-JP" altLang="en-US" sz="1600">
              <a:latin typeface="Arial" panose="020B0604020202020204" pitchFamily="34" charset="0"/>
              <a:ea typeface="ＭＳ Ｐゴシック" panose="020B0600070205080204" pitchFamily="50" charset="-128"/>
            </a:endParaRPr>
          </a:p>
        </p:txBody>
      </p:sp>
      <p:cxnSp>
        <p:nvCxnSpPr>
          <p:cNvPr id="9" name="直線矢印コネクタ 8"/>
          <p:cNvCxnSpPr>
            <a:cxnSpLocks noChangeShapeType="1"/>
            <a:stCxn id="5" idx="2"/>
            <a:endCxn id="7" idx="0"/>
          </p:cNvCxnSpPr>
          <p:nvPr/>
        </p:nvCxnSpPr>
        <p:spPr bwMode="auto">
          <a:xfrm>
            <a:off x="2536288" y="2588682"/>
            <a:ext cx="1655624" cy="2040882"/>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直線矢印コネクタ 9"/>
          <p:cNvCxnSpPr>
            <a:cxnSpLocks noChangeShapeType="1"/>
            <a:stCxn id="7" idx="0"/>
            <a:endCxn id="6" idx="2"/>
          </p:cNvCxnSpPr>
          <p:nvPr/>
        </p:nvCxnSpPr>
        <p:spPr bwMode="auto">
          <a:xfrm flipV="1">
            <a:off x="4191912" y="2305787"/>
            <a:ext cx="3196696" cy="2323777"/>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 Box 9"/>
          <p:cNvSpPr txBox="1">
            <a:spLocks noChangeArrowheads="1"/>
          </p:cNvSpPr>
          <p:nvPr/>
        </p:nvSpPr>
        <p:spPr bwMode="auto">
          <a:xfrm>
            <a:off x="1245504" y="2586311"/>
            <a:ext cx="1220544" cy="313932"/>
          </a:xfrm>
          <a:prstGeom prst="rect">
            <a:avLst/>
          </a:prstGeom>
          <a:solidFill>
            <a:schemeClr val="bg1"/>
          </a:solidFill>
          <a:ln w="9525" algn="ctr">
            <a:solidFill>
              <a:schemeClr val="tx1"/>
            </a:solidFill>
            <a:miter lim="800000"/>
            <a:headEnd/>
            <a:tailEnd/>
          </a:ln>
          <a:effectLst/>
        </p:spPr>
        <p:txBody>
          <a:bodyPr wrap="squar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smtClean="0"/>
              <a:t>Restart</a:t>
            </a:r>
            <a:r>
              <a:rPr lang="ja-JP" altLang="en-US" sz="1200" dirty="0" smtClean="0"/>
              <a:t>ボタン</a:t>
            </a:r>
            <a:endParaRPr lang="en-US" altLang="ja-JP" sz="1200" dirty="0"/>
          </a:p>
        </p:txBody>
      </p:sp>
      <p:sp>
        <p:nvSpPr>
          <p:cNvPr id="13" name="Text Box 9"/>
          <p:cNvSpPr txBox="1">
            <a:spLocks noChangeArrowheads="1"/>
          </p:cNvSpPr>
          <p:nvPr/>
        </p:nvSpPr>
        <p:spPr bwMode="auto">
          <a:xfrm>
            <a:off x="6445023" y="5310980"/>
            <a:ext cx="2592376"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en-US" altLang="ja-JP" sz="1200" dirty="0" err="1" smtClean="0"/>
              <a:t>main.c</a:t>
            </a:r>
            <a:r>
              <a:rPr lang="ja-JP" altLang="en-US" sz="1200" dirty="0" smtClean="0"/>
              <a:t>の</a:t>
            </a:r>
            <a:r>
              <a:rPr lang="en-US" altLang="ja-JP" sz="1200" dirty="0" smtClean="0"/>
              <a:t>main()</a:t>
            </a:r>
            <a:r>
              <a:rPr lang="ja-JP" altLang="en-US" sz="1200" dirty="0" smtClean="0"/>
              <a:t>入口でブレークする</a:t>
            </a:r>
            <a:endParaRPr lang="en-US" altLang="ja-JP" sz="1200" dirty="0"/>
          </a:p>
        </p:txBody>
      </p:sp>
      <p:sp>
        <p:nvSpPr>
          <p:cNvPr id="14" name="Text Box 9"/>
          <p:cNvSpPr txBox="1">
            <a:spLocks noChangeArrowheads="1"/>
          </p:cNvSpPr>
          <p:nvPr/>
        </p:nvSpPr>
        <p:spPr bwMode="auto">
          <a:xfrm>
            <a:off x="7388608" y="1812122"/>
            <a:ext cx="889987" cy="313932"/>
          </a:xfrm>
          <a:prstGeom prst="rect">
            <a:avLst/>
          </a:prstGeom>
          <a:solidFill>
            <a:schemeClr val="bg1"/>
          </a:solidFill>
          <a:ln w="9525" algn="ctr">
            <a:solidFill>
              <a:schemeClr val="tx1"/>
            </a:solidFill>
            <a:miter lim="800000"/>
            <a:headEnd/>
            <a:tailEnd/>
          </a:ln>
          <a:effectLst/>
        </p:spPr>
        <p:txBody>
          <a:bodyPr wrap="none">
            <a:spAutoFit/>
          </a:bodyPr>
          <a:lstStyle>
            <a:lvl1pPr>
              <a:lnSpc>
                <a:spcPct val="120000"/>
              </a:lnSpc>
              <a:buClr>
                <a:schemeClr val="folHlink"/>
              </a:buClr>
              <a:buFont typeface="Wingdings" panose="05000000000000000000" pitchFamily="2" charset="2"/>
              <a:buChar char="n"/>
              <a:defRPr kumimoji="1" sz="2000">
                <a:solidFill>
                  <a:schemeClr val="tx1"/>
                </a:solidFill>
                <a:latin typeface="Verdana" panose="020B0604030504040204" pitchFamily="34" charset="0"/>
                <a:ea typeface="HGP創英角ｺﾞｼｯｸUB" panose="020B0900000000000000" pitchFamily="50" charset="-128"/>
              </a:defRPr>
            </a:lvl1pPr>
            <a:lvl2pPr marL="742950" indent="-285750">
              <a:lnSpc>
                <a:spcPct val="120000"/>
              </a:lnSpc>
              <a:buClr>
                <a:schemeClr val="folHlink"/>
              </a:buClr>
              <a:buFont typeface="Wingdings" panose="05000000000000000000" pitchFamily="2" charset="2"/>
              <a:buChar char="l"/>
              <a:defRPr kumimoji="1">
                <a:solidFill>
                  <a:schemeClr val="tx1"/>
                </a:solidFill>
                <a:latin typeface="Verdana" panose="020B0604030504040204" pitchFamily="34" charset="0"/>
                <a:ea typeface="HGP創英角ｺﾞｼｯｸUB" panose="020B0900000000000000" pitchFamily="50" charset="-128"/>
              </a:defRPr>
            </a:lvl2pPr>
            <a:lvl3pPr marL="11430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3pPr>
            <a:lvl4pPr marL="1600200" indent="-228600">
              <a:lnSpc>
                <a:spcPct val="120000"/>
              </a:lnSpc>
              <a:buChar char="–"/>
              <a:defRPr kumimoji="1">
                <a:solidFill>
                  <a:schemeClr val="tx1"/>
                </a:solidFill>
                <a:latin typeface="Verdana" panose="020B0604030504040204" pitchFamily="34" charset="0"/>
                <a:ea typeface="HGP創英角ｺﾞｼｯｸUB" panose="020B0900000000000000" pitchFamily="50" charset="-128"/>
              </a:defRPr>
            </a:lvl4pPr>
            <a:lvl5pPr marL="2057400" indent="-228600">
              <a:lnSpc>
                <a:spcPct val="120000"/>
              </a:lnSpc>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buFont typeface="Arial" panose="020B0604020202020204" pitchFamily="34" charset="0"/>
              <a:buChar char="–"/>
              <a:defRPr kumimoji="1">
                <a:solidFill>
                  <a:schemeClr val="tx1"/>
                </a:solidFill>
                <a:latin typeface="Verdana" panose="020B0604030504040204" pitchFamily="34" charset="0"/>
                <a:ea typeface="HGP創英角ｺﾞｼｯｸUB" panose="020B0900000000000000" pitchFamily="50" charset="-128"/>
              </a:defRPr>
            </a:lvl9pPr>
          </a:lstStyle>
          <a:p>
            <a:pPr>
              <a:buNone/>
            </a:pPr>
            <a:r>
              <a:rPr lang="ja-JP" altLang="en-US" sz="1200" dirty="0" smtClean="0"/>
              <a:t>再開ボタン</a:t>
            </a:r>
            <a:endParaRPr lang="en-US" altLang="ja-JP" sz="1200" dirty="0"/>
          </a:p>
        </p:txBody>
      </p:sp>
    </p:spTree>
    <p:extLst>
      <p:ext uri="{BB962C8B-B14F-4D97-AF65-F5344CB8AC3E}">
        <p14:creationId xmlns:p14="http://schemas.microsoft.com/office/powerpoint/2010/main" val="1055822857"/>
      </p:ext>
    </p:extLst>
  </p:cSld>
  <p:clrMapOvr>
    <a:masterClrMapping/>
  </p:clrMapOvr>
  <p:timing>
    <p:tnLst>
      <p:par>
        <p:cTn id="1" dur="indefinite" restart="never" nodeType="tmRoot"/>
      </p:par>
    </p:tnLst>
  </p:timing>
</p:sld>
</file>

<file path=ppt/theme/theme1.xml><?xml version="1.0" encoding="utf-8"?>
<a:theme xmlns:a="http://schemas.openxmlformats.org/drawingml/2006/main" name="Renesas 2015">
  <a:themeElements>
    <a:clrScheme name="Renesas_colors">
      <a:dk1>
        <a:srgbClr val="3C3C3B"/>
      </a:dk1>
      <a:lt1>
        <a:sysClr val="window" lastClr="FFFFFF"/>
      </a:lt1>
      <a:dk2>
        <a:srgbClr val="06418C"/>
      </a:dk2>
      <a:lt2>
        <a:srgbClr val="F2F2F2"/>
      </a:lt2>
      <a:accent1>
        <a:srgbClr val="4471A9"/>
      </a:accent1>
      <a:accent2>
        <a:srgbClr val="D70000"/>
      </a:accent2>
      <a:accent3>
        <a:srgbClr val="FFC800"/>
      </a:accent3>
      <a:accent4>
        <a:srgbClr val="669933"/>
      </a:accent4>
      <a:accent5>
        <a:srgbClr val="993399"/>
      </a:accent5>
      <a:accent6>
        <a:srgbClr val="9D9D9D"/>
      </a:accent6>
      <a:hlink>
        <a:srgbClr val="06418C"/>
      </a:hlink>
      <a:folHlink>
        <a:srgbClr val="993399"/>
      </a:folHlink>
    </a:clrScheme>
    <a:fontScheme name="Renesas_Japanese_Fonts">
      <a:majorFont>
        <a:latin typeface="Meiryo"/>
        <a:ea typeface=""/>
        <a:cs typeface=""/>
      </a:majorFont>
      <a:minorFont>
        <a:latin typeface="Meiryo"/>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ntative_Renesas_PPT_for_CC_16_9__2015_08.pptx" id="{5603F6B3-4C6E-4E92-8ECA-4417D8F4684A}" vid="{E94785EC-3B00-43E5-8E8D-4E15F8F78F85}"/>
    </a:ext>
  </a:extLst>
</a:theme>
</file>

<file path=ppt/theme/theme2.xml><?xml version="1.0" encoding="utf-8"?>
<a:theme xmlns:a="http://schemas.openxmlformats.org/drawingml/2006/main" name="Renesas 2015_confidential">
  <a:themeElements>
    <a:clrScheme name="Renesas_colors">
      <a:dk1>
        <a:srgbClr val="3C3C3B"/>
      </a:dk1>
      <a:lt1>
        <a:sysClr val="window" lastClr="FFFFFF"/>
      </a:lt1>
      <a:dk2>
        <a:srgbClr val="06418C"/>
      </a:dk2>
      <a:lt2>
        <a:srgbClr val="F2F2F2"/>
      </a:lt2>
      <a:accent1>
        <a:srgbClr val="4471A9"/>
      </a:accent1>
      <a:accent2>
        <a:srgbClr val="D70000"/>
      </a:accent2>
      <a:accent3>
        <a:srgbClr val="FFC800"/>
      </a:accent3>
      <a:accent4>
        <a:srgbClr val="669933"/>
      </a:accent4>
      <a:accent5>
        <a:srgbClr val="993399"/>
      </a:accent5>
      <a:accent6>
        <a:srgbClr val="9D9D9D"/>
      </a:accent6>
      <a:hlink>
        <a:srgbClr val="06418C"/>
      </a:hlink>
      <a:folHlink>
        <a:srgbClr val="993399"/>
      </a:folHlink>
    </a:clrScheme>
    <a:fontScheme name="Renesas_fonts">
      <a:majorFont>
        <a:latin typeface="Arial Narrow"/>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ntative_Renesas_PPT_for_CC_16_9__2015_08.pptx" id="{5603F6B3-4C6E-4E92-8ECA-4417D8F4684A}" vid="{E94785EC-3B00-43E5-8E8D-4E15F8F78F85}"/>
    </a:ext>
  </a:extLst>
</a:theme>
</file>

<file path=ppt/theme/theme3.xml><?xml version="1.0" encoding="utf-8"?>
<a:theme xmlns:a="http://schemas.openxmlformats.org/drawingml/2006/main" name="151229_Renesas_Templates_16_9_EN">
  <a:themeElements>
    <a:clrScheme name="Renesas_colors">
      <a:dk1>
        <a:srgbClr val="3C3C3B"/>
      </a:dk1>
      <a:lt1>
        <a:sysClr val="window" lastClr="FFFFFF"/>
      </a:lt1>
      <a:dk2>
        <a:srgbClr val="06418C"/>
      </a:dk2>
      <a:lt2>
        <a:srgbClr val="F2F2F2"/>
      </a:lt2>
      <a:accent1>
        <a:srgbClr val="4471A9"/>
      </a:accent1>
      <a:accent2>
        <a:srgbClr val="D70000"/>
      </a:accent2>
      <a:accent3>
        <a:srgbClr val="FFC800"/>
      </a:accent3>
      <a:accent4>
        <a:srgbClr val="669933"/>
      </a:accent4>
      <a:accent5>
        <a:srgbClr val="993399"/>
      </a:accent5>
      <a:accent6>
        <a:srgbClr val="9D9D9D"/>
      </a:accent6>
      <a:hlink>
        <a:srgbClr val="06418C"/>
      </a:hlink>
      <a:folHlink>
        <a:srgbClr val="993399"/>
      </a:folHlink>
    </a:clrScheme>
    <a:fontScheme name="ユーザー定義 1">
      <a:majorFont>
        <a:latin typeface="Arial Narrow"/>
        <a:ea typeface="メイリオ"/>
        <a:cs typeface=""/>
      </a:majorFont>
      <a:minorFont>
        <a:latin typeface="Arial"/>
        <a:ea typeface="メイリオ"/>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enesas_PPT_J_UPDATE_1221.pptx" id="{6CC8F5DC-11D5-4CF8-9F7F-932942972CBE}" vid="{DB68DDB6-49BC-424D-AF36-42195B6C21B9}"/>
    </a:ext>
  </a:extLst>
</a:theme>
</file>

<file path=ppt/theme/theme4.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Tentative_Renesas_PPT_for_CC_16_9__2015_08</Template>
  <TotalTime>0</TotalTime>
  <Words>11672</Words>
  <Application>Microsoft Office PowerPoint</Application>
  <PresentationFormat>ワイド画面</PresentationFormat>
  <Paragraphs>2710</Paragraphs>
  <Slides>227</Slides>
  <Notes>0</Notes>
  <HiddenSlides>0</HiddenSlides>
  <MMClips>0</MMClips>
  <ScaleCrop>false</ScaleCrop>
  <HeadingPairs>
    <vt:vector size="6" baseType="variant">
      <vt:variant>
        <vt:lpstr>使用されているフォント</vt:lpstr>
      </vt:variant>
      <vt:variant>
        <vt:i4>14</vt:i4>
      </vt:variant>
      <vt:variant>
        <vt:lpstr>テーマ</vt:lpstr>
      </vt:variant>
      <vt:variant>
        <vt:i4>3</vt:i4>
      </vt:variant>
      <vt:variant>
        <vt:lpstr>スライド タイトル</vt:lpstr>
      </vt:variant>
      <vt:variant>
        <vt:i4>227</vt:i4>
      </vt:variant>
    </vt:vector>
  </HeadingPairs>
  <TitlesOfParts>
    <vt:vector size="244" baseType="lpstr">
      <vt:lpstr>HGP創英角ｺﾞｼｯｸUB</vt:lpstr>
      <vt:lpstr>Meiryo UI</vt:lpstr>
      <vt:lpstr>ＭＳ Ｐゴシック</vt:lpstr>
      <vt:lpstr>ＭＳ ゴシック</vt:lpstr>
      <vt:lpstr>ＭＳ 明朝</vt:lpstr>
      <vt:lpstr>Meiryo</vt:lpstr>
      <vt:lpstr>Meiryo</vt:lpstr>
      <vt:lpstr>Arial</vt:lpstr>
      <vt:lpstr>Arial Narrow</vt:lpstr>
      <vt:lpstr>Calibri</vt:lpstr>
      <vt:lpstr>Symbol</vt:lpstr>
      <vt:lpstr>Times New Roman</vt:lpstr>
      <vt:lpstr>Verdana</vt:lpstr>
      <vt:lpstr>Wingdings</vt:lpstr>
      <vt:lpstr>Renesas 2015</vt:lpstr>
      <vt:lpstr>Renesas 2015_confidential</vt:lpstr>
      <vt:lpstr>151229_Renesas_Templates_16_9_EN</vt:lpstr>
      <vt:lpstr>PowerPoint プレゼンテーション</vt:lpstr>
      <vt:lpstr>PowerPoint プレゼンテーション</vt:lpstr>
      <vt:lpstr>目次</vt:lpstr>
      <vt:lpstr>目次</vt:lpstr>
      <vt:lpstr>目次</vt:lpstr>
      <vt:lpstr>目次</vt:lpstr>
      <vt:lpstr>目次</vt:lpstr>
      <vt:lpstr>目次</vt:lpstr>
      <vt:lpstr>目次</vt:lpstr>
      <vt:lpstr>PowerPoint プレゼンテーション</vt:lpstr>
      <vt:lpstr>インターネットとは？</vt:lpstr>
      <vt:lpstr>インターネットの歴史と少し先の未来</vt:lpstr>
      <vt:lpstr>インターネットの歴史と少し先の未来</vt:lpstr>
      <vt:lpstr>インターネットの歴史と少し先の未来</vt:lpstr>
      <vt:lpstr>インターネット対応実製品の仕組み</vt:lpstr>
      <vt:lpstr>インターネット対応実製品の仕組み</vt:lpstr>
      <vt:lpstr>今回の研修では？</vt:lpstr>
      <vt:lpstr>今回の研修では？</vt:lpstr>
      <vt:lpstr>PowerPoint プレゼンテーション</vt:lpstr>
      <vt:lpstr>Amazon Web Services</vt:lpstr>
      <vt:lpstr>ルネサスのターゲット</vt:lpstr>
      <vt:lpstr>導入事例</vt:lpstr>
      <vt:lpstr>導入事例</vt:lpstr>
      <vt:lpstr>まとめ</vt:lpstr>
      <vt:lpstr>PowerPoint プレゼンテーション</vt:lpstr>
      <vt:lpstr>Amazon FreeRTOSとは？</vt:lpstr>
      <vt:lpstr>Amazon FreeRTOSとは？</vt:lpstr>
      <vt:lpstr>Amazon FreeRTOSの構造</vt:lpstr>
      <vt:lpstr>まとめ</vt:lpstr>
      <vt:lpstr>PowerPoint プレゼンテーション</vt:lpstr>
      <vt:lpstr>RX65N Amazon FreeRTOS対応ボード</vt:lpstr>
      <vt:lpstr>RX65N Amazon FreeRTOS対応ボードデモ </vt:lpstr>
      <vt:lpstr>5～10年後を見越して仕込みを進めている技術</vt:lpstr>
      <vt:lpstr>IoTを支える裏方側の技術：セキュリティ</vt:lpstr>
      <vt:lpstr>RX65N / Amazon FreeRTOS 実製品事例</vt:lpstr>
      <vt:lpstr>第1章 おわりに</vt:lpstr>
      <vt:lpstr>PowerPoint プレゼンテーション</vt:lpstr>
      <vt:lpstr>RXファミリ 製品ラインナップ</vt:lpstr>
      <vt:lpstr>システム構成：ハードウェア</vt:lpstr>
      <vt:lpstr>システム構成：ソフトウェア</vt:lpstr>
      <vt:lpstr>情報収集ガイド</vt:lpstr>
      <vt:lpstr>情報収集ガイド：マイコン製品 (③のRXファミリを押したところ)</vt:lpstr>
      <vt:lpstr>情報収集ガイド：マイコン製品 (③のRXファミリを押したところ)</vt:lpstr>
      <vt:lpstr>情報収集ガイド：開発環境 (④の開発環境を押したところ)</vt:lpstr>
      <vt:lpstr>情報収集ガイド：開発環境：ソフトウェア</vt:lpstr>
      <vt:lpstr>情報収集ガイド：開発環境：ボード&amp;キット</vt:lpstr>
      <vt:lpstr>情報収集ガイド：開発環境：開発ツール</vt:lpstr>
      <vt:lpstr>情報収集ガイド：開発環境：ソフトウェア RX Driver Package</vt:lpstr>
      <vt:lpstr>情報収集ガイド：開発環境：ソフトウェア 組み込み用TCP/IP M3S-T4-Tiny</vt:lpstr>
      <vt:lpstr>他社ネットワーク関連ツール紹介</vt:lpstr>
      <vt:lpstr>他社ネットワーク関連ツール紹介</vt:lpstr>
      <vt:lpstr>他社ネットワーク関連ツール紹介</vt:lpstr>
      <vt:lpstr>PowerPoint プレゼンテーション</vt:lpstr>
      <vt:lpstr>はじめに</vt:lpstr>
      <vt:lpstr>実機環境の確認</vt:lpstr>
      <vt:lpstr>TCP/IPの組み立て済みサンプルの動作確認</vt:lpstr>
      <vt:lpstr>TCP/IPの組み立て済みサンプルの動作確認</vt:lpstr>
      <vt:lpstr>TCP/IPの組み立て済みサンプルの動作確認</vt:lpstr>
      <vt:lpstr>TCP/IPの組み立て済みサンプルの動作確認</vt:lpstr>
      <vt:lpstr>TCP/IPの組み立て済みサンプルの動作確認</vt:lpstr>
      <vt:lpstr>TCP/IPの組み立て済みサンプルの動作確認</vt:lpstr>
      <vt:lpstr>TCP/IPの組み立て済みサンプルの動作確認</vt:lpstr>
      <vt:lpstr>TCP/IPの組み立て済みサンプルの動作確認</vt:lpstr>
      <vt:lpstr>TCP/IPの組み立て済みサンプルの動作確認</vt:lpstr>
      <vt:lpstr>TCP/IPの組み立て済みサンプルの動作確認</vt:lpstr>
      <vt:lpstr>TCP/IPの組み立て済みサンプルの動作確認</vt:lpstr>
      <vt:lpstr>TCP/IPの組み立て済みサンプルの動作確認</vt:lpstr>
      <vt:lpstr>TCP/IPの組み立て済みサンプルの動作確認</vt:lpstr>
      <vt:lpstr>TCP/IPの組み立て済みサンプルの動作確認</vt:lpstr>
      <vt:lpstr>TCP/IPの組み立て済みサンプルの動作確認</vt:lpstr>
      <vt:lpstr>TCP/IPの組み立て済みサンプルの動作確認</vt:lpstr>
      <vt:lpstr>TCP/IPの組み立て済みサンプルの動作確認</vt:lpstr>
      <vt:lpstr>TCP/IPの組み立て済みサンプルの動作確認</vt:lpstr>
      <vt:lpstr>TCP/IPの組み立て済みサンプルの動作確認</vt:lpstr>
      <vt:lpstr>RXマイコンデバイスドライバ使用方法</vt:lpstr>
      <vt:lpstr>RXマイコンデバイスドライバ使用方法</vt:lpstr>
      <vt:lpstr>RXマイコンデバイスドライバ使用方法</vt:lpstr>
      <vt:lpstr>RXマイコンデバイスドライバ使用方法</vt:lpstr>
      <vt:lpstr>RXマイコンデバイスドライバ使用方法</vt:lpstr>
      <vt:lpstr>RXマイコンデバイスドライバ使用方法</vt:lpstr>
      <vt:lpstr>RXマイコンデバイスドライバ使用方法</vt:lpstr>
      <vt:lpstr>RXマイコンデバイスドライバ使用方法</vt:lpstr>
      <vt:lpstr>RXマイコンデバイスドライバ使用方法</vt:lpstr>
      <vt:lpstr>RXマイコンデバイスドライバ使用方法</vt:lpstr>
      <vt:lpstr>RXマイコンデバイスドライバ使用方法</vt:lpstr>
      <vt:lpstr>RXマイコンデバイスドライバ使用方法</vt:lpstr>
      <vt:lpstr>RXマイコンデバイスドライバ使用方法</vt:lpstr>
      <vt:lpstr>RXマイコンデバイスドライバ使用方法</vt:lpstr>
      <vt:lpstr>RXマイコンデバイスドライバ使用方法</vt:lpstr>
      <vt:lpstr>RXマイコンデバイスドライバ使用方法</vt:lpstr>
      <vt:lpstr>RXマイコンデバイスドライバ使用方法</vt:lpstr>
      <vt:lpstr>RXマイコンデバイスドライバ使用方法</vt:lpstr>
      <vt:lpstr>RXマイコンデバイスドライバ使用方法</vt:lpstr>
      <vt:lpstr>RXマイコンデバイスドライバ使用方法</vt:lpstr>
      <vt:lpstr>RXマイコンデバイスドライバ使用方法</vt:lpstr>
      <vt:lpstr>RXマイコンデバイスドライバ使用方法</vt:lpstr>
      <vt:lpstr>RXマイコンデバイスドライバ使用方法</vt:lpstr>
      <vt:lpstr>RXマイコンデバイスドライバ使用方法</vt:lpstr>
      <vt:lpstr>RXマイコンデバイスドライバ使用方法</vt:lpstr>
      <vt:lpstr>RXマイコンデバイスドライバ使用方法</vt:lpstr>
      <vt:lpstr>RXマイコンデバイスドライバ使用方法</vt:lpstr>
      <vt:lpstr>RXマイコンデバイスドライバ使用方法</vt:lpstr>
      <vt:lpstr>RXマイコンデバイスドライバ使用方法</vt:lpstr>
      <vt:lpstr>TCP/IPの組み込み方法と動作確認</vt:lpstr>
      <vt:lpstr>TCP/IPの組み込み方法と動作確認</vt:lpstr>
      <vt:lpstr>TCP/IPの組み込み方法と動作確認</vt:lpstr>
      <vt:lpstr>TCP/IPの組み込み方法と動作確認</vt:lpstr>
      <vt:lpstr>TCP/IPの組み込み方法と動作確認</vt:lpstr>
      <vt:lpstr>TCP/IPの組み込み方法と動作確認</vt:lpstr>
      <vt:lpstr>TCP/IPの組み込み方法と動作確認</vt:lpstr>
      <vt:lpstr>TCP/IPの組み込み方法と動作確認</vt:lpstr>
      <vt:lpstr>TCP/IPの組み込み方法と動作確認</vt:lpstr>
      <vt:lpstr>TCP/IPの組み込み方法と動作確認</vt:lpstr>
      <vt:lpstr>TCP/IPの組み込み方法と動作確認</vt:lpstr>
      <vt:lpstr>TCP/IPの組み込み方法と動作確認</vt:lpstr>
      <vt:lpstr>TCP/IPの組み込み方法と動作確認</vt:lpstr>
      <vt:lpstr>RXマイコンデバイスドライバ使用方法</vt:lpstr>
      <vt:lpstr>SCI(UART)の組込み方法と動作確認</vt:lpstr>
      <vt:lpstr>SCI(UART)の組込み方法と動作確認</vt:lpstr>
      <vt:lpstr>SCI(UART)の組込み方法と動作確認</vt:lpstr>
      <vt:lpstr>SCI(UART)の組込み方法と動作確認</vt:lpstr>
      <vt:lpstr>SCI(UART)の組込み方法と動作確認</vt:lpstr>
      <vt:lpstr>SCI(UART)の組込み方法と動作確認</vt:lpstr>
      <vt:lpstr>SCI(UART)の組込み方法と動作確認</vt:lpstr>
      <vt:lpstr>SCI(UART)の組込み方法と動作確認</vt:lpstr>
      <vt:lpstr>SCI(UART)の組込み方法と動作確認</vt:lpstr>
      <vt:lpstr>SCI(UART)の組込み方法と動作確認</vt:lpstr>
      <vt:lpstr>SCI(UART)の組込み方法と動作確認</vt:lpstr>
      <vt:lpstr>SCI(UART)の組込み方法と動作確認</vt:lpstr>
      <vt:lpstr>SCI(UART)の組込み方法と動作確認</vt:lpstr>
      <vt:lpstr>SCI(UART)の組込み方法と動作確認</vt:lpstr>
      <vt:lpstr>SCI(UART)の組込み方法と動作確認</vt:lpstr>
      <vt:lpstr>SCI(UART)の組込み方法と動作確認</vt:lpstr>
      <vt:lpstr>SCI(UART)の組込み方法と動作確認</vt:lpstr>
      <vt:lpstr>Wiresharkの動作確認</vt:lpstr>
      <vt:lpstr>Wiresharkの動作確認</vt:lpstr>
      <vt:lpstr>Wiresharkの動作確認</vt:lpstr>
      <vt:lpstr>Wiresharkの動作確認</vt:lpstr>
      <vt:lpstr>PowerPoint プレゼンテーション</vt:lpstr>
      <vt:lpstr>インターネットのイメージ</vt:lpstr>
      <vt:lpstr>TCP/IPパケット構造</vt:lpstr>
      <vt:lpstr>Ethernetヘッダの構造</vt:lpstr>
      <vt:lpstr>Organizationally Unique Identifier</vt:lpstr>
      <vt:lpstr>Organizationally Unique Identifier</vt:lpstr>
      <vt:lpstr>MACアドレスの入手方法①： IEEEから購入</vt:lpstr>
      <vt:lpstr>MACアドレスの入手方法②： MACアドレス入りEEPROM購入</vt:lpstr>
      <vt:lpstr>IPヘッダの構造</vt:lpstr>
      <vt:lpstr>グローバルIPアドレス/ローカルIPアドレス</vt:lpstr>
      <vt:lpstr>グローバルIPアドレス/ローカルIPアドレス</vt:lpstr>
      <vt:lpstr>グローバルIPアドレス/ローカルIPアドレス</vt:lpstr>
      <vt:lpstr>ARP(Address Resolution Protocol)</vt:lpstr>
      <vt:lpstr>ARP(Address Resolution Protocol)</vt:lpstr>
      <vt:lpstr>ARP(Address Resolution Protocol)</vt:lpstr>
      <vt:lpstr>ARP(Address Resolution Protocol)</vt:lpstr>
      <vt:lpstr>ARP(Address Resolution Protocol)</vt:lpstr>
      <vt:lpstr>TCPヘッダの構造</vt:lpstr>
      <vt:lpstr>TCPの主要機能</vt:lpstr>
      <vt:lpstr>状態遷移</vt:lpstr>
      <vt:lpstr>状態遷移: 3wayハンドシェイク</vt:lpstr>
      <vt:lpstr>状態遷移: 切断シーケンス</vt:lpstr>
      <vt:lpstr>データ保証</vt:lpstr>
      <vt:lpstr>フロー制御</vt:lpstr>
      <vt:lpstr>UDPヘッダの構造</vt:lpstr>
      <vt:lpstr>PowerPoint プレゼンテーション</vt:lpstr>
      <vt:lpstr>Ethernetフレームの構造</vt:lpstr>
      <vt:lpstr>PowerPoint プレゼンテーション</vt:lpstr>
      <vt:lpstr>RXマイコンとPHYチップとの接続例</vt:lpstr>
      <vt:lpstr>RXマイコン内蔵Etherコントローラの仕組み</vt:lpstr>
      <vt:lpstr>RXマイコン内蔵Etherコントローラの仕組み</vt:lpstr>
      <vt:lpstr>PowerPoint プレゼンテーション</vt:lpstr>
      <vt:lpstr>PowerPoint プレゼンテーション</vt:lpstr>
      <vt:lpstr>PowerPoint プレゼンテーション</vt:lpstr>
      <vt:lpstr>RXマイコン内蔵Etherコントローラの仕組み</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TCP/IP関連モジュールの依存関係整理</vt:lpstr>
      <vt:lpstr>TCP/IPのマニュアルの対象範囲</vt:lpstr>
      <vt:lpstr>TCP/IPの基本動作を理解する</vt:lpstr>
      <vt:lpstr>TCP/IPの基本動作を理解する</vt:lpstr>
      <vt:lpstr>通信のパターン① ブロッキングコール</vt:lpstr>
      <vt:lpstr>通信のパターン② ノンブロッキングコール</vt:lpstr>
      <vt:lpstr>通信端点の概念</vt:lpstr>
      <vt:lpstr>通信端点の概念 通信端点IDルール①：通信端点はconfig_tcpudp.c で設定可能</vt:lpstr>
      <vt:lpstr>通信端点の概念 通信端点IDルール②：通信端点IDはAPIの第一引数で指定可能</vt:lpstr>
      <vt:lpstr>通信端点の概念 通信端点IDルール③：通信プログラムは通信端点ID毎のイベントに対しコールバックルーチンを呼び出す</vt:lpstr>
      <vt:lpstr>通信端点の概念 実際の設定値: スマートコンフィグレータが出力した設定値</vt:lpstr>
      <vt:lpstr>受付口の概念</vt:lpstr>
      <vt:lpstr>通信端点の概念 実際の設定値: スマートコンフィグレータが出力した設定値</vt:lpstr>
      <vt:lpstr>ブロッキングコール tcp_acp_cep() TCP接続待ち受け</vt:lpstr>
      <vt:lpstr>ブロッキングコール tcp_acp_cep() TCP接続待ち受け</vt:lpstr>
      <vt:lpstr>ブロッキングコール tcp_acp_cep() TCP接続待ち受け</vt:lpstr>
      <vt:lpstr>ブロッキングコール tcp_acp_cep() TCP接続待ち受け</vt:lpstr>
      <vt:lpstr>ブロッキングコール tcp_acp_cep() TCP接続待ち受け</vt:lpstr>
      <vt:lpstr>ブロッキングコール tcp_acp_cep() TCP接続待ち受け</vt:lpstr>
      <vt:lpstr>ブロッキングコール tcp_rcv_dat() TCP受信</vt:lpstr>
      <vt:lpstr>ブロッキングコール tcp_rcv_dat() TCP受信</vt:lpstr>
      <vt:lpstr>ブロッキングコール tcp_rcv_dat() TCP受信</vt:lpstr>
      <vt:lpstr>ブロッキングコール tcp_snd_dat() TCP送信</vt:lpstr>
      <vt:lpstr>ブロッキングコール tcp_snd_dat() TCP送信</vt:lpstr>
      <vt:lpstr>ブロッキングコール tcp_cls_cep() TCP切断</vt:lpstr>
      <vt:lpstr>ブロッキングコール tcp_cls_cep() TCP切断</vt:lpstr>
      <vt:lpstr>ブロッキングコール tcp_cls_cep() TCP切断</vt:lpstr>
      <vt:lpstr>ノンブロッキングコール</vt:lpstr>
      <vt:lpstr>ノンブロッキングコール</vt:lpstr>
      <vt:lpstr>ノンブロッキングコール</vt:lpstr>
      <vt:lpstr>ノンブロッキングコール</vt:lpstr>
      <vt:lpstr>ノンブロッキングコール</vt:lpstr>
      <vt:lpstr>ノンブロッキングコール</vt:lpstr>
      <vt:lpstr>ノンブロッキングコール</vt:lpstr>
      <vt:lpstr>ノンブロッキングコール: 解答</vt:lpstr>
      <vt:lpstr>簡易telnetサーバの作成</vt:lpstr>
      <vt:lpstr>簡易telnetサーバの作成</vt:lpstr>
      <vt:lpstr>簡易telnetサーバの作成</vt:lpstr>
      <vt:lpstr>簡易telnetサーバの作成</vt:lpstr>
      <vt:lpstr>簡易telnetサーバの作成</vt:lpstr>
      <vt:lpstr>PowerPoint プレゼンテーション</vt:lpstr>
      <vt:lpstr>通信速度性能比較</vt:lpstr>
      <vt:lpstr>TCP/IP内部のソースコードレベルデバッグの手法</vt:lpstr>
      <vt:lpstr>TCP/IP内部のソースコードレベルデバッグの手法</vt:lpstr>
      <vt:lpstr>TCP/IP内部のソースコードレベルデバッグの手法</vt:lpstr>
      <vt:lpstr>TCP/IP内部のソースコードレベルデバッグの手法</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2015-09-22T17:46:14Z</dcterms:created>
  <dcterms:modified xsi:type="dcterms:W3CDTF">2019-12-01T15:54:38Z</dcterms:modified>
</cp:coreProperties>
</file>