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6" r:id="rId1"/>
  </p:sldMasterIdLst>
  <p:notesMasterIdLst>
    <p:notesMasterId r:id="rId6"/>
  </p:notesMasterIdLst>
  <p:sldIdLst>
    <p:sldId id="396" r:id="rId2"/>
    <p:sldId id="394" r:id="rId3"/>
    <p:sldId id="395" r:id="rId4"/>
    <p:sldId id="39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976" userDrawn="1">
          <p15:clr>
            <a:srgbClr val="A4A3A4"/>
          </p15:clr>
        </p15:guide>
        <p15:guide id="3" orient="horz" pos="2472" userDrawn="1">
          <p15:clr>
            <a:srgbClr val="A4A3A4"/>
          </p15:clr>
        </p15:guide>
        <p15:guide id="4" orient="horz" pos="13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80" autoAdjust="0"/>
  </p:normalViewPr>
  <p:slideViewPr>
    <p:cSldViewPr showGuides="1">
      <p:cViewPr varScale="1">
        <p:scale>
          <a:sx n="94" d="100"/>
          <a:sy n="94" d="100"/>
        </p:scale>
        <p:origin x="90" y="1236"/>
      </p:cViewPr>
      <p:guideLst>
        <p:guide orient="horz"/>
        <p:guide pos="3976"/>
        <p:guide orient="horz" pos="2472"/>
        <p:guide orient="horz" pos="1389"/>
      </p:guideLst>
    </p:cSldViewPr>
  </p:slideViewPr>
  <p:outlineViewPr>
    <p:cViewPr>
      <p:scale>
        <a:sx n="33" d="100"/>
        <a:sy n="33" d="100"/>
      </p:scale>
      <p:origin x="0" y="-179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7C3E4-834A-4FDE-8876-3ED4986C368E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5D16B-934A-4DDA-AA9D-F9317AC24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2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4"/>
          </p:nvPr>
        </p:nvSpPr>
        <p:spPr>
          <a:xfrm>
            <a:off x="468000" y="0"/>
            <a:ext cx="11253600" cy="6156000"/>
          </a:xfrm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-1"/>
            <a:ext cx="5040000" cy="2592000"/>
          </a:xfrm>
          <a:solidFill>
            <a:schemeClr val="tx2"/>
          </a:solidFill>
        </p:spPr>
        <p:txBody>
          <a:bodyPr lIns="252000" tIns="252000" rIns="252000" bIns="252000" anchor="b" anchorCtr="0"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2000" b="1" cap="all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Textmasterformat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080000" y="2700000"/>
            <a:ext cx="5040000" cy="609737"/>
          </a:xfrm>
          <a:solidFill>
            <a:srgbClr val="9D9D9D"/>
          </a:solidFill>
        </p:spPr>
        <p:txBody>
          <a:bodyPr lIns="252000" tIns="180000" rIns="180000" bIns="180000" anchor="t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600" b="0" cap="none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1772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1080000" y="1692000"/>
            <a:ext cx="5220000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  <p:sp>
        <p:nvSpPr>
          <p:cNvPr id="24" name="Diagrammplatzhalter 8"/>
          <p:cNvSpPr>
            <a:spLocks noGrp="1"/>
          </p:cNvSpPr>
          <p:nvPr>
            <p:ph type="chart" sz="quarter" idx="17"/>
          </p:nvPr>
        </p:nvSpPr>
        <p:spPr>
          <a:xfrm>
            <a:off x="6480000" y="1692000"/>
            <a:ext cx="5220000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9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r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1080000" y="1692000"/>
            <a:ext cx="8100000" cy="406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2340000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40299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rge + Cap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de-DE" dirty="0" smtClean="0"/>
              <a:t>Page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4"/>
          </p:nvPr>
        </p:nvSpPr>
        <p:spPr>
          <a:xfrm flipH="1">
            <a:off x="480000" y="5940000"/>
            <a:ext cx="11232000" cy="258532"/>
          </a:xfrm>
        </p:spPr>
        <p:txBody>
          <a:bodyPr wrap="square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6"/>
          </p:nvPr>
        </p:nvSpPr>
        <p:spPr>
          <a:xfrm>
            <a:off x="479425" y="539750"/>
            <a:ext cx="11232575" cy="533752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en-GB" dirty="0"/>
          </a:p>
        </p:txBody>
      </p:sp>
    </p:spTree>
    <p:extLst>
      <p:ext uri="{BB962C8B-B14F-4D97-AF65-F5344CB8AC3E}">
        <p14:creationId xmlns:p14="http://schemas.microsoft.com/office/powerpoint/2010/main" val="42446779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mplatzhalter 8"/>
          <p:cNvSpPr>
            <a:spLocks noGrp="1"/>
          </p:cNvSpPr>
          <p:nvPr>
            <p:ph type="chart" sz="quarter" idx="16"/>
          </p:nvPr>
        </p:nvSpPr>
        <p:spPr>
          <a:xfrm>
            <a:off x="1080000" y="1692000"/>
            <a:ext cx="3960000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2340000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25" name="Diagrammplatzhalter 8"/>
          <p:cNvSpPr>
            <a:spLocks noGrp="1"/>
          </p:cNvSpPr>
          <p:nvPr>
            <p:ph type="chart" sz="quarter" idx="18"/>
          </p:nvPr>
        </p:nvSpPr>
        <p:spPr>
          <a:xfrm>
            <a:off x="5220000" y="1692000"/>
            <a:ext cx="3960000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  <p:sp>
        <p:nvSpPr>
          <p:cNvPr id="26" name="Diagrammplatzhalter 8"/>
          <p:cNvSpPr>
            <a:spLocks noGrp="1"/>
          </p:cNvSpPr>
          <p:nvPr>
            <p:ph type="chart" sz="quarter" idx="19"/>
          </p:nvPr>
        </p:nvSpPr>
        <p:spPr>
          <a:xfrm>
            <a:off x="1080000" y="3996000"/>
            <a:ext cx="3960000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  <p:sp>
        <p:nvSpPr>
          <p:cNvPr id="27" name="Diagrammplatzhalter 8"/>
          <p:cNvSpPr>
            <a:spLocks noGrp="1"/>
          </p:cNvSpPr>
          <p:nvPr>
            <p:ph type="chart" sz="quarter" idx="20"/>
          </p:nvPr>
        </p:nvSpPr>
        <p:spPr>
          <a:xfrm>
            <a:off x="5220000" y="3996000"/>
            <a:ext cx="3960000" cy="2160000"/>
          </a:xfrm>
          <a:noFill/>
          <a:ln w="6350">
            <a:solidFill>
              <a:schemeClr val="bg2">
                <a:lumMod val="90000"/>
              </a:schemeClr>
            </a:solidFill>
          </a:ln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9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2340000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20" name="Tabellenplatzhalter 8"/>
          <p:cNvSpPr>
            <a:spLocks noGrp="1"/>
          </p:cNvSpPr>
          <p:nvPr>
            <p:ph type="tbl" sz="quarter" idx="18"/>
          </p:nvPr>
        </p:nvSpPr>
        <p:spPr>
          <a:xfrm>
            <a:off x="1079997" y="1800000"/>
            <a:ext cx="8100000" cy="4248000"/>
          </a:xfrm>
        </p:spPr>
        <p:txBody>
          <a:bodyPr/>
          <a:lstStyle/>
          <a:p>
            <a:r>
              <a:rPr lang="ja-JP" altLang="en-US" smtClean="0"/>
              <a:t>表を追加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6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468000" y="540000"/>
            <a:ext cx="11253600" cy="5616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5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468000" y="1080000"/>
            <a:ext cx="7920000" cy="1500237"/>
          </a:xfrm>
          <a:solidFill>
            <a:schemeClr val="tx2"/>
          </a:solidFill>
        </p:spPr>
        <p:txBody>
          <a:bodyPr wrap="square" lIns="252000" tIns="180000" rIns="180000" bIns="180000">
            <a:spAutoFit/>
          </a:bodyPr>
          <a:lstStyle>
            <a:lvl1pPr>
              <a:defRPr sz="3600" b="1" cap="all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 b="1" cap="all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49174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468000" y="540000"/>
            <a:ext cx="11253600" cy="56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platzhalter 11"/>
          <p:cNvSpPr>
            <a:spLocks noGrp="1"/>
          </p:cNvSpPr>
          <p:nvPr>
            <p:ph type="body" sz="quarter" idx="11"/>
          </p:nvPr>
        </p:nvSpPr>
        <p:spPr>
          <a:xfrm>
            <a:off x="468000" y="1080000"/>
            <a:ext cx="7920000" cy="1500237"/>
          </a:xfrm>
          <a:solidFill>
            <a:schemeClr val="tx2"/>
          </a:solidFill>
        </p:spPr>
        <p:txBody>
          <a:bodyPr lIns="252000" tIns="180000" rIns="180000" bIns="180000">
            <a:spAutoFit/>
          </a:bodyPr>
          <a:lstStyle>
            <a:lvl1pPr>
              <a:defRPr sz="3600" b="1" cap="all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 sz="2000" b="1" cap="all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2029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468000" y="540000"/>
            <a:ext cx="11253600" cy="561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1080000" y="1484761"/>
            <a:ext cx="5280000" cy="332399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1800" b="1" cap="none" baseline="0">
                <a:solidFill>
                  <a:schemeClr val="bg1"/>
                </a:solidFill>
                <a:latin typeface="+mj-lt"/>
              </a:defRPr>
            </a:lvl1pPr>
            <a:lvl2pPr>
              <a:defRPr sz="1100" b="1" cap="all" baseline="0">
                <a:latin typeface="+mj-lt"/>
              </a:defRPr>
            </a:lvl2pPr>
            <a:lvl3pPr>
              <a:defRPr sz="1100" b="1" cap="all" baseline="0">
                <a:latin typeface="+mj-lt"/>
              </a:defRPr>
            </a:lvl3pPr>
            <a:lvl4pPr>
              <a:defRPr sz="1100" b="1" cap="all" baseline="0">
                <a:latin typeface="+mj-lt"/>
              </a:defRPr>
            </a:lvl4pPr>
            <a:lvl5pPr>
              <a:defRPr sz="1100" b="1" cap="all" baseline="0">
                <a:latin typeface="+mj-lt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080000" y="1268760"/>
            <a:ext cx="2400000" cy="0"/>
          </a:xfrm>
          <a:prstGeom prst="line">
            <a:avLst/>
          </a:prstGeom>
          <a:ln w="3810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4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468000" y="0"/>
            <a:ext cx="11253600" cy="615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-1"/>
            <a:ext cx="5040000" cy="2592000"/>
          </a:xfrm>
          <a:solidFill>
            <a:schemeClr val="tx2"/>
          </a:solidFill>
        </p:spPr>
        <p:txBody>
          <a:bodyPr lIns="252000" tIns="252000" rIns="180000" bIns="252000" anchor="b" anchorCtr="0">
            <a:no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3600" b="1" cap="all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2000" b="1" cap="all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 smtClean="0"/>
              <a:t>Textmasterformat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1080000" y="2700000"/>
            <a:ext cx="5040000" cy="609737"/>
          </a:xfrm>
          <a:solidFill>
            <a:schemeClr val="bg1"/>
          </a:solidFill>
        </p:spPr>
        <p:txBody>
          <a:bodyPr lIns="252000" tIns="180000" rIns="180000" bIns="180000" anchor="t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 cap="all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sz="1600" b="0" cap="none">
                <a:solidFill>
                  <a:schemeClr val="bg1"/>
                </a:solidFill>
                <a:latin typeface="+mj-lt"/>
              </a:defRPr>
            </a:lvl2pPr>
            <a:lvl3pPr>
              <a:defRPr b="1"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6587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9000000" cy="295466"/>
          </a:xfrm>
          <a:ln>
            <a:noFill/>
          </a:ln>
        </p:spPr>
        <p:txBody>
          <a:bodyPr>
            <a:spAutoFit/>
          </a:bodyPr>
          <a:lstStyle>
            <a:lvl1pPr marL="177800" indent="-177800">
              <a:spcAft>
                <a:spcPts val="18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tabLst>
                <a:tab pos="6637338" algn="r"/>
              </a:tabLst>
              <a:defRPr sz="1600"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000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080000" y="1800000"/>
            <a:ext cx="9000000" cy="1887696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1pPr>
            <a:lvl2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2pPr>
            <a:lvl3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3pPr>
            <a:lvl4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4pPr>
            <a:lvl5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91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80000" y="1800000"/>
            <a:ext cx="4860000" cy="1887696"/>
          </a:xfrm>
        </p:spPr>
        <p:txBody>
          <a:bodyPr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300000" y="1800000"/>
            <a:ext cx="4860000" cy="1887696"/>
          </a:xfrm>
        </p:spPr>
        <p:txBody>
          <a:bodyPr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6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+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80000" y="1800000"/>
            <a:ext cx="4860000" cy="1887696"/>
          </a:xfrm>
        </p:spPr>
        <p:txBody>
          <a:bodyPr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5" name="Bildplatzhalter 3"/>
          <p:cNvSpPr>
            <a:spLocks noGrp="1"/>
          </p:cNvSpPr>
          <p:nvPr>
            <p:ph type="pic" sz="quarter" idx="15"/>
          </p:nvPr>
        </p:nvSpPr>
        <p:spPr>
          <a:xfrm>
            <a:off x="6300000" y="1800000"/>
            <a:ext cx="5400000" cy="4248000"/>
          </a:xfrm>
          <a:ln w="6350">
            <a:noFill/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80000" y="1800000"/>
            <a:ext cx="4860000" cy="1887696"/>
          </a:xfrm>
        </p:spPr>
        <p:txBody>
          <a:bodyPr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15"/>
          </p:nvPr>
        </p:nvSpPr>
        <p:spPr>
          <a:xfrm>
            <a:off x="6300000" y="1800000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6"/>
          </p:nvPr>
        </p:nvSpPr>
        <p:spPr>
          <a:xfrm>
            <a:off x="9072352" y="1800000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17"/>
          </p:nvPr>
        </p:nvSpPr>
        <p:spPr>
          <a:xfrm>
            <a:off x="6300000" y="3924000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18"/>
          </p:nvPr>
        </p:nvSpPr>
        <p:spPr>
          <a:xfrm>
            <a:off x="9072352" y="3924000"/>
            <a:ext cx="2628000" cy="1980000"/>
          </a:xfrm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lIns="144000" tIns="144000">
            <a:norm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0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Picture lar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9972000" y="2340000"/>
            <a:ext cx="1728000" cy="123931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20" name="Bildplatzhalter 8"/>
          <p:cNvSpPr>
            <a:spLocks noGrp="1"/>
          </p:cNvSpPr>
          <p:nvPr>
            <p:ph type="pic" sz="quarter" idx="18"/>
          </p:nvPr>
        </p:nvSpPr>
        <p:spPr>
          <a:xfrm>
            <a:off x="1080000" y="1800000"/>
            <a:ext cx="8100000" cy="4248000"/>
          </a:xfrm>
        </p:spPr>
        <p:txBody>
          <a:bodyPr lIns="144000" tIns="144000">
            <a:noAutofit/>
          </a:bodyPr>
          <a:lstStyle>
            <a:lvl1pPr>
              <a:defRPr sz="1000"/>
            </a:lvl1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80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´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936000"/>
            <a:ext cx="9000000" cy="44319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r>
              <a:rPr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1080000" y="1512000"/>
            <a:ext cx="24000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iagrammplatzhalter 8"/>
          <p:cNvSpPr>
            <a:spLocks noGrp="1"/>
          </p:cNvSpPr>
          <p:nvPr>
            <p:ph type="chart" sz="quarter" idx="17"/>
          </p:nvPr>
        </p:nvSpPr>
        <p:spPr>
          <a:xfrm>
            <a:off x="6480000" y="1692000"/>
            <a:ext cx="5220000" cy="4248000"/>
          </a:xfrm>
          <a:noFill/>
        </p:spPr>
        <p:txBody>
          <a:bodyPr lIns="144000" tIns="144000" rIns="144000" bIns="144000">
            <a:noAutofit/>
          </a:bodyPr>
          <a:lstStyle/>
          <a:p>
            <a:r>
              <a:rPr lang="ja-JP" altLang="en-US" smtClean="0"/>
              <a:t>グラフを追加</a:t>
            </a:r>
            <a:endParaRPr lang="en-US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80000" y="1800000"/>
            <a:ext cx="4860000" cy="1887696"/>
          </a:xfrm>
        </p:spPr>
        <p:txBody>
          <a:bodyPr>
            <a:sp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5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80000" y="492801"/>
            <a:ext cx="8520000" cy="88639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80000" y="1800000"/>
            <a:ext cx="9120000" cy="188769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605533" y="6527594"/>
            <a:ext cx="984110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lang="en-US" sz="1050" b="1" i="0" u="none" strike="noStrike" kern="1200" baseline="0" smtClean="0">
                <a:solidFill>
                  <a:schemeClr val="tx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defRPr>
            </a:lvl1pPr>
          </a:lstStyle>
          <a:p>
            <a:pPr algn="l"/>
            <a:r>
              <a:rPr lang="ja-JP" altLang="en-US" dirty="0" smtClean="0"/>
              <a:t>ページ </a:t>
            </a:r>
            <a:fld id="{3FD030EF-7044-4946-962A-5D7D09BD1B34}" type="slidenum">
              <a:rPr lang="de-DE" smtClean="0"/>
              <a:pPr algn="l"/>
              <a:t>‹#›</a:t>
            </a:fld>
            <a:endParaRPr lang="de-DE" dirty="0"/>
          </a:p>
        </p:txBody>
      </p:sp>
      <p:sp>
        <p:nvSpPr>
          <p:cNvPr id="13" name="Textfeld 7"/>
          <p:cNvSpPr txBox="1"/>
          <p:nvPr/>
        </p:nvSpPr>
        <p:spPr>
          <a:xfrm>
            <a:off x="468000" y="6527594"/>
            <a:ext cx="245419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1" i="0" u="none" strike="noStrike" kern="1200" baseline="0" dirty="0" smtClean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rPr>
              <a:t>© 2015 </a:t>
            </a:r>
            <a:r>
              <a:rPr lang="en-US" sz="800" b="1" i="0" u="none" strike="noStrike" kern="1200" baseline="0" dirty="0" err="1" smtClean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rPr>
              <a:t>Renesas</a:t>
            </a:r>
            <a:r>
              <a:rPr lang="en-US" sz="800" b="1" i="0" u="none" strike="noStrike" kern="1200" baseline="0" dirty="0" smtClean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+mn-cs"/>
              </a:rPr>
              <a:t> Electronics Corporation. All rights reserved. </a:t>
            </a:r>
            <a:endParaRPr lang="en-US" sz="8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8000" y="6336000"/>
            <a:ext cx="11253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244" y="6453029"/>
            <a:ext cx="1770670" cy="3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68" r:id="rId9"/>
    <p:sldLayoutId id="2147483745" r:id="rId10"/>
    <p:sldLayoutId id="2147483746" r:id="rId11"/>
    <p:sldLayoutId id="2147483769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 cap="all" baseline="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Clr>
          <a:schemeClr val="tx2"/>
        </a:buClr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5600" indent="-1778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Clr>
          <a:schemeClr val="tx2"/>
        </a:buClr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indent="-18415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Symbol" panose="05050102010706020507" pitchFamily="18" charset="2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19138" indent="-179388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Symbol" panose="05050102010706020507" pitchFamily="18" charset="2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0">
          <p15:clr>
            <a:srgbClr val="F26B43"/>
          </p15:clr>
        </p15:guide>
        <p15:guide id="2" pos="676">
          <p15:clr>
            <a:srgbClr val="F26B43"/>
          </p15:clr>
        </p15:guide>
        <p15:guide id="3" pos="3841">
          <p15:clr>
            <a:srgbClr val="F26B43"/>
          </p15:clr>
        </p15:guide>
        <p15:guide id="4" pos="7378">
          <p15:clr>
            <a:srgbClr val="F26B43"/>
          </p15:clr>
        </p15:guide>
        <p15:guide id="5" pos="628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図プレースホルダ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2" b="12582"/>
          <a:stretch>
            <a:fillRect/>
          </a:stretch>
        </p:blipFill>
        <p:spPr bwMode="auto">
          <a:xfrm>
            <a:off x="468313" y="0"/>
            <a:ext cx="11253787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1079500" y="0"/>
            <a:ext cx="5087938" cy="2592388"/>
          </a:xfrm>
        </p:spPr>
        <p:txBody>
          <a:bodyPr/>
          <a:lstStyle/>
          <a:p>
            <a:pPr eaLnBrk="1" hangingPunct="1">
              <a:spcAft>
                <a:spcPct val="0"/>
              </a:spcAft>
              <a:defRPr/>
            </a:pP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KAEDE</a:t>
            </a:r>
            <a:r>
              <a:rPr lang="ja-JP" altLang="en-US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　</a:t>
            </a: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MINI</a:t>
            </a:r>
            <a:r>
              <a:rPr lang="ja-JP" altLang="en-US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（仮称）の提案</a:t>
            </a:r>
            <a:endParaRPr lang="en-US" altLang="ja-JP" sz="2800" dirty="0" smtClean="0">
              <a:ea typeface="Meiryo" panose="020B0604030504040204" pitchFamily="50" charset="-128"/>
              <a:cs typeface="Meiryo" panose="020B0604030504040204" pitchFamily="50" charset="-128"/>
            </a:endParaRPr>
          </a:p>
          <a:p>
            <a:pPr lvl="1" eaLnBrk="1" hangingPunct="1">
              <a:spcAft>
                <a:spcPct val="0"/>
              </a:spcAft>
              <a:defRPr/>
            </a:pPr>
            <a:endParaRPr lang="en-US" altLang="ja-JP" dirty="0" smtClean="0">
              <a:ea typeface="Meiryo" panose="020B0604030504040204" pitchFamily="50" charset="-128"/>
              <a:cs typeface="Meiryo" panose="020B0604030504040204" pitchFamily="50" charset="-128"/>
            </a:endParaRPr>
          </a:p>
        </p:txBody>
      </p:sp>
      <p:sp>
        <p:nvSpPr>
          <p:cNvPr id="2048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79500" y="2700338"/>
            <a:ext cx="5087938" cy="1347787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 smtClean="0">
                <a:ea typeface="Meiryo" panose="020B0604030504040204" pitchFamily="50" charset="-128"/>
                <a:cs typeface="Meiryo" panose="020B0604030504040204" pitchFamily="50" charset="-128"/>
              </a:rPr>
              <a:t>2015</a:t>
            </a:r>
            <a:r>
              <a:rPr lang="ja-JP" altLang="en-US" dirty="0" smtClean="0">
                <a:ea typeface="Meiryo" panose="020B0604030504040204" pitchFamily="50" charset="-128"/>
                <a:cs typeface="Meiryo" panose="020B0604030504040204" pitchFamily="50" charset="-128"/>
              </a:rPr>
              <a:t>年 </a:t>
            </a:r>
            <a:r>
              <a:rPr lang="en-US" altLang="ja-JP" dirty="0" smtClean="0">
                <a:ea typeface="Meiryo" panose="020B0604030504040204" pitchFamily="50" charset="-128"/>
                <a:cs typeface="Meiryo" panose="020B0604030504040204" pitchFamily="50" charset="-128"/>
              </a:rPr>
              <a:t>12</a:t>
            </a:r>
            <a:r>
              <a:rPr lang="ja-JP" altLang="en-US" dirty="0" smtClean="0">
                <a:ea typeface="Meiryo" panose="020B0604030504040204" pitchFamily="50" charset="-128"/>
                <a:cs typeface="Meiryo" panose="020B0604030504040204" pitchFamily="50" charset="-128"/>
              </a:rPr>
              <a:t>月</a:t>
            </a:r>
            <a:endParaRPr lang="ja-JP" altLang="de-DE" dirty="0" smtClean="0">
              <a:ea typeface="Meiryo" panose="020B0604030504040204" pitchFamily="50" charset="-128"/>
              <a:cs typeface="Meiryo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dirty="0" smtClean="0">
                <a:ea typeface="Meiryo" panose="020B0604030504040204" pitchFamily="50" charset="-128"/>
                <a:cs typeface="Meiryo" panose="020B0604030504040204" pitchFamily="50" charset="-128"/>
              </a:rPr>
              <a:t>第</a:t>
            </a:r>
            <a:r>
              <a:rPr lang="en-US" altLang="ja-JP" dirty="0" smtClean="0">
                <a:ea typeface="Meiryo" panose="020B0604030504040204" pitchFamily="50" charset="-128"/>
                <a:cs typeface="Meiryo" panose="020B0604030504040204" pitchFamily="50" charset="-128"/>
              </a:rPr>
              <a:t>2</a:t>
            </a:r>
            <a:r>
              <a:rPr lang="ja-JP" altLang="en-US" dirty="0" smtClean="0">
                <a:ea typeface="Meiryo" panose="020B0604030504040204" pitchFamily="50" charset="-128"/>
                <a:cs typeface="Meiryo" panose="020B0604030504040204" pitchFamily="50" charset="-128"/>
              </a:rPr>
              <a:t>ソリューション事業本部</a:t>
            </a:r>
            <a:endParaRPr lang="ja-JP" altLang="de-DE" dirty="0" smtClean="0">
              <a:ea typeface="Meiryo" panose="020B0604030504040204" pitchFamily="50" charset="-128"/>
              <a:cs typeface="Meiryo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dirty="0" smtClean="0">
                <a:ea typeface="Meiryo" panose="020B0604030504040204" pitchFamily="50" charset="-128"/>
                <a:cs typeface="Meiryo" panose="020B0604030504040204" pitchFamily="50" charset="-128"/>
              </a:rPr>
              <a:t>産業第一事業部　産業ドライブソリューション部</a:t>
            </a:r>
            <a:endParaRPr lang="ja-JP" altLang="de-DE" dirty="0" smtClean="0">
              <a:ea typeface="Meiryo" panose="020B0604030504040204" pitchFamily="50" charset="-128"/>
              <a:cs typeface="Meiryo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de-DE" dirty="0" smtClean="0">
                <a:ea typeface="Meiryo" panose="020B0604030504040204" pitchFamily="50" charset="-128"/>
                <a:cs typeface="Meiryo" panose="020B0604030504040204" pitchFamily="50" charset="-128"/>
              </a:rPr>
              <a:t>ルネサス</a:t>
            </a:r>
            <a:r>
              <a:rPr lang="ja-JP" altLang="de-DE" sz="900" dirty="0" smtClean="0">
                <a:ea typeface="Meiryo" panose="020B0604030504040204" pitchFamily="50" charset="-128"/>
                <a:cs typeface="Meiryo" panose="020B0604030504040204" pitchFamily="50" charset="-128"/>
              </a:rPr>
              <a:t> </a:t>
            </a:r>
            <a:r>
              <a:rPr lang="ja-JP" altLang="de-DE" dirty="0" smtClean="0">
                <a:ea typeface="Meiryo" panose="020B0604030504040204" pitchFamily="50" charset="-128"/>
                <a:cs typeface="Meiryo" panose="020B0604030504040204" pitchFamily="50" charset="-128"/>
              </a:rPr>
              <a:t>エレクトロニクス株式会社</a:t>
            </a:r>
          </a:p>
        </p:txBody>
      </p:sp>
    </p:spTree>
    <p:extLst>
      <p:ext uri="{BB962C8B-B14F-4D97-AF65-F5344CB8AC3E}">
        <p14:creationId xmlns:p14="http://schemas.microsoft.com/office/powerpoint/2010/main" val="13035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>
          <a:xfrm>
            <a:off x="1343472" y="603942"/>
            <a:ext cx="7313414" cy="775597"/>
          </a:xfrm>
        </p:spPr>
        <p:txBody>
          <a:bodyPr/>
          <a:lstStyle/>
          <a:p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KAEDE</a:t>
            </a:r>
            <a:r>
              <a:rPr lang="ja-JP" altLang="en-US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 </a:t>
            </a: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mini</a:t>
            </a:r>
            <a:r>
              <a:rPr lang="ja-JP" altLang="en-US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（仮称）の提案</a:t>
            </a: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/>
            </a:r>
            <a:b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</a:b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vs</a:t>
            </a:r>
            <a:r>
              <a:rPr lang="ja-JP" altLang="en-US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　</a:t>
            </a: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GR-KAEDE/GR-KURUMI</a:t>
            </a:r>
            <a:endParaRPr lang="ja-JP" altLang="en-US" sz="2800" dirty="0">
              <a:ea typeface="Meiryo" panose="020B0604030504040204" pitchFamily="50" charset="-128"/>
              <a:cs typeface="Meiryo" panose="020B0604030504040204" pitchFamily="50" charset="-128"/>
            </a:endParaRPr>
          </a:p>
        </p:txBody>
      </p:sp>
      <p:sp>
        <p:nvSpPr>
          <p:cNvPr id="25603" name="スライド番号プレースホルダー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9pPr>
          </a:lstStyle>
          <a:p>
            <a:r>
              <a:rPr lang="ja-JP" altLang="en-US" smtClean="0">
                <a:solidFill>
                  <a:srgbClr val="06418C"/>
                </a:solidFill>
                <a:ea typeface="Meiryo" panose="020B0604030504040204" pitchFamily="50" charset="-128"/>
                <a:cs typeface="Meiryo" panose="020B0604030504040204" pitchFamily="50" charset="-128"/>
              </a:rPr>
              <a:t>ページ </a:t>
            </a:r>
            <a:fld id="{B12E3A38-6662-43A0-9177-69E8E7947164}" type="slidenum">
              <a:rPr lang="ja-JP" altLang="de-DE" smtClean="0">
                <a:solidFill>
                  <a:srgbClr val="06418C"/>
                </a:solidFill>
                <a:ea typeface="Meiryo" panose="020B0604030504040204" pitchFamily="50" charset="-128"/>
                <a:cs typeface="Meiryo" panose="020B0604030504040204" pitchFamily="50" charset="-128"/>
              </a:rPr>
              <a:pPr/>
              <a:t>2</a:t>
            </a:fld>
            <a:endParaRPr lang="ja-JP" altLang="de-DE" smtClean="0">
              <a:solidFill>
                <a:srgbClr val="06418C"/>
              </a:solidFill>
              <a:ea typeface="Meiryo" panose="020B0604030504040204" pitchFamily="50" charset="-128"/>
              <a:cs typeface="Meiryo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90895"/>
              </p:ext>
            </p:extLst>
          </p:nvPr>
        </p:nvGraphicFramePr>
        <p:xfrm>
          <a:off x="1559496" y="2708920"/>
          <a:ext cx="91841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103"/>
                <a:gridCol w="2260473"/>
                <a:gridCol w="2408292"/>
                <a:gridCol w="24082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GR-KAEDE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KAEDE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mini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GR-KURUMI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サイズ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100mmx80mm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33mmx18mm+α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33mmx18mm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MCU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RX64M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LQFP144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RX64M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LQFP100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RL78G13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SDRAM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同左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RJ45</a:t>
                      </a:r>
                      <a:r>
                        <a:rPr kumimoji="1" lang="ja-JP" altLang="en-US" dirty="0" smtClean="0"/>
                        <a:t>コネクタ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同左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E1</a:t>
                      </a:r>
                      <a:r>
                        <a:rPr kumimoji="1" lang="ja-JP" altLang="en-US" dirty="0" smtClean="0"/>
                        <a:t>コネクタ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同左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同左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Vbat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有（</a:t>
                      </a:r>
                      <a:r>
                        <a:rPr kumimoji="1" lang="en-US" altLang="ja-JP" dirty="0" smtClean="0"/>
                        <a:t>next</a:t>
                      </a:r>
                      <a:r>
                        <a:rPr kumimoji="1" lang="ja-JP" altLang="en-US" dirty="0" smtClean="0"/>
                        <a:t>で用意）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画処理ミドル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同左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840828" y="1628800"/>
            <a:ext cx="84360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dirty="0" smtClean="0"/>
              <a:t>KAEDE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mini</a:t>
            </a:r>
            <a:r>
              <a:rPr kumimoji="1" lang="ja-JP" altLang="en-US" dirty="0" smtClean="0"/>
              <a:t>（仮称）コンセプト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GR-KURUMI</a:t>
            </a:r>
            <a:r>
              <a:rPr kumimoji="1" lang="ja-JP" altLang="en-US" dirty="0" smtClean="0"/>
              <a:t>相当の基板</a:t>
            </a:r>
            <a:r>
              <a:rPr kumimoji="1" lang="en-US" altLang="ja-JP" dirty="0"/>
              <a:t>/</a:t>
            </a:r>
            <a:r>
              <a:rPr kumimoji="1" lang="ja-JP" altLang="en-US" dirty="0" smtClean="0"/>
              <a:t>仕様に</a:t>
            </a:r>
            <a:r>
              <a:rPr kumimoji="1" lang="en-US" altLang="ja-JP" dirty="0" smtClean="0"/>
              <a:t>RX64M</a:t>
            </a:r>
            <a:r>
              <a:rPr kumimoji="1" lang="ja-JP" altLang="en-US" dirty="0" smtClean="0"/>
              <a:t>を搭載し、作品つくりの幅を広げる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 smtClean="0"/>
              <a:t>仕様</a:t>
            </a:r>
            <a:r>
              <a:rPr kumimoji="1" lang="ja-JP" altLang="en-US" dirty="0"/>
              <a:t>案</a:t>
            </a:r>
          </a:p>
        </p:txBody>
      </p:sp>
    </p:spTree>
    <p:extLst>
      <p:ext uri="{BB962C8B-B14F-4D97-AF65-F5344CB8AC3E}">
        <p14:creationId xmlns:p14="http://schemas.microsoft.com/office/powerpoint/2010/main" val="4629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263352" y="2060848"/>
            <a:ext cx="4680520" cy="42384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02" name="タイトル 1"/>
          <p:cNvSpPr>
            <a:spLocks noGrp="1"/>
          </p:cNvSpPr>
          <p:nvPr>
            <p:ph type="title"/>
          </p:nvPr>
        </p:nvSpPr>
        <p:spPr>
          <a:xfrm>
            <a:off x="1343472" y="593170"/>
            <a:ext cx="7313414" cy="786369"/>
          </a:xfrm>
        </p:spPr>
        <p:txBody>
          <a:bodyPr/>
          <a:lstStyle/>
          <a:p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KAEDE</a:t>
            </a:r>
            <a:r>
              <a:rPr lang="ja-JP" altLang="en-US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 </a:t>
            </a: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mini</a:t>
            </a:r>
            <a:r>
              <a:rPr lang="ja-JP" altLang="en-US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>（仮称）の提案</a:t>
            </a:r>
            <a: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  <a:t/>
            </a:r>
            <a:br>
              <a:rPr lang="en-US" altLang="ja-JP" sz="2800" dirty="0" smtClean="0">
                <a:ea typeface="Meiryo" panose="020B0604030504040204" pitchFamily="50" charset="-128"/>
                <a:cs typeface="Meiryo" panose="020B0604030504040204" pitchFamily="50" charset="-128"/>
              </a:rPr>
            </a:br>
            <a:endParaRPr lang="ja-JP" altLang="en-US" sz="2800" dirty="0">
              <a:ea typeface="Meiryo" panose="020B0604030504040204" pitchFamily="50" charset="-128"/>
              <a:cs typeface="Meiryo" panose="020B0604030504040204" pitchFamily="50" charset="-128"/>
            </a:endParaRPr>
          </a:p>
        </p:txBody>
      </p:sp>
      <p:sp>
        <p:nvSpPr>
          <p:cNvPr id="25603" name="スライド番号プレースホルダー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eiryo" panose="020B0604030504040204" pitchFamily="50" charset="-128"/>
              </a:defRPr>
            </a:lvl9pPr>
          </a:lstStyle>
          <a:p>
            <a:r>
              <a:rPr lang="ja-JP" altLang="en-US" smtClean="0">
                <a:solidFill>
                  <a:srgbClr val="06418C"/>
                </a:solidFill>
                <a:ea typeface="Meiryo" panose="020B0604030504040204" pitchFamily="50" charset="-128"/>
                <a:cs typeface="Meiryo" panose="020B0604030504040204" pitchFamily="50" charset="-128"/>
              </a:rPr>
              <a:t>ページ </a:t>
            </a:r>
            <a:fld id="{B12E3A38-6662-43A0-9177-69E8E7947164}" type="slidenum">
              <a:rPr lang="ja-JP" altLang="de-DE" smtClean="0">
                <a:solidFill>
                  <a:srgbClr val="06418C"/>
                </a:solidFill>
                <a:ea typeface="Meiryo" panose="020B0604030504040204" pitchFamily="50" charset="-128"/>
                <a:cs typeface="Meiryo" panose="020B0604030504040204" pitchFamily="50" charset="-128"/>
              </a:rPr>
              <a:pPr/>
              <a:t>3</a:t>
            </a:fld>
            <a:endParaRPr lang="ja-JP" altLang="de-DE" smtClean="0">
              <a:solidFill>
                <a:srgbClr val="06418C"/>
              </a:solidFill>
              <a:ea typeface="Meiryo" panose="020B0604030504040204" pitchFamily="50" charset="-128"/>
              <a:cs typeface="Meiryo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5276" y="1725066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 smtClean="0"/>
              <a:t>おうちセンシング（小型センサー</a:t>
            </a:r>
            <a:r>
              <a:rPr kumimoji="1" lang="en-US" altLang="ja-JP" dirty="0" smtClean="0"/>
              <a:t>HUB)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09559" y="1741448"/>
            <a:ext cx="155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dirty="0" smtClean="0"/>
              <a:t>Toy</a:t>
            </a:r>
            <a:r>
              <a:rPr kumimoji="1" lang="ja-JP" altLang="en-US" dirty="0" smtClean="0"/>
              <a:t>カメラ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76320" y="1700808"/>
            <a:ext cx="324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 smtClean="0"/>
              <a:t>スカウター（ウエラブル）</a:t>
            </a:r>
            <a:endParaRPr kumimoji="1"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873" y="2142866"/>
            <a:ext cx="2847975" cy="214312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39479" y="3635732"/>
            <a:ext cx="1535998" cy="369332"/>
          </a:xfrm>
          <a:prstGeom prst="rect">
            <a:avLst/>
          </a:prstGeom>
          <a:solidFill>
            <a:srgbClr val="FF66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KAEDE-mini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4288" y="4499828"/>
            <a:ext cx="967637" cy="369332"/>
          </a:xfrm>
          <a:prstGeom prst="rect">
            <a:avLst/>
          </a:prstGeom>
          <a:solidFill>
            <a:srgbClr val="FF66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CURRY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9525" y="5288063"/>
            <a:ext cx="87716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温度</a:t>
            </a:r>
            <a:endParaRPr kumimoji="1" lang="en-US" altLang="ja-JP" dirty="0" smtClean="0"/>
          </a:p>
          <a:p>
            <a:r>
              <a:rPr kumimoji="1" lang="ja-JP" altLang="en-US" dirty="0" smtClean="0"/>
              <a:t>湿度</a:t>
            </a:r>
            <a:endParaRPr kumimoji="1" lang="en-US" altLang="ja-JP" dirty="0" smtClean="0"/>
          </a:p>
          <a:p>
            <a:r>
              <a:rPr kumimoji="1" lang="ja-JP" altLang="en-US" dirty="0"/>
              <a:t>加速度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49922" y="4499828"/>
            <a:ext cx="1122423" cy="369332"/>
          </a:xfrm>
          <a:prstGeom prst="rect">
            <a:avLst/>
          </a:prstGeom>
          <a:solidFill>
            <a:srgbClr val="FF66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SAKUR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68897" y="5288063"/>
            <a:ext cx="87716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温度</a:t>
            </a:r>
            <a:endParaRPr kumimoji="1" lang="en-US" altLang="ja-JP" dirty="0" smtClean="0"/>
          </a:p>
          <a:p>
            <a:r>
              <a:rPr kumimoji="1" lang="ja-JP" altLang="en-US" dirty="0" smtClean="0"/>
              <a:t>湿度</a:t>
            </a:r>
            <a:endParaRPr kumimoji="1" lang="en-US" altLang="ja-JP" dirty="0" smtClean="0"/>
          </a:p>
          <a:p>
            <a:r>
              <a:rPr kumimoji="1" lang="ja-JP" altLang="en-US" dirty="0"/>
              <a:t>加速度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47728" y="4499828"/>
            <a:ext cx="952505" cy="369332"/>
          </a:xfrm>
          <a:prstGeom prst="rect">
            <a:avLst/>
          </a:prstGeom>
          <a:solidFill>
            <a:srgbClr val="FF66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KAED</a:t>
            </a:r>
            <a:r>
              <a:rPr kumimoji="1" lang="en-US" altLang="ja-JP" dirty="0"/>
              <a:t>E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70358" y="5288063"/>
            <a:ext cx="85472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CMOS</a:t>
            </a:r>
          </a:p>
          <a:p>
            <a:r>
              <a:rPr kumimoji="1" lang="ja-JP" altLang="en-US" dirty="0"/>
              <a:t>測距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23660" y="3268562"/>
            <a:ext cx="967637" cy="369332"/>
          </a:xfrm>
          <a:prstGeom prst="rect">
            <a:avLst/>
          </a:prstGeom>
          <a:solidFill>
            <a:srgbClr val="FF66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CURRY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>
            <a:endCxn id="11" idx="0"/>
          </p:cNvCxnSpPr>
          <p:nvPr/>
        </p:nvCxnSpPr>
        <p:spPr>
          <a:xfrm flipH="1">
            <a:off x="1128107" y="4005064"/>
            <a:ext cx="1151469" cy="49476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6" idx="2"/>
            <a:endCxn id="13" idx="0"/>
          </p:cNvCxnSpPr>
          <p:nvPr/>
        </p:nvCxnSpPr>
        <p:spPr>
          <a:xfrm>
            <a:off x="2607478" y="4005064"/>
            <a:ext cx="3656" cy="49476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endCxn id="15" idx="0"/>
          </p:cNvCxnSpPr>
          <p:nvPr/>
        </p:nvCxnSpPr>
        <p:spPr>
          <a:xfrm>
            <a:off x="3158899" y="4005064"/>
            <a:ext cx="965082" cy="49476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922" y="2142866"/>
            <a:ext cx="947345" cy="941030"/>
          </a:xfrm>
          <a:prstGeom prst="rect">
            <a:avLst/>
          </a:prstGeom>
        </p:spPr>
      </p:pic>
      <p:cxnSp>
        <p:nvCxnSpPr>
          <p:cNvPr id="26" name="直線矢印コネクタ 25"/>
          <p:cNvCxnSpPr>
            <a:endCxn id="17" idx="0"/>
          </p:cNvCxnSpPr>
          <p:nvPr/>
        </p:nvCxnSpPr>
        <p:spPr>
          <a:xfrm>
            <a:off x="2593676" y="3007437"/>
            <a:ext cx="13803" cy="2611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1137499" y="4918731"/>
            <a:ext cx="13803" cy="2611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2607478" y="4895938"/>
            <a:ext cx="13803" cy="2611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4212198" y="4905871"/>
            <a:ext cx="13803" cy="2611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79376" y="2348880"/>
            <a:ext cx="919682" cy="91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600" name="直線コネクタ 25599"/>
          <p:cNvCxnSpPr>
            <a:stCxn id="27" idx="1"/>
            <a:endCxn id="27" idx="3"/>
          </p:cNvCxnSpPr>
          <p:nvPr/>
        </p:nvCxnSpPr>
        <p:spPr>
          <a:xfrm>
            <a:off x="479376" y="2808721"/>
            <a:ext cx="9196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983432" y="2348880"/>
            <a:ext cx="0" cy="9196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826074" y="2348880"/>
            <a:ext cx="919682" cy="9196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>
            <a:stCxn id="37" idx="1"/>
            <a:endCxn id="37" idx="3"/>
          </p:cNvCxnSpPr>
          <p:nvPr/>
        </p:nvCxnSpPr>
        <p:spPr>
          <a:xfrm>
            <a:off x="3826074" y="2808721"/>
            <a:ext cx="9196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4330130" y="2348880"/>
            <a:ext cx="0" cy="9196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図 2560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2202654"/>
            <a:ext cx="2476500" cy="1933575"/>
          </a:xfrm>
          <a:prstGeom prst="rect">
            <a:avLst/>
          </a:prstGeom>
        </p:spPr>
      </p:pic>
      <p:sp>
        <p:nvSpPr>
          <p:cNvPr id="25605" name="正方形/長方形 25604"/>
          <p:cNvSpPr/>
          <p:nvPr/>
        </p:nvSpPr>
        <p:spPr>
          <a:xfrm>
            <a:off x="10056440" y="2840241"/>
            <a:ext cx="792088" cy="2113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1080000" y="1484761"/>
            <a:ext cx="5280000" cy="318549"/>
          </a:xfrm>
        </p:spPr>
        <p:txBody>
          <a:bodyPr/>
          <a:lstStyle/>
          <a:p>
            <a:r>
              <a:rPr lang="de-DE" altLang="ja-JP"/>
              <a:t>www.renesas.com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esas_Templates_16_9_jap_2015">
  <a:themeElements>
    <a:clrScheme name="Renesas_colors">
      <a:dk1>
        <a:srgbClr val="3C3C3B"/>
      </a:dk1>
      <a:lt1>
        <a:sysClr val="window" lastClr="FFFFFF"/>
      </a:lt1>
      <a:dk2>
        <a:srgbClr val="06418C"/>
      </a:dk2>
      <a:lt2>
        <a:srgbClr val="F2F2F2"/>
      </a:lt2>
      <a:accent1>
        <a:srgbClr val="4471A9"/>
      </a:accent1>
      <a:accent2>
        <a:srgbClr val="D70000"/>
      </a:accent2>
      <a:accent3>
        <a:srgbClr val="FFC800"/>
      </a:accent3>
      <a:accent4>
        <a:srgbClr val="669933"/>
      </a:accent4>
      <a:accent5>
        <a:srgbClr val="993399"/>
      </a:accent5>
      <a:accent6>
        <a:srgbClr val="9D9D9D"/>
      </a:accent6>
      <a:hlink>
        <a:srgbClr val="06418C"/>
      </a:hlink>
      <a:folHlink>
        <a:srgbClr val="993399"/>
      </a:folHlink>
    </a:clrScheme>
    <a:fontScheme name="Renesas_Japanese_Fonts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511_HMIソリューション_RX_rev0.5.pptx.potx" id="{9124FB8B-F9D4-4498-9FFA-9A20546765A6}" vid="{1D6E9E19-8BC0-482E-B05C-61023E88561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201511_HMIソリューション_RX_rev0 5 pptx</Template>
  <TotalTime>0</TotalTime>
  <Words>103</Words>
  <Application>Microsoft Office PowerPoint</Application>
  <PresentationFormat>ワイド画面</PresentationFormat>
  <Paragraphs>65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</vt:lpstr>
      <vt:lpstr>Meiryo</vt:lpstr>
      <vt:lpstr>Arial</vt:lpstr>
      <vt:lpstr>Arial Narrow</vt:lpstr>
      <vt:lpstr>Calibri</vt:lpstr>
      <vt:lpstr>Symbol</vt:lpstr>
      <vt:lpstr>Wingdings</vt:lpstr>
      <vt:lpstr>Renesas_Templates_16_9_jap_2015</vt:lpstr>
      <vt:lpstr>PowerPoint プレゼンテーション</vt:lpstr>
      <vt:lpstr>KAEDE mini（仮称）の提案 vs　GR-KAEDE/GR-KURUMI</vt:lpstr>
      <vt:lpstr>KAEDE mini（仮称）の提案 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2015-11-25T03:43:24Z</dcterms:created>
  <dcterms:modified xsi:type="dcterms:W3CDTF">2015-12-21T06:33:10Z</dcterms:modified>
</cp:coreProperties>
</file>